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318" r:id="rId4"/>
    <p:sldId id="335" r:id="rId5"/>
    <p:sldId id="319" r:id="rId6"/>
    <p:sldId id="320" r:id="rId7"/>
    <p:sldId id="321" r:id="rId8"/>
    <p:sldId id="322" r:id="rId9"/>
    <p:sldId id="323" r:id="rId10"/>
    <p:sldId id="336" r:id="rId11"/>
    <p:sldId id="324" r:id="rId12"/>
    <p:sldId id="325" r:id="rId13"/>
    <p:sldId id="326" r:id="rId14"/>
    <p:sldId id="337" r:id="rId15"/>
    <p:sldId id="327" r:id="rId16"/>
    <p:sldId id="329" r:id="rId17"/>
    <p:sldId id="330" r:id="rId18"/>
    <p:sldId id="331" r:id="rId19"/>
    <p:sldId id="332" r:id="rId20"/>
    <p:sldId id="333" r:id="rId21"/>
    <p:sldId id="334" r:id="rId22"/>
    <p:sldId id="299"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 Borson" initials="VB" lastIdx="1" clrIdx="0">
    <p:extLst>
      <p:ext uri="{19B8F6BF-5375-455C-9EA6-DF929625EA0E}">
        <p15:presenceInfo xmlns:p15="http://schemas.microsoft.com/office/powerpoint/2012/main" userId="ee5f40513a44d46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F1FF"/>
    <a:srgbClr val="DAE3F3"/>
    <a:srgbClr val="FF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9" autoAdjust="0"/>
    <p:restoredTop sz="94656" autoAdjust="0"/>
  </p:normalViewPr>
  <p:slideViewPr>
    <p:cSldViewPr snapToGrid="0">
      <p:cViewPr varScale="1">
        <p:scale>
          <a:sx n="78" d="100"/>
          <a:sy n="78" d="100"/>
        </p:scale>
        <p:origin x="43" y="43"/>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0C6262-2723-4411-9180-AA250FF792A7}" type="datetimeFigureOut">
              <a:rPr lang="fr-FR" smtClean="0"/>
              <a:t>12/02/2024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FF5C7C-D17B-4279-8EE2-000DB4302DCF}" type="slidenum">
              <a:rPr lang="fr-FR" smtClean="0"/>
              <a:t>‹N°›</a:t>
            </a:fld>
            <a:endParaRPr lang="fr-FR"/>
          </a:p>
        </p:txBody>
      </p:sp>
    </p:spTree>
    <p:extLst>
      <p:ext uri="{BB962C8B-B14F-4D97-AF65-F5344CB8AC3E}">
        <p14:creationId xmlns:p14="http://schemas.microsoft.com/office/powerpoint/2010/main" val="2718644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F30F71-39BC-4832-8317-836744FB208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116FED6-E299-4E72-8F5C-C84629046E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EE611C2-74C2-4B08-B84B-10E6A6387089}"/>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5" name="Espace réservé du pied de page 4">
            <a:extLst>
              <a:ext uri="{FF2B5EF4-FFF2-40B4-BE49-F238E27FC236}">
                <a16:creationId xmlns:a16="http://schemas.microsoft.com/office/drawing/2014/main" id="{9E4B2E83-ECAF-43F0-96DA-5268F5C1F49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A69BBAB-5E02-46AC-9A15-3DBBE1E5C143}"/>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299549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F9B8CA-6C91-4142-B960-64B599BA60B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01640E5-E2D9-4279-87FC-7296A054B44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3C6DFB-1C25-46D3-940F-87FD0A8E4931}"/>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5" name="Espace réservé du pied de page 4">
            <a:extLst>
              <a:ext uri="{FF2B5EF4-FFF2-40B4-BE49-F238E27FC236}">
                <a16:creationId xmlns:a16="http://schemas.microsoft.com/office/drawing/2014/main" id="{9988810B-B35D-4464-9357-47017E6847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CB781FF-76B2-4BD8-ACD2-71250B5538C4}"/>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231756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57AD428-8A2D-4E05-AF76-64B9E6AA217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7B22F6B-70FA-456C-8FDE-64D3E7B2AFC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70A9C9-CCE0-400C-9FC4-5C4F03BA85CE}"/>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5" name="Espace réservé du pied de page 4">
            <a:extLst>
              <a:ext uri="{FF2B5EF4-FFF2-40B4-BE49-F238E27FC236}">
                <a16:creationId xmlns:a16="http://schemas.microsoft.com/office/drawing/2014/main" id="{67CA651B-73E4-46DD-B54F-17C6BAC7235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4A438AD-8C03-488D-824E-9C33416CAA15}"/>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245089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74BEDE-D399-4235-BEED-A627E4D1D42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5760000-BAC1-4D7C-9EBF-2A92F3DBB77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75A36D2-5AB4-4347-930A-BBF92DEB2FF4}"/>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5" name="Espace réservé du pied de page 4">
            <a:extLst>
              <a:ext uri="{FF2B5EF4-FFF2-40B4-BE49-F238E27FC236}">
                <a16:creationId xmlns:a16="http://schemas.microsoft.com/office/drawing/2014/main" id="{5F4EDA62-D89F-4B8E-81E9-47093F11EF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30AC760-4864-4B77-8185-DAE112E97B56}"/>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426896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E952FD-5D4B-4A3D-B749-CCC3612850A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ED9A1A5-A5F6-4AF1-95C5-25FE006F74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BC0D105-0780-4128-970B-334C76DEA35F}"/>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5" name="Espace réservé du pied de page 4">
            <a:extLst>
              <a:ext uri="{FF2B5EF4-FFF2-40B4-BE49-F238E27FC236}">
                <a16:creationId xmlns:a16="http://schemas.microsoft.com/office/drawing/2014/main" id="{08FD6EF6-A759-443B-8CC0-63E6A5A56A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3B6DD77-CCA5-4666-9196-9065F72AC1C6}"/>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72652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7F08F6-010F-457F-B2CE-2402D7E498A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1233AC2-EF0A-47C5-864C-156B268567D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E853D0B-BB84-4CA4-96CC-65202CEE3CD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E40BECA-5264-4DB8-96E6-41161BEB2DE8}"/>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6" name="Espace réservé du pied de page 5">
            <a:extLst>
              <a:ext uri="{FF2B5EF4-FFF2-40B4-BE49-F238E27FC236}">
                <a16:creationId xmlns:a16="http://schemas.microsoft.com/office/drawing/2014/main" id="{BFBEF5EF-8CBA-43B2-9AB9-2045A0D9D3D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3BDBEFC-87CA-4769-A5F4-6B169F0FD3AD}"/>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83037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D9E9B8-BFA9-49D1-AE32-2FBFA79CCBE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7D31F8C-00F3-42D3-984F-B1AB4C1ADB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7249EC7-6E54-4F0D-B090-1850E61AF7F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D9DFA82-3174-4706-90E4-DB760691AD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1B17D92-7BDC-4F19-9086-3D92573A54F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AD2000F-1CEC-4EB4-A86C-C61EA89662B0}"/>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8" name="Espace réservé du pied de page 7">
            <a:extLst>
              <a:ext uri="{FF2B5EF4-FFF2-40B4-BE49-F238E27FC236}">
                <a16:creationId xmlns:a16="http://schemas.microsoft.com/office/drawing/2014/main" id="{BF02C7B6-A0DF-4641-8E94-F488F0437BC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1ECCAFA-0074-4E22-9771-74E49992CDC7}"/>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1557676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2985BF-B470-4018-9D94-B070CC7F6EF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7C6ADC3-50F8-4C78-8284-6DCEE12415EE}"/>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4" name="Espace réservé du pied de page 3">
            <a:extLst>
              <a:ext uri="{FF2B5EF4-FFF2-40B4-BE49-F238E27FC236}">
                <a16:creationId xmlns:a16="http://schemas.microsoft.com/office/drawing/2014/main" id="{B248A33C-740A-4B41-850C-2208EDBFDAB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D0E74D8-FA5D-4DD0-B759-3BBE97DD0F8D}"/>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950336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4DBE5C8-F4A9-4152-AAB6-0E43F12484B3}"/>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3" name="Espace réservé du pied de page 2">
            <a:extLst>
              <a:ext uri="{FF2B5EF4-FFF2-40B4-BE49-F238E27FC236}">
                <a16:creationId xmlns:a16="http://schemas.microsoft.com/office/drawing/2014/main" id="{AEB6A1E2-5E0F-445F-915F-A2A1679B2AD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2EDC3A2-6110-4247-BEED-61AF0868377F}"/>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150854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3FCF5F-7672-4F34-96BF-A26F6426B98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A1F887F-9739-40E5-ADB3-B53C7703C0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81673AD-7EC0-4FA7-9528-5673923513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BA67CAF-8C59-4935-ADEC-6C41D35AA15E}"/>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6" name="Espace réservé du pied de page 5">
            <a:extLst>
              <a:ext uri="{FF2B5EF4-FFF2-40B4-BE49-F238E27FC236}">
                <a16:creationId xmlns:a16="http://schemas.microsoft.com/office/drawing/2014/main" id="{A5CBD560-52C3-4DF4-81FF-3D1F24844CA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865E743-01C3-4CA4-958E-41E931DA4C98}"/>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261144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3B97A3-69E7-46C1-9041-87B6C6B8F67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342EA12-CFAC-48CD-BA29-211883A155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47CCA29-9C5E-45A2-8851-461236D090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3026BF4-13E6-44FF-8706-FB3A3576B1F4}"/>
              </a:ext>
            </a:extLst>
          </p:cNvPr>
          <p:cNvSpPr>
            <a:spLocks noGrp="1"/>
          </p:cNvSpPr>
          <p:nvPr>
            <p:ph type="dt" sz="half" idx="10"/>
          </p:nvPr>
        </p:nvSpPr>
        <p:spPr/>
        <p:txBody>
          <a:bodyPr/>
          <a:lstStyle/>
          <a:p>
            <a:fld id="{AD4D712D-5252-4795-B135-B1172940E600}" type="datetimeFigureOut">
              <a:rPr lang="fr-FR" smtClean="0"/>
              <a:t>12/02/2024</a:t>
            </a:fld>
            <a:endParaRPr lang="fr-FR"/>
          </a:p>
        </p:txBody>
      </p:sp>
      <p:sp>
        <p:nvSpPr>
          <p:cNvPr id="6" name="Espace réservé du pied de page 5">
            <a:extLst>
              <a:ext uri="{FF2B5EF4-FFF2-40B4-BE49-F238E27FC236}">
                <a16:creationId xmlns:a16="http://schemas.microsoft.com/office/drawing/2014/main" id="{DACC40E7-7EE8-4316-868E-7607741709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87C2B20-706C-49BF-BC6E-529682FA8638}"/>
              </a:ext>
            </a:extLst>
          </p:cNvPr>
          <p:cNvSpPr>
            <a:spLocks noGrp="1"/>
          </p:cNvSpPr>
          <p:nvPr>
            <p:ph type="sldNum" sz="quarter" idx="12"/>
          </p:nvPr>
        </p:nvSpPr>
        <p:spPr/>
        <p:txBody>
          <a:bodyPr/>
          <a:lstStyle/>
          <a:p>
            <a:fld id="{67D7A726-AFA3-47A5-886F-C41465B5190F}" type="slidenum">
              <a:rPr lang="fr-FR" smtClean="0"/>
              <a:t>‹N°›</a:t>
            </a:fld>
            <a:endParaRPr lang="fr-FR"/>
          </a:p>
        </p:txBody>
      </p:sp>
    </p:spTree>
    <p:extLst>
      <p:ext uri="{BB962C8B-B14F-4D97-AF65-F5344CB8AC3E}">
        <p14:creationId xmlns:p14="http://schemas.microsoft.com/office/powerpoint/2010/main" val="3095456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99A3179-FABB-4990-91A1-37C690224C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69627BC-EF28-418E-9D29-E43F91E43B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352BCB-5E1C-464F-B9EB-D0855667AC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D712D-5252-4795-B135-B1172940E600}" type="datetimeFigureOut">
              <a:rPr lang="fr-FR" smtClean="0"/>
              <a:t>12/02/2024</a:t>
            </a:fld>
            <a:endParaRPr lang="fr-FR"/>
          </a:p>
        </p:txBody>
      </p:sp>
      <p:sp>
        <p:nvSpPr>
          <p:cNvPr id="5" name="Espace réservé du pied de page 4">
            <a:extLst>
              <a:ext uri="{FF2B5EF4-FFF2-40B4-BE49-F238E27FC236}">
                <a16:creationId xmlns:a16="http://schemas.microsoft.com/office/drawing/2014/main" id="{F6FDCC94-BBD0-40D3-874D-941AA66C39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2D84C39-1FCA-453A-AFB1-DEBAA0E654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7A726-AFA3-47A5-886F-C41465B5190F}" type="slidenum">
              <a:rPr lang="fr-FR" smtClean="0"/>
              <a:t>‹N°›</a:t>
            </a:fld>
            <a:endParaRPr lang="fr-FR"/>
          </a:p>
        </p:txBody>
      </p:sp>
    </p:spTree>
    <p:extLst>
      <p:ext uri="{BB962C8B-B14F-4D97-AF65-F5344CB8AC3E}">
        <p14:creationId xmlns:p14="http://schemas.microsoft.com/office/powerpoint/2010/main" val="2287764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1.jpg"/><Relationship Id="rId4" Type="http://schemas.openxmlformats.org/officeDocument/2006/relationships/image" Target="../media/image10.jp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3.jpg"/><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5.jp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6.jpg"/></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8" name="Rectangle 7">
            <a:extLst>
              <a:ext uri="{FF2B5EF4-FFF2-40B4-BE49-F238E27FC236}">
                <a16:creationId xmlns:a16="http://schemas.microsoft.com/office/drawing/2014/main" id="{3124D5CD-2510-4AF2-9B21-325C60EB23AC}"/>
              </a:ext>
            </a:extLst>
          </p:cNvPr>
          <p:cNvSpPr/>
          <p:nvPr/>
        </p:nvSpPr>
        <p:spPr>
          <a:xfrm>
            <a:off x="1530180" y="2551837"/>
            <a:ext cx="9131640" cy="1754326"/>
          </a:xfrm>
          <a:prstGeom prst="rect">
            <a:avLst/>
          </a:prstGeom>
          <a:noFill/>
        </p:spPr>
        <p:txBody>
          <a:bodyPr wrap="square" lIns="91440" tIns="45720" rIns="91440" bIns="45720">
            <a:spAutoFit/>
          </a:bodyPr>
          <a:lstStyle/>
          <a:p>
            <a:pPr algn="ctr"/>
            <a:r>
              <a:rPr lang="fr-FR" sz="5400" b="0" cap="none" spc="0" dirty="0">
                <a:ln w="0"/>
                <a:solidFill>
                  <a:schemeClr val="tx1"/>
                </a:solidFill>
                <a:effectLst>
                  <a:outerShdw blurRad="38100" dist="19050" dir="2700000" algn="tl" rotWithShape="0">
                    <a:schemeClr val="dk1">
                      <a:alpha val="40000"/>
                    </a:schemeClr>
                  </a:outerShdw>
                </a:effectLst>
              </a:rPr>
              <a:t>Anesthésie non-obstétricale de la femme enceinte</a:t>
            </a:r>
          </a:p>
        </p:txBody>
      </p:sp>
    </p:spTree>
    <p:extLst>
      <p:ext uri="{BB962C8B-B14F-4D97-AF65-F5344CB8AC3E}">
        <p14:creationId xmlns:p14="http://schemas.microsoft.com/office/powerpoint/2010/main" val="664840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A49FE51B-AF25-4E10-A324-6F2E905EFE90}"/>
              </a:ext>
            </a:extLst>
          </p:cNvPr>
          <p:cNvSpPr txBox="1"/>
          <p:nvPr/>
        </p:nvSpPr>
        <p:spPr>
          <a:xfrm>
            <a:off x="205409" y="270304"/>
            <a:ext cx="11781182" cy="2862322"/>
          </a:xfrm>
          <a:prstGeom prst="rect">
            <a:avLst/>
          </a:prstGeom>
          <a:noFill/>
        </p:spPr>
        <p:txBody>
          <a:bodyPr wrap="square">
            <a:spAutoFit/>
          </a:bodyPr>
          <a:lstStyle/>
          <a:p>
            <a:r>
              <a:rPr lang="fr-FR" dirty="0"/>
              <a:t>Vous avez décide d’induire la patiente avec une séquence classique en décubitus latéral gauche à 15°C.</a:t>
            </a:r>
            <a:br>
              <a:rPr lang="fr-FR" dirty="0"/>
            </a:br>
            <a:r>
              <a:rPr lang="fr-FR" dirty="0"/>
              <a:t>Après avoir demandé à l’interne de servir enfin à quelque chose et de vérifier si la sonde était bien fixée, la chirurgie peut enfin commencer. La chirurgienne, pressée de commencer après un temps d’attente très long (l’interne avait du mal à ventiler la patiente), murmure à peine « incision » enchainé d’un « insufflation »</a:t>
            </a:r>
          </a:p>
          <a:p>
            <a:r>
              <a:rPr lang="fr-FR" dirty="0"/>
              <a:t>Que devez vous réaliser en peropératoire afin d’optimiser la prise en charge de la patiente ?</a:t>
            </a:r>
          </a:p>
          <a:p>
            <a:r>
              <a:rPr lang="fr-FR" dirty="0"/>
              <a:t>A. Vous demander à la chirurgienne de garder des pressions d’insufflation inferieures à 15mmHg (même si elle râle…).</a:t>
            </a:r>
            <a:br>
              <a:rPr lang="fr-FR" dirty="0"/>
            </a:br>
            <a:r>
              <a:rPr lang="fr-FR" dirty="0"/>
              <a:t>B. Un BIS n’est pas nécessaire dans cette chirurgie plutôt courte.</a:t>
            </a:r>
            <a:br>
              <a:rPr lang="fr-FR" dirty="0"/>
            </a:br>
            <a:r>
              <a:rPr lang="fr-FR" dirty="0"/>
              <a:t>C. Je ventile la patiente en hypocapnie.</a:t>
            </a:r>
            <a:br>
              <a:rPr lang="fr-FR" dirty="0"/>
            </a:br>
            <a:r>
              <a:rPr lang="fr-FR" dirty="0"/>
              <a:t>D. Chez cette patiente la MAC sera augmentée de 30 à 40%.</a:t>
            </a:r>
            <a:br>
              <a:rPr lang="fr-FR" dirty="0"/>
            </a:br>
            <a:r>
              <a:rPr lang="fr-FR" dirty="0"/>
              <a:t>E. Vous trouvez pas que ce topo est génial ?</a:t>
            </a:r>
          </a:p>
        </p:txBody>
      </p:sp>
    </p:spTree>
    <p:extLst>
      <p:ext uri="{BB962C8B-B14F-4D97-AF65-F5344CB8AC3E}">
        <p14:creationId xmlns:p14="http://schemas.microsoft.com/office/powerpoint/2010/main" val="1511422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19" name="Rectangle 18">
            <a:extLst>
              <a:ext uri="{FF2B5EF4-FFF2-40B4-BE49-F238E27FC236}">
                <a16:creationId xmlns:a16="http://schemas.microsoft.com/office/drawing/2014/main" id="{6891D5A4-F180-4D8E-8A34-12C9D2034A9D}"/>
              </a:ext>
            </a:extLst>
          </p:cNvPr>
          <p:cNvSpPr/>
          <p:nvPr/>
        </p:nvSpPr>
        <p:spPr>
          <a:xfrm>
            <a:off x="633583" y="1486802"/>
            <a:ext cx="2622834"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3.1 Entretien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20" name="ZoneTexte 19">
            <a:extLst>
              <a:ext uri="{FF2B5EF4-FFF2-40B4-BE49-F238E27FC236}">
                <a16:creationId xmlns:a16="http://schemas.microsoft.com/office/drawing/2014/main" id="{D7CDD7C7-C911-433A-9937-45F2E7442ADA}"/>
              </a:ext>
            </a:extLst>
          </p:cNvPr>
          <p:cNvSpPr txBox="1"/>
          <p:nvPr/>
        </p:nvSpPr>
        <p:spPr>
          <a:xfrm>
            <a:off x="991824" y="2213408"/>
            <a:ext cx="8161607" cy="3970318"/>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Physiologie :</a:t>
            </a:r>
          </a:p>
          <a:p>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Pas d’effet tératogène des gaz halogénés et du N2O</a:t>
            </a:r>
          </a:p>
          <a:p>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Augmentation du lavage alvéolaire en gaz et augmentation plus rapide de la FE</a:t>
            </a:r>
          </a:p>
          <a:p>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Augmentation du risque de mémorisation</a:t>
            </a:r>
          </a:p>
          <a:p>
            <a:pPr lvl="1"/>
            <a:endParaRPr lang="fr-FR" dirty="0">
              <a:latin typeface="Times New Roman" panose="02020603050405020304" pitchFamily="18" charset="0"/>
              <a:cs typeface="Times New Roman" panose="02020603050405020304" pitchFamily="18" charset="0"/>
            </a:endParaRPr>
          </a:p>
          <a:p>
            <a:pPr lvl="1"/>
            <a:endParaRPr lang="fr-FR"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En pratique :</a:t>
            </a:r>
          </a:p>
          <a:p>
            <a:pPr marL="342900" indent="-342900">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a:p>
            <a:pPr lvl="2"/>
            <a:r>
              <a:rPr lang="fr-FR" b="1" dirty="0">
                <a:solidFill>
                  <a:srgbClr val="FFC000"/>
                </a:solidFill>
                <a:latin typeface="Times New Roman" panose="02020603050405020304" pitchFamily="18" charset="0"/>
                <a:cs typeface="Times New Roman" panose="02020603050405020304" pitchFamily="18" charset="0"/>
              </a:rPr>
              <a:t>Diminution de la MAC de 30 à 40%, BIS</a:t>
            </a:r>
          </a:p>
          <a:p>
            <a:pPr lvl="2"/>
            <a:endParaRPr lang="fr-FR" dirty="0">
              <a:latin typeface="Times New Roman" panose="02020603050405020304" pitchFamily="18" charset="0"/>
              <a:cs typeface="Times New Roman" panose="02020603050405020304" pitchFamily="18" charset="0"/>
            </a:endParaRPr>
          </a:p>
        </p:txBody>
      </p:sp>
      <p:pic>
        <p:nvPicPr>
          <p:cNvPr id="21" name="Image 20">
            <a:extLst>
              <a:ext uri="{FF2B5EF4-FFF2-40B4-BE49-F238E27FC236}">
                <a16:creationId xmlns:a16="http://schemas.microsoft.com/office/drawing/2014/main" id="{5CD060CF-DA2A-43F8-9ED3-9CF49CBE5E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879370">
            <a:off x="5729315" y="1427944"/>
            <a:ext cx="1500616" cy="1500616"/>
          </a:xfrm>
          <a:prstGeom prst="rect">
            <a:avLst/>
          </a:prstGeom>
        </p:spPr>
      </p:pic>
      <p:sp>
        <p:nvSpPr>
          <p:cNvPr id="31" name="Flèche : droite 30">
            <a:extLst>
              <a:ext uri="{FF2B5EF4-FFF2-40B4-BE49-F238E27FC236}">
                <a16:creationId xmlns:a16="http://schemas.microsoft.com/office/drawing/2014/main" id="{ADF71CB5-86DD-4236-8F85-AFE64BCF4315}"/>
              </a:ext>
            </a:extLst>
          </p:cNvPr>
          <p:cNvSpPr/>
          <p:nvPr/>
        </p:nvSpPr>
        <p:spPr>
          <a:xfrm>
            <a:off x="1548505" y="5599512"/>
            <a:ext cx="361950" cy="200025"/>
          </a:xfrm>
          <a:prstGeom prst="rightArrow">
            <a:avLst/>
          </a:prstGeom>
          <a:solidFill>
            <a:srgbClr val="FFC000"/>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pic>
        <p:nvPicPr>
          <p:cNvPr id="32" name="Image 31">
            <a:extLst>
              <a:ext uri="{FF2B5EF4-FFF2-40B4-BE49-F238E27FC236}">
                <a16:creationId xmlns:a16="http://schemas.microsoft.com/office/drawing/2014/main" id="{C3FDE5CB-447E-4617-B770-F9B15DA2FD7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132028">
            <a:off x="6556276" y="4715820"/>
            <a:ext cx="1327201" cy="994001"/>
          </a:xfrm>
          <a:prstGeom prst="rect">
            <a:avLst/>
          </a:prstGeom>
        </p:spPr>
      </p:pic>
    </p:spTree>
    <p:extLst>
      <p:ext uri="{BB962C8B-B14F-4D97-AF65-F5344CB8AC3E}">
        <p14:creationId xmlns:p14="http://schemas.microsoft.com/office/powerpoint/2010/main" val="4163885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33" name="Rectangle 32">
            <a:extLst>
              <a:ext uri="{FF2B5EF4-FFF2-40B4-BE49-F238E27FC236}">
                <a16:creationId xmlns:a16="http://schemas.microsoft.com/office/drawing/2014/main" id="{CED741EE-84BE-4BCD-BDA3-20B9E859A4F3}"/>
              </a:ext>
            </a:extLst>
          </p:cNvPr>
          <p:cNvSpPr/>
          <p:nvPr/>
        </p:nvSpPr>
        <p:spPr>
          <a:xfrm>
            <a:off x="633583" y="1486802"/>
            <a:ext cx="5235729"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3.2 Gestion hémodynamique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34" name="ZoneTexte 33">
            <a:extLst>
              <a:ext uri="{FF2B5EF4-FFF2-40B4-BE49-F238E27FC236}">
                <a16:creationId xmlns:a16="http://schemas.microsoft.com/office/drawing/2014/main" id="{A405C650-A3DC-478D-9C88-F6BFFCD1299F}"/>
              </a:ext>
            </a:extLst>
          </p:cNvPr>
          <p:cNvSpPr txBox="1"/>
          <p:nvPr/>
        </p:nvSpPr>
        <p:spPr>
          <a:xfrm>
            <a:off x="1001984" y="2213408"/>
            <a:ext cx="8161607" cy="4154984"/>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Physiologie :</a:t>
            </a:r>
          </a:p>
          <a:p>
            <a:endParaRPr lang="fr-F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Augmentation du DC</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Diminution des RVP</a:t>
            </a:r>
          </a:p>
          <a:p>
            <a:pPr marL="285750" indent="-285750">
              <a:buFont typeface="Arial" panose="020B0604020202020204" pitchFamily="34" charset="0"/>
              <a:buChar char="•"/>
            </a:pP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Compression </a:t>
            </a:r>
            <a:r>
              <a:rPr lang="fr-FR" dirty="0" err="1">
                <a:latin typeface="Times New Roman" panose="02020603050405020304" pitchFamily="18" charset="0"/>
                <a:cs typeface="Times New Roman" panose="02020603050405020304" pitchFamily="18" charset="0"/>
              </a:rPr>
              <a:t>aortocave</a:t>
            </a:r>
            <a:r>
              <a:rPr lang="fr-FR" dirty="0">
                <a:latin typeface="Times New Roman" panose="02020603050405020304" pitchFamily="18" charset="0"/>
                <a:cs typeface="Times New Roman" panose="02020603050405020304" pitchFamily="18" charset="0"/>
              </a:rPr>
              <a:t> &gt; 16SA</a:t>
            </a:r>
          </a:p>
          <a:p>
            <a:pPr marL="285750" indent="-285750">
              <a:buFont typeface="Arial" panose="020B0604020202020204" pitchFamily="34" charset="0"/>
              <a:buChar char="•"/>
            </a:pP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Absence d’autorégulation placentaire</a:t>
            </a:r>
          </a:p>
          <a:p>
            <a:pPr marL="285750" indent="-285750">
              <a:buFont typeface="Arial" panose="020B0604020202020204" pitchFamily="34" charset="0"/>
              <a:buChar char="•"/>
            </a:pP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 Hypoxémie maternelle à risque de vasoconstriction utéroplacentaire avec hypoxie/acidose fœtale</a:t>
            </a:r>
          </a:p>
          <a:p>
            <a:pPr lvl="1"/>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p:txBody>
      </p:sp>
      <p:pic>
        <p:nvPicPr>
          <p:cNvPr id="35" name="Image 34">
            <a:extLst>
              <a:ext uri="{FF2B5EF4-FFF2-40B4-BE49-F238E27FC236}">
                <a16:creationId xmlns:a16="http://schemas.microsoft.com/office/drawing/2014/main" id="{272C408A-A4AA-4549-A758-DE4E1045ED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736750">
            <a:off x="4308840" y="3006348"/>
            <a:ext cx="1012443" cy="865000"/>
          </a:xfrm>
          <a:prstGeom prst="rect">
            <a:avLst/>
          </a:prstGeom>
        </p:spPr>
      </p:pic>
      <p:pic>
        <p:nvPicPr>
          <p:cNvPr id="36" name="Image 35">
            <a:extLst>
              <a:ext uri="{FF2B5EF4-FFF2-40B4-BE49-F238E27FC236}">
                <a16:creationId xmlns:a16="http://schemas.microsoft.com/office/drawing/2014/main" id="{3184B9AD-95FD-4852-9604-5F40170FAF1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947558">
            <a:off x="5825466" y="3530192"/>
            <a:ext cx="1141061" cy="1521415"/>
          </a:xfrm>
          <a:prstGeom prst="rect">
            <a:avLst/>
          </a:prstGeom>
          <a:effectLst>
            <a:softEdge rad="127000"/>
          </a:effectLst>
        </p:spPr>
      </p:pic>
    </p:spTree>
    <p:extLst>
      <p:ext uri="{BB962C8B-B14F-4D97-AF65-F5344CB8AC3E}">
        <p14:creationId xmlns:p14="http://schemas.microsoft.com/office/powerpoint/2010/main" val="3882877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19" name="Rectangle 18">
            <a:extLst>
              <a:ext uri="{FF2B5EF4-FFF2-40B4-BE49-F238E27FC236}">
                <a16:creationId xmlns:a16="http://schemas.microsoft.com/office/drawing/2014/main" id="{A4C55D9F-F8F7-459C-AF0A-3BF734B68F15}"/>
              </a:ext>
            </a:extLst>
          </p:cNvPr>
          <p:cNvSpPr/>
          <p:nvPr/>
        </p:nvSpPr>
        <p:spPr>
          <a:xfrm>
            <a:off x="633583" y="1486802"/>
            <a:ext cx="5235729"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3.2 Gestion hémodynamique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20" name="ZoneTexte 19">
            <a:extLst>
              <a:ext uri="{FF2B5EF4-FFF2-40B4-BE49-F238E27FC236}">
                <a16:creationId xmlns:a16="http://schemas.microsoft.com/office/drawing/2014/main" id="{43A10BD9-CC6E-404E-9464-64D2B312DC61}"/>
              </a:ext>
            </a:extLst>
          </p:cNvPr>
          <p:cNvSpPr txBox="1"/>
          <p:nvPr/>
        </p:nvSpPr>
        <p:spPr>
          <a:xfrm>
            <a:off x="991824" y="2260149"/>
            <a:ext cx="8161607" cy="4524315"/>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En pratique : </a:t>
            </a:r>
          </a:p>
          <a:p>
            <a:pPr marL="342900" indent="-342900">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L’augmentation du DC peut faire décompenser des pathologies cardiaques sous jacentes </a:t>
            </a:r>
          </a:p>
          <a:p>
            <a:endParaRPr lang="fr-F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Toute modification hémodynamique maternelle retentit sur l’hémodynamique fœtale !!</a:t>
            </a:r>
          </a:p>
          <a:p>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La ventilation mécanique réduit le RV/DC</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lvl="2"/>
            <a:r>
              <a:rPr lang="fr-FR" b="1" dirty="0">
                <a:solidFill>
                  <a:srgbClr val="FF0000"/>
                </a:solidFill>
                <a:latin typeface="Times New Roman" panose="02020603050405020304" pitchFamily="18" charset="0"/>
                <a:cs typeface="Times New Roman" panose="02020603050405020304" pitchFamily="18" charset="0"/>
              </a:rPr>
              <a:t>16SA = anesthésie générale avec inclinaison gauche de 10/15° avec contrôle tensionnel strict (amines +++) </a:t>
            </a:r>
          </a:p>
          <a:p>
            <a:pPr lvl="2"/>
            <a:endParaRPr lang="fr-FR" b="1" dirty="0">
              <a:solidFill>
                <a:srgbClr val="FF0000"/>
              </a:solidFill>
              <a:latin typeface="Times New Roman" panose="02020603050405020304" pitchFamily="18" charset="0"/>
              <a:cs typeface="Times New Roman" panose="02020603050405020304" pitchFamily="18" charset="0"/>
            </a:endParaRPr>
          </a:p>
          <a:p>
            <a:pPr lvl="2"/>
            <a:r>
              <a:rPr lang="fr-FR" b="1" dirty="0">
                <a:solidFill>
                  <a:srgbClr val="FF0000"/>
                </a:solidFill>
                <a:latin typeface="Times New Roman" panose="02020603050405020304" pitchFamily="18" charset="0"/>
                <a:cs typeface="Times New Roman" panose="02020603050405020304" pitchFamily="18" charset="0"/>
              </a:rPr>
              <a:t>Ventilation en </a:t>
            </a:r>
            <a:r>
              <a:rPr lang="fr-FR" b="1" dirty="0" err="1">
                <a:solidFill>
                  <a:srgbClr val="FF0000"/>
                </a:solidFill>
                <a:latin typeface="Times New Roman" panose="02020603050405020304" pitchFamily="18" charset="0"/>
                <a:cs typeface="Times New Roman" panose="02020603050405020304" pitchFamily="18" charset="0"/>
              </a:rPr>
              <a:t>normocapnie</a:t>
            </a:r>
            <a:r>
              <a:rPr lang="fr-FR" b="1" i="1" dirty="0">
                <a:solidFill>
                  <a:srgbClr val="FF0000"/>
                </a:solidFill>
                <a:latin typeface="Times New Roman" panose="02020603050405020304" pitchFamily="18" charset="0"/>
                <a:cs typeface="Times New Roman" panose="02020603050405020304" pitchFamily="18" charset="0"/>
              </a:rPr>
              <a:t> </a:t>
            </a:r>
          </a:p>
          <a:p>
            <a:endParaRPr lang="fr-FR" dirty="0">
              <a:latin typeface="Times New Roman" panose="02020603050405020304" pitchFamily="18" charset="0"/>
              <a:cs typeface="Times New Roman" panose="02020603050405020304" pitchFamily="18" charset="0"/>
            </a:endParaRPr>
          </a:p>
        </p:txBody>
      </p:sp>
      <p:sp>
        <p:nvSpPr>
          <p:cNvPr id="21" name="Flèche : droite 20">
            <a:extLst>
              <a:ext uri="{FF2B5EF4-FFF2-40B4-BE49-F238E27FC236}">
                <a16:creationId xmlns:a16="http://schemas.microsoft.com/office/drawing/2014/main" id="{4BB6C2B6-0A8C-4BCB-831F-083FE08AD710}"/>
              </a:ext>
            </a:extLst>
          </p:cNvPr>
          <p:cNvSpPr/>
          <p:nvPr/>
        </p:nvSpPr>
        <p:spPr>
          <a:xfrm>
            <a:off x="1528915" y="5363991"/>
            <a:ext cx="361950" cy="200025"/>
          </a:xfrm>
          <a:prstGeom prst="rightArrow">
            <a:avLst/>
          </a:prstGeom>
          <a:solidFill>
            <a:srgbClr val="FF0000"/>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1" name="Flèche : droite 30">
            <a:extLst>
              <a:ext uri="{FF2B5EF4-FFF2-40B4-BE49-F238E27FC236}">
                <a16:creationId xmlns:a16="http://schemas.microsoft.com/office/drawing/2014/main" id="{4D987485-E63A-4AE1-B7BD-86BDC7AC1AD6}"/>
              </a:ext>
            </a:extLst>
          </p:cNvPr>
          <p:cNvSpPr/>
          <p:nvPr/>
        </p:nvSpPr>
        <p:spPr>
          <a:xfrm>
            <a:off x="1528915" y="6181411"/>
            <a:ext cx="361950" cy="200025"/>
          </a:xfrm>
          <a:prstGeom prst="rightArrow">
            <a:avLst/>
          </a:prstGeom>
          <a:solidFill>
            <a:srgbClr val="FF0000"/>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pic>
        <p:nvPicPr>
          <p:cNvPr id="32" name="Image 31">
            <a:extLst>
              <a:ext uri="{FF2B5EF4-FFF2-40B4-BE49-F238E27FC236}">
                <a16:creationId xmlns:a16="http://schemas.microsoft.com/office/drawing/2014/main" id="{DFEB480F-6AC6-403F-BCD9-EFFA2AAC600E}"/>
              </a:ext>
            </a:extLst>
          </p:cNvPr>
          <p:cNvPicPr>
            <a:picLocks noChangeAspect="1"/>
          </p:cNvPicPr>
          <p:nvPr/>
        </p:nvPicPr>
        <p:blipFill rotWithShape="1">
          <a:blip r:embed="rId4">
            <a:extLst>
              <a:ext uri="{28A0092B-C50C-407E-A947-70E740481C1C}">
                <a14:useLocalDpi xmlns:a14="http://schemas.microsoft.com/office/drawing/2010/main" val="0"/>
              </a:ext>
            </a:extLst>
          </a:blip>
          <a:srcRect l="5319" t="14639" r="6418" b="14188"/>
          <a:stretch/>
        </p:blipFill>
        <p:spPr>
          <a:xfrm rot="20422482">
            <a:off x="6485010" y="5923857"/>
            <a:ext cx="1813130" cy="515109"/>
          </a:xfrm>
          <a:prstGeom prst="rect">
            <a:avLst/>
          </a:prstGeom>
        </p:spPr>
      </p:pic>
    </p:spTree>
    <p:extLst>
      <p:ext uri="{BB962C8B-B14F-4D97-AF65-F5344CB8AC3E}">
        <p14:creationId xmlns:p14="http://schemas.microsoft.com/office/powerpoint/2010/main" val="2729660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A49FE51B-AF25-4E10-A324-6F2E905EFE90}"/>
              </a:ext>
            </a:extLst>
          </p:cNvPr>
          <p:cNvSpPr txBox="1"/>
          <p:nvPr/>
        </p:nvSpPr>
        <p:spPr>
          <a:xfrm>
            <a:off x="205409" y="270304"/>
            <a:ext cx="11781182" cy="2585323"/>
          </a:xfrm>
          <a:prstGeom prst="rect">
            <a:avLst/>
          </a:prstGeom>
          <a:noFill/>
        </p:spPr>
        <p:txBody>
          <a:bodyPr wrap="square">
            <a:spAutoFit/>
          </a:bodyPr>
          <a:lstStyle/>
          <a:p>
            <a:r>
              <a:rPr lang="fr-FR" dirty="0"/>
              <a:t>La chirurgie s’est bien passée malgré des « il pousse ton patient » (avec un TOF et un PTC à 0) sermonnés par la chirurgienne à 20min de l’intervention.</a:t>
            </a:r>
            <a:br>
              <a:rPr lang="fr-FR" dirty="0"/>
            </a:br>
            <a:r>
              <a:rPr lang="fr-FR" dirty="0"/>
              <a:t>La patiente sort en salle de SSPI après 1h d’intervention avec un TOF à 4/4 à 43%.</a:t>
            </a:r>
          </a:p>
          <a:p>
            <a:r>
              <a:rPr lang="fr-FR" dirty="0"/>
              <a:t>Que devez vous réaliser en postopératoire afin d’optimiser la prise en charge de votre patiente de votre patiente ?</a:t>
            </a:r>
          </a:p>
          <a:p>
            <a:r>
              <a:rPr lang="fr-FR" dirty="0"/>
              <a:t>A. Je peux prescrire 100mg LP 2 fois par jour de kétoprofène pendant 48h.                                                                                                      </a:t>
            </a:r>
            <a:br>
              <a:rPr lang="fr-FR" dirty="0"/>
            </a:br>
            <a:r>
              <a:rPr lang="fr-FR" dirty="0"/>
              <a:t>B. Je peux </a:t>
            </a:r>
            <a:r>
              <a:rPr lang="fr-FR" dirty="0" err="1"/>
              <a:t>décurariser</a:t>
            </a:r>
            <a:r>
              <a:rPr lang="fr-FR" dirty="0"/>
              <a:t> la patiente avec néostigmine + atropine</a:t>
            </a:r>
            <a:br>
              <a:rPr lang="fr-FR" dirty="0"/>
            </a:br>
            <a:r>
              <a:rPr lang="fr-FR" dirty="0"/>
              <a:t>C. En cas de douleur résistante aux paliers 1 , la prescription de </a:t>
            </a:r>
            <a:r>
              <a:rPr lang="fr-FR" dirty="0" err="1"/>
              <a:t>tramadol</a:t>
            </a:r>
            <a:r>
              <a:rPr lang="fr-FR" dirty="0"/>
              <a:t> est préférable à celle de néfopam</a:t>
            </a:r>
          </a:p>
          <a:p>
            <a:r>
              <a:rPr lang="fr-FR" dirty="0"/>
              <a:t>D. En cas de nausées gênantes je peux prescrire 4mg d’ondansétron (Zophren).</a:t>
            </a:r>
            <a:br>
              <a:rPr lang="fr-FR" dirty="0"/>
            </a:br>
            <a:r>
              <a:rPr lang="fr-FR" dirty="0"/>
              <a:t>E. J’appelle l’obstétricien afin d’avoir une surveillance échographique et </a:t>
            </a:r>
            <a:r>
              <a:rPr lang="fr-FR" dirty="0" err="1"/>
              <a:t>éléctrotocographique</a:t>
            </a:r>
            <a:r>
              <a:rPr lang="fr-FR" dirty="0"/>
              <a:t> du fœtus en postopératoire.</a:t>
            </a:r>
          </a:p>
        </p:txBody>
      </p:sp>
    </p:spTree>
    <p:extLst>
      <p:ext uri="{BB962C8B-B14F-4D97-AF65-F5344CB8AC3E}">
        <p14:creationId xmlns:p14="http://schemas.microsoft.com/office/powerpoint/2010/main" val="2148958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33" name="Rectangle 32">
            <a:extLst>
              <a:ext uri="{FF2B5EF4-FFF2-40B4-BE49-F238E27FC236}">
                <a16:creationId xmlns:a16="http://schemas.microsoft.com/office/drawing/2014/main" id="{E8B36B21-6EC1-4552-A9C0-5ED9761C08A9}"/>
              </a:ext>
            </a:extLst>
          </p:cNvPr>
          <p:cNvSpPr/>
          <p:nvPr/>
        </p:nvSpPr>
        <p:spPr>
          <a:xfrm>
            <a:off x="633583" y="1486802"/>
            <a:ext cx="2191626"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4.1 Réveil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34" name="ZoneTexte 33">
            <a:extLst>
              <a:ext uri="{FF2B5EF4-FFF2-40B4-BE49-F238E27FC236}">
                <a16:creationId xmlns:a16="http://schemas.microsoft.com/office/drawing/2014/main" id="{E3A24DCF-9BBE-4C29-8B27-4A9AB744DC83}"/>
              </a:ext>
            </a:extLst>
          </p:cNvPr>
          <p:cNvSpPr txBox="1"/>
          <p:nvPr/>
        </p:nvSpPr>
        <p:spPr>
          <a:xfrm>
            <a:off x="957727" y="2218493"/>
            <a:ext cx="8161607" cy="3877985"/>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Physiologie :</a:t>
            </a:r>
          </a:p>
          <a:p>
            <a:endParaRPr lang="fr-F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Hyperventilation maternelle </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Problème d’inefficacité du </a:t>
            </a:r>
            <a:r>
              <a:rPr lang="fr-FR" dirty="0" err="1">
                <a:latin typeface="Times New Roman" panose="02020603050405020304" pitchFamily="18" charset="0"/>
                <a:cs typeface="Times New Roman" panose="02020603050405020304" pitchFamily="18" charset="0"/>
              </a:rPr>
              <a:t>sugammadex</a:t>
            </a:r>
            <a:r>
              <a:rPr lang="fr-FR" dirty="0">
                <a:latin typeface="Times New Roman" panose="02020603050405020304" pitchFamily="18" charset="0"/>
                <a:cs typeface="Times New Roman" panose="02020603050405020304" pitchFamily="18" charset="0"/>
              </a:rPr>
              <a:t> sur liaison avec progestérone ? </a:t>
            </a:r>
          </a:p>
          <a:p>
            <a:pPr lvl="1"/>
            <a:endParaRPr lang="fr-FR" dirty="0">
              <a:latin typeface="Times New Roman" panose="02020603050405020304" pitchFamily="18" charset="0"/>
              <a:cs typeface="Times New Roman" panose="02020603050405020304" pitchFamily="18" charset="0"/>
            </a:endParaRPr>
          </a:p>
          <a:p>
            <a:pPr lvl="1"/>
            <a:endParaRPr lang="fr-FR"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En pratique :</a:t>
            </a:r>
          </a:p>
          <a:p>
            <a:endParaRPr lang="fr-FR" sz="2400" dirty="0">
              <a:latin typeface="Times New Roman" panose="02020603050405020304" pitchFamily="18" charset="0"/>
              <a:cs typeface="Times New Roman" panose="02020603050405020304" pitchFamily="18" charset="0"/>
            </a:endParaRPr>
          </a:p>
          <a:p>
            <a:r>
              <a:rPr lang="fr-FR" sz="2400" b="1" dirty="0">
                <a:solidFill>
                  <a:srgbClr val="FFC000"/>
                </a:solidFill>
                <a:latin typeface="Times New Roman" panose="02020603050405020304" pitchFamily="18" charset="0"/>
                <a:cs typeface="Times New Roman" panose="02020603050405020304" pitchFamily="18" charset="0"/>
              </a:rPr>
              <a:t>      </a:t>
            </a:r>
            <a:r>
              <a:rPr lang="fr-FR" b="1" dirty="0">
                <a:solidFill>
                  <a:srgbClr val="FFC000"/>
                </a:solidFill>
                <a:latin typeface="Times New Roman" panose="02020603050405020304" pitchFamily="18" charset="0"/>
                <a:cs typeface="Times New Roman" panose="02020603050405020304" pitchFamily="18" charset="0"/>
              </a:rPr>
              <a:t>Réveil plus rapide</a:t>
            </a:r>
          </a:p>
          <a:p>
            <a:pPr marL="285750" indent="-285750">
              <a:buFont typeface="Arial" panose="020B0604020202020204" pitchFamily="34" charset="0"/>
              <a:buChar char="•"/>
            </a:pPr>
            <a:endParaRPr lang="fr-FR" b="1" dirty="0">
              <a:solidFill>
                <a:srgbClr val="002060"/>
              </a:solidFill>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        </a:t>
            </a:r>
            <a:r>
              <a:rPr lang="fr-FR" b="1" dirty="0">
                <a:solidFill>
                  <a:schemeClr val="accent6"/>
                </a:solidFill>
                <a:latin typeface="Times New Roman" panose="02020603050405020304" pitchFamily="18" charset="0"/>
                <a:cs typeface="Times New Roman" panose="02020603050405020304" pitchFamily="18" charset="0"/>
              </a:rPr>
              <a:t>Utilisation inchangée de l’atropine/néostigmine et </a:t>
            </a:r>
            <a:r>
              <a:rPr lang="fr-FR" b="1" dirty="0" err="1">
                <a:solidFill>
                  <a:schemeClr val="accent6"/>
                </a:solidFill>
                <a:latin typeface="Times New Roman" panose="02020603050405020304" pitchFamily="18" charset="0"/>
                <a:cs typeface="Times New Roman" panose="02020603050405020304" pitchFamily="18" charset="0"/>
              </a:rPr>
              <a:t>sugammadex</a:t>
            </a:r>
            <a:r>
              <a:rPr lang="fr-FR" b="1" dirty="0">
                <a:solidFill>
                  <a:schemeClr val="accent6"/>
                </a:solidFill>
                <a:latin typeface="Times New Roman" panose="02020603050405020304" pitchFamily="18" charset="0"/>
                <a:cs typeface="Times New Roman" panose="02020603050405020304" pitchFamily="18" charset="0"/>
              </a:rPr>
              <a:t> + TOF</a:t>
            </a:r>
          </a:p>
        </p:txBody>
      </p:sp>
      <p:sp>
        <p:nvSpPr>
          <p:cNvPr id="35" name="Flèche : droite 34">
            <a:extLst>
              <a:ext uri="{FF2B5EF4-FFF2-40B4-BE49-F238E27FC236}">
                <a16:creationId xmlns:a16="http://schemas.microsoft.com/office/drawing/2014/main" id="{FF832763-C461-4608-9F07-5CA3F0BA8F24}"/>
              </a:ext>
            </a:extLst>
          </p:cNvPr>
          <p:cNvSpPr/>
          <p:nvPr/>
        </p:nvSpPr>
        <p:spPr>
          <a:xfrm>
            <a:off x="1054887" y="5192945"/>
            <a:ext cx="361950" cy="200025"/>
          </a:xfrm>
          <a:prstGeom prst="rightArrow">
            <a:avLst/>
          </a:prstGeom>
          <a:solidFill>
            <a:srgbClr val="FFC000"/>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6" name="Flèche : droite 35">
            <a:extLst>
              <a:ext uri="{FF2B5EF4-FFF2-40B4-BE49-F238E27FC236}">
                <a16:creationId xmlns:a16="http://schemas.microsoft.com/office/drawing/2014/main" id="{FCEBB1DE-3D5E-4B8A-808F-04AB391EBB87}"/>
              </a:ext>
            </a:extLst>
          </p:cNvPr>
          <p:cNvSpPr/>
          <p:nvPr/>
        </p:nvSpPr>
        <p:spPr>
          <a:xfrm>
            <a:off x="1054887" y="5712858"/>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Tree>
    <p:extLst>
      <p:ext uri="{BB962C8B-B14F-4D97-AF65-F5344CB8AC3E}">
        <p14:creationId xmlns:p14="http://schemas.microsoft.com/office/powerpoint/2010/main" val="1637691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19" name="Rectangle 18">
            <a:extLst>
              <a:ext uri="{FF2B5EF4-FFF2-40B4-BE49-F238E27FC236}">
                <a16:creationId xmlns:a16="http://schemas.microsoft.com/office/drawing/2014/main" id="{5F670AA1-5E1A-4F0F-AD64-1249862CABD3}"/>
              </a:ext>
            </a:extLst>
          </p:cNvPr>
          <p:cNvSpPr/>
          <p:nvPr/>
        </p:nvSpPr>
        <p:spPr>
          <a:xfrm>
            <a:off x="633583" y="1486802"/>
            <a:ext cx="2510431"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4.2 Antalgie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20" name="ZoneTexte 19">
            <a:extLst>
              <a:ext uri="{FF2B5EF4-FFF2-40B4-BE49-F238E27FC236}">
                <a16:creationId xmlns:a16="http://schemas.microsoft.com/office/drawing/2014/main" id="{765B901D-58CD-46F8-B615-4DB028ED1FC8}"/>
              </a:ext>
            </a:extLst>
          </p:cNvPr>
          <p:cNvSpPr txBox="1"/>
          <p:nvPr/>
        </p:nvSpPr>
        <p:spPr>
          <a:xfrm>
            <a:off x="957727" y="2218493"/>
            <a:ext cx="8161607" cy="3600986"/>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En pratique :</a:t>
            </a:r>
          </a:p>
          <a:p>
            <a:pPr marL="342900" indent="-342900">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Paracétamol 	    </a:t>
            </a:r>
            <a:r>
              <a:rPr lang="fr-FR" b="1" dirty="0">
                <a:solidFill>
                  <a:schemeClr val="accent6"/>
                </a:solidFill>
                <a:latin typeface="Times New Roman" panose="02020603050405020304" pitchFamily="18" charset="0"/>
                <a:cs typeface="Times New Roman" panose="02020603050405020304" pitchFamily="18" charset="0"/>
              </a:rPr>
              <a:t>Pas de modifications</a:t>
            </a:r>
            <a:endParaRPr lang="fr-FR"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AINS          </a:t>
            </a:r>
            <a:r>
              <a:rPr lang="fr-FR" b="1" dirty="0">
                <a:solidFill>
                  <a:schemeClr val="accent6"/>
                </a:solidFill>
                <a:latin typeface="Times New Roman" panose="02020603050405020304" pitchFamily="18" charset="0"/>
                <a:cs typeface="Times New Roman" panose="02020603050405020304" pitchFamily="18" charset="0"/>
              </a:rPr>
              <a:t>Utilisation possible de manière ponctuelle jusqu’à 24SA</a:t>
            </a:r>
          </a:p>
          <a:p>
            <a:pPr marL="342900" indent="-342900">
              <a:buFont typeface="Arial" panose="020B0604020202020204" pitchFamily="34" charset="0"/>
              <a:buChar char="•"/>
            </a:pPr>
            <a:endParaRPr lang="fr-FR" b="1" dirty="0">
              <a:solidFill>
                <a:schemeClr val="accent6"/>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Acupan           Pas de données, </a:t>
            </a:r>
            <a:r>
              <a:rPr lang="fr-FR" b="1" dirty="0">
                <a:solidFill>
                  <a:schemeClr val="accent6"/>
                </a:solidFill>
                <a:latin typeface="Times New Roman" panose="02020603050405020304" pitchFamily="18" charset="0"/>
                <a:cs typeface="Times New Roman" panose="02020603050405020304" pitchFamily="18" charset="0"/>
              </a:rPr>
              <a:t>préférer le </a:t>
            </a:r>
            <a:r>
              <a:rPr lang="fr-FR" b="1" dirty="0" err="1">
                <a:solidFill>
                  <a:schemeClr val="accent6"/>
                </a:solidFill>
                <a:latin typeface="Times New Roman" panose="02020603050405020304" pitchFamily="18" charset="0"/>
                <a:cs typeface="Times New Roman" panose="02020603050405020304" pitchFamily="18" charset="0"/>
              </a:rPr>
              <a:t>tramadol</a:t>
            </a:r>
            <a:r>
              <a:rPr lang="fr-FR" b="1" dirty="0">
                <a:solidFill>
                  <a:schemeClr val="accent6"/>
                </a:solidFill>
                <a:latin typeface="Times New Roman" panose="02020603050405020304" pitchFamily="18" charset="0"/>
                <a:cs typeface="Times New Roman" panose="02020603050405020304" pitchFamily="18" charset="0"/>
              </a:rPr>
              <a:t> ou la codéine</a:t>
            </a:r>
            <a:endParaRPr lang="fr-FR"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fr-FR" b="1" dirty="0">
              <a:solidFill>
                <a:schemeClr val="accent6"/>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Codéine/</a:t>
            </a:r>
            <a:r>
              <a:rPr lang="fr-FR" dirty="0" err="1">
                <a:latin typeface="Times New Roman" panose="02020603050405020304" pitchFamily="18" charset="0"/>
                <a:cs typeface="Times New Roman" panose="02020603050405020304" pitchFamily="18" charset="0"/>
              </a:rPr>
              <a:t>Tramadol</a:t>
            </a:r>
            <a:r>
              <a:rPr lang="fr-FR" dirty="0">
                <a:latin typeface="Times New Roman" panose="02020603050405020304" pitchFamily="18" charset="0"/>
                <a:cs typeface="Times New Roman" panose="02020603050405020304" pitchFamily="18" charset="0"/>
              </a:rPr>
              <a:t>          </a:t>
            </a:r>
            <a:r>
              <a:rPr lang="fr-FR" b="1" dirty="0">
                <a:solidFill>
                  <a:schemeClr val="accent6"/>
                </a:solidFill>
                <a:latin typeface="Times New Roman" panose="02020603050405020304" pitchFamily="18" charset="0"/>
                <a:cs typeface="Times New Roman" panose="02020603050405020304" pitchFamily="18" charset="0"/>
              </a:rPr>
              <a:t>Pas de risque tératogène, utilisation possible </a:t>
            </a:r>
          </a:p>
          <a:p>
            <a:endParaRPr lang="fr-FR"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Morphine 	</a:t>
            </a:r>
            <a:r>
              <a:rPr lang="fr-FR" b="1" dirty="0">
                <a:solidFill>
                  <a:schemeClr val="accent6"/>
                </a:solidFill>
                <a:latin typeface="Times New Roman" panose="02020603050405020304" pitchFamily="18" charset="0"/>
                <a:cs typeface="Times New Roman" panose="02020603050405020304" pitchFamily="18" charset="0"/>
              </a:rPr>
              <a:t>Pas de risque tératogène, intérêt du PCA </a:t>
            </a:r>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p:txBody>
      </p:sp>
      <p:sp>
        <p:nvSpPr>
          <p:cNvPr id="21" name="Flèche : droite 20">
            <a:extLst>
              <a:ext uri="{FF2B5EF4-FFF2-40B4-BE49-F238E27FC236}">
                <a16:creationId xmlns:a16="http://schemas.microsoft.com/office/drawing/2014/main" id="{714931DA-1C87-4DD7-A804-A499A2837899}"/>
              </a:ext>
            </a:extLst>
          </p:cNvPr>
          <p:cNvSpPr/>
          <p:nvPr/>
        </p:nvSpPr>
        <p:spPr>
          <a:xfrm>
            <a:off x="2024628" y="3593352"/>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1" name="Flèche : droite 30">
            <a:extLst>
              <a:ext uri="{FF2B5EF4-FFF2-40B4-BE49-F238E27FC236}">
                <a16:creationId xmlns:a16="http://schemas.microsoft.com/office/drawing/2014/main" id="{BF0CC707-CB4F-4E8D-81AB-DDED569B6E94}"/>
              </a:ext>
            </a:extLst>
          </p:cNvPr>
          <p:cNvSpPr/>
          <p:nvPr/>
        </p:nvSpPr>
        <p:spPr>
          <a:xfrm>
            <a:off x="2237352" y="4152923"/>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2" name="Flèche : droite 31">
            <a:extLst>
              <a:ext uri="{FF2B5EF4-FFF2-40B4-BE49-F238E27FC236}">
                <a16:creationId xmlns:a16="http://schemas.microsoft.com/office/drawing/2014/main" id="{B20EAA88-2C49-4678-8EFD-9010F45B7762}"/>
              </a:ext>
            </a:extLst>
          </p:cNvPr>
          <p:cNvSpPr/>
          <p:nvPr/>
        </p:nvSpPr>
        <p:spPr>
          <a:xfrm>
            <a:off x="3192124" y="4701602"/>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7" name="Flèche : droite 36">
            <a:extLst>
              <a:ext uri="{FF2B5EF4-FFF2-40B4-BE49-F238E27FC236}">
                <a16:creationId xmlns:a16="http://schemas.microsoft.com/office/drawing/2014/main" id="{A92167E2-6350-43CC-B557-10031B61D03F}"/>
              </a:ext>
            </a:extLst>
          </p:cNvPr>
          <p:cNvSpPr/>
          <p:nvPr/>
        </p:nvSpPr>
        <p:spPr>
          <a:xfrm>
            <a:off x="2632419" y="3053163"/>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8" name="Flèche : droite 37">
            <a:extLst>
              <a:ext uri="{FF2B5EF4-FFF2-40B4-BE49-F238E27FC236}">
                <a16:creationId xmlns:a16="http://schemas.microsoft.com/office/drawing/2014/main" id="{CE481902-8C57-40AF-8D3B-64D91CA9F1E2}"/>
              </a:ext>
            </a:extLst>
          </p:cNvPr>
          <p:cNvSpPr/>
          <p:nvPr/>
        </p:nvSpPr>
        <p:spPr>
          <a:xfrm>
            <a:off x="2375694" y="5235004"/>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Tree>
    <p:extLst>
      <p:ext uri="{BB962C8B-B14F-4D97-AF65-F5344CB8AC3E}">
        <p14:creationId xmlns:p14="http://schemas.microsoft.com/office/powerpoint/2010/main" val="1401530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33" name="Rectangle 32">
            <a:extLst>
              <a:ext uri="{FF2B5EF4-FFF2-40B4-BE49-F238E27FC236}">
                <a16:creationId xmlns:a16="http://schemas.microsoft.com/office/drawing/2014/main" id="{649BE284-8AB6-4BBF-9CF0-875F506EE2C0}"/>
              </a:ext>
            </a:extLst>
          </p:cNvPr>
          <p:cNvSpPr/>
          <p:nvPr/>
        </p:nvSpPr>
        <p:spPr>
          <a:xfrm>
            <a:off x="633600" y="1486800"/>
            <a:ext cx="4767652"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4.3 Prévention des NVPO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34" name="ZoneTexte 33">
            <a:extLst>
              <a:ext uri="{FF2B5EF4-FFF2-40B4-BE49-F238E27FC236}">
                <a16:creationId xmlns:a16="http://schemas.microsoft.com/office/drawing/2014/main" id="{861E9BC6-69A0-4F28-B030-BA8E0067E968}"/>
              </a:ext>
            </a:extLst>
          </p:cNvPr>
          <p:cNvSpPr txBox="1"/>
          <p:nvPr/>
        </p:nvSpPr>
        <p:spPr>
          <a:xfrm>
            <a:off x="960567" y="2220998"/>
            <a:ext cx="8219768" cy="1569660"/>
          </a:xfrm>
          <a:prstGeom prst="rect">
            <a:avLst/>
          </a:prstGeom>
          <a:noFill/>
        </p:spPr>
        <p:txBody>
          <a:bodyPr wrap="square">
            <a:spAutoFit/>
          </a:bodyPr>
          <a:lstStyle/>
          <a:p>
            <a:r>
              <a:rPr lang="fr-FR" sz="2400" dirty="0">
                <a:latin typeface="Times New Roman" panose="02020603050405020304" pitchFamily="18" charset="0"/>
                <a:cs typeface="Times New Roman" panose="02020603050405020304" pitchFamily="18" charset="0"/>
              </a:rPr>
              <a:t>En pratique :</a:t>
            </a:r>
          </a:p>
          <a:p>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err="1">
                <a:latin typeface="Times New Roman" panose="02020603050405020304" pitchFamily="18" charset="0"/>
                <a:cs typeface="Times New Roman" panose="02020603050405020304" pitchFamily="18" charset="0"/>
              </a:rPr>
              <a:t>Odansétron</a:t>
            </a:r>
            <a:r>
              <a:rPr lang="fr-FR" dirty="0">
                <a:latin typeface="Times New Roman" panose="02020603050405020304" pitchFamily="18" charset="0"/>
                <a:cs typeface="Times New Roman" panose="02020603050405020304" pitchFamily="18" charset="0"/>
              </a:rPr>
              <a:t>         </a:t>
            </a:r>
            <a:r>
              <a:rPr lang="fr-FR" b="1" dirty="0">
                <a:solidFill>
                  <a:schemeClr val="accent6"/>
                </a:solidFill>
                <a:latin typeface="Times New Roman" panose="02020603050405020304" pitchFamily="18" charset="0"/>
                <a:cs typeface="Times New Roman" panose="02020603050405020304" pitchFamily="18" charset="0"/>
              </a:rPr>
              <a:t>CI avant 10SA, préférer le métoclopramide ou le dompéridone</a:t>
            </a:r>
          </a:p>
          <a:p>
            <a:pPr lvl="3"/>
            <a:endParaRPr lang="fr-FR" b="1" dirty="0">
              <a:solidFill>
                <a:schemeClr val="accent6"/>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Dexaméthasone</a:t>
            </a:r>
            <a:r>
              <a:rPr lang="fr-FR" b="1" dirty="0">
                <a:solidFill>
                  <a:schemeClr val="accent6"/>
                </a:solidFill>
                <a:latin typeface="Times New Roman" panose="02020603050405020304" pitchFamily="18" charset="0"/>
                <a:cs typeface="Times New Roman" panose="02020603050405020304" pitchFamily="18" charset="0"/>
              </a:rPr>
              <a:t>         Pas de risque tératogène, utilisation possible</a:t>
            </a:r>
          </a:p>
        </p:txBody>
      </p:sp>
      <p:sp>
        <p:nvSpPr>
          <p:cNvPr id="35" name="Flèche : droite 34">
            <a:extLst>
              <a:ext uri="{FF2B5EF4-FFF2-40B4-BE49-F238E27FC236}">
                <a16:creationId xmlns:a16="http://schemas.microsoft.com/office/drawing/2014/main" id="{1AB5C2C0-DD5F-4A1B-BEF7-F3A2FEA6CCE0}"/>
              </a:ext>
            </a:extLst>
          </p:cNvPr>
          <p:cNvSpPr/>
          <p:nvPr/>
        </p:nvSpPr>
        <p:spPr>
          <a:xfrm>
            <a:off x="2861020" y="3510363"/>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6" name="Flèche : droite 35">
            <a:extLst>
              <a:ext uri="{FF2B5EF4-FFF2-40B4-BE49-F238E27FC236}">
                <a16:creationId xmlns:a16="http://schemas.microsoft.com/office/drawing/2014/main" id="{A685613C-4028-4047-AC19-DCA438DB52E0}"/>
              </a:ext>
            </a:extLst>
          </p:cNvPr>
          <p:cNvSpPr/>
          <p:nvPr/>
        </p:nvSpPr>
        <p:spPr>
          <a:xfrm>
            <a:off x="2458245" y="2955193"/>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Tree>
    <p:extLst>
      <p:ext uri="{BB962C8B-B14F-4D97-AF65-F5344CB8AC3E}">
        <p14:creationId xmlns:p14="http://schemas.microsoft.com/office/powerpoint/2010/main" val="298616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19" name="Rectangle 18">
            <a:extLst>
              <a:ext uri="{FF2B5EF4-FFF2-40B4-BE49-F238E27FC236}">
                <a16:creationId xmlns:a16="http://schemas.microsoft.com/office/drawing/2014/main" id="{CC6E7670-E7CE-4913-BA13-586E3637D562}"/>
              </a:ext>
            </a:extLst>
          </p:cNvPr>
          <p:cNvSpPr/>
          <p:nvPr/>
        </p:nvSpPr>
        <p:spPr>
          <a:xfrm>
            <a:off x="633600" y="1486800"/>
            <a:ext cx="4573688"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4.4 Risque thrombotique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20" name="ZoneTexte 19">
            <a:extLst>
              <a:ext uri="{FF2B5EF4-FFF2-40B4-BE49-F238E27FC236}">
                <a16:creationId xmlns:a16="http://schemas.microsoft.com/office/drawing/2014/main" id="{5B2F68CA-1184-4A04-A95D-1FDFE81FBB2C}"/>
              </a:ext>
            </a:extLst>
          </p:cNvPr>
          <p:cNvSpPr txBox="1"/>
          <p:nvPr/>
        </p:nvSpPr>
        <p:spPr>
          <a:xfrm>
            <a:off x="960567" y="2220998"/>
            <a:ext cx="8219768" cy="2585323"/>
          </a:xfrm>
          <a:prstGeom prst="rect">
            <a:avLst/>
          </a:prstGeom>
          <a:noFill/>
        </p:spPr>
        <p:txBody>
          <a:bodyPr wrap="square">
            <a:spAutoFit/>
          </a:bodyPr>
          <a:lstStyle/>
          <a:p>
            <a:r>
              <a:rPr lang="fr-FR" sz="2400" dirty="0">
                <a:latin typeface="Times New Roman" panose="02020603050405020304" pitchFamily="18" charset="0"/>
                <a:cs typeface="Times New Roman" panose="02020603050405020304" pitchFamily="18" charset="0"/>
              </a:rPr>
              <a:t>En pratique :</a:t>
            </a:r>
          </a:p>
          <a:p>
            <a:endParaRPr lang="fr-F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Héparines          </a:t>
            </a:r>
            <a:r>
              <a:rPr lang="fr-FR" b="1" dirty="0">
                <a:solidFill>
                  <a:schemeClr val="accent6"/>
                </a:solidFill>
                <a:latin typeface="Times New Roman" panose="02020603050405020304" pitchFamily="18" charset="0"/>
                <a:cs typeface="Times New Roman" panose="02020603050405020304" pitchFamily="18" charset="0"/>
              </a:rPr>
              <a:t>Surveillance activité anti Xa et augmentation de la posologie</a:t>
            </a:r>
          </a:p>
          <a:p>
            <a:pPr marL="285750" indent="-285750">
              <a:buFont typeface="Arial" panose="020B0604020202020204" pitchFamily="34" charset="0"/>
              <a:buChar char="•"/>
            </a:pPr>
            <a:endParaRPr lang="fr-FR" b="1" dirty="0">
              <a:solidFill>
                <a:schemeClr val="accent6"/>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AVK</a:t>
            </a:r>
            <a:r>
              <a:rPr lang="fr-FR" b="1" dirty="0">
                <a:solidFill>
                  <a:schemeClr val="accent6"/>
                </a:solidFill>
                <a:latin typeface="Times New Roman" panose="02020603050405020304" pitchFamily="18" charset="0"/>
                <a:cs typeface="Times New Roman" panose="02020603050405020304" pitchFamily="18" charset="0"/>
              </a:rPr>
              <a:t>        CI pendant toute la grossesse, préférer HNF ou HBPM </a:t>
            </a:r>
          </a:p>
          <a:p>
            <a:pPr marL="285750" indent="-285750">
              <a:buFont typeface="Arial" panose="020B0604020202020204" pitchFamily="34" charset="0"/>
              <a:buChar char="•"/>
            </a:pPr>
            <a:endParaRPr lang="fr-FR" b="1" dirty="0">
              <a:solidFill>
                <a:schemeClr val="accent6"/>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AOD</a:t>
            </a:r>
            <a:r>
              <a:rPr lang="fr-FR" b="1" dirty="0">
                <a:solidFill>
                  <a:schemeClr val="accent6"/>
                </a:solidFill>
                <a:latin typeface="Times New Roman" panose="02020603050405020304" pitchFamily="18" charset="0"/>
                <a:cs typeface="Times New Roman" panose="02020603050405020304" pitchFamily="18" charset="0"/>
              </a:rPr>
              <a:t>        pas de données chez la femme enceinte</a:t>
            </a:r>
          </a:p>
          <a:p>
            <a:endParaRPr lang="fr-FR" sz="2400" dirty="0">
              <a:latin typeface="Times New Roman" panose="02020603050405020304" pitchFamily="18" charset="0"/>
              <a:cs typeface="Times New Roman" panose="02020603050405020304" pitchFamily="18" charset="0"/>
            </a:endParaRPr>
          </a:p>
        </p:txBody>
      </p:sp>
      <p:sp>
        <p:nvSpPr>
          <p:cNvPr id="21" name="Flèche : droite 20">
            <a:extLst>
              <a:ext uri="{FF2B5EF4-FFF2-40B4-BE49-F238E27FC236}">
                <a16:creationId xmlns:a16="http://schemas.microsoft.com/office/drawing/2014/main" id="{AD256FAC-12A2-4285-A4FC-DB29FB7804BD}"/>
              </a:ext>
            </a:extLst>
          </p:cNvPr>
          <p:cNvSpPr/>
          <p:nvPr/>
        </p:nvSpPr>
        <p:spPr>
          <a:xfrm>
            <a:off x="2374600" y="3034298"/>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18" name="Flèche : droite 17">
            <a:extLst>
              <a:ext uri="{FF2B5EF4-FFF2-40B4-BE49-F238E27FC236}">
                <a16:creationId xmlns:a16="http://schemas.microsoft.com/office/drawing/2014/main" id="{570028AD-B6E8-4755-A9C7-C3194A36003A}"/>
              </a:ext>
            </a:extLst>
          </p:cNvPr>
          <p:cNvSpPr/>
          <p:nvPr/>
        </p:nvSpPr>
        <p:spPr>
          <a:xfrm>
            <a:off x="1850993" y="3591413"/>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1" name="Flèche : droite 30">
            <a:extLst>
              <a:ext uri="{FF2B5EF4-FFF2-40B4-BE49-F238E27FC236}">
                <a16:creationId xmlns:a16="http://schemas.microsoft.com/office/drawing/2014/main" id="{8DBC96A6-CBF9-49AA-A378-2F155CDB922C}"/>
              </a:ext>
            </a:extLst>
          </p:cNvPr>
          <p:cNvSpPr/>
          <p:nvPr/>
        </p:nvSpPr>
        <p:spPr>
          <a:xfrm>
            <a:off x="1877497" y="4151862"/>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Tree>
    <p:extLst>
      <p:ext uri="{BB962C8B-B14F-4D97-AF65-F5344CB8AC3E}">
        <p14:creationId xmlns:p14="http://schemas.microsoft.com/office/powerpoint/2010/main" val="3600397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18" name="ZoneTexte 17">
            <a:extLst>
              <a:ext uri="{FF2B5EF4-FFF2-40B4-BE49-F238E27FC236}">
                <a16:creationId xmlns:a16="http://schemas.microsoft.com/office/drawing/2014/main" id="{BA6A82E8-8358-4C2E-AEAA-3BEA2D89E533}"/>
              </a:ext>
            </a:extLst>
          </p:cNvPr>
          <p:cNvSpPr txBox="1"/>
          <p:nvPr/>
        </p:nvSpPr>
        <p:spPr>
          <a:xfrm>
            <a:off x="1011574" y="1660765"/>
            <a:ext cx="11267512" cy="1015663"/>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En pratique :</a:t>
            </a:r>
          </a:p>
          <a:p>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Préférer le 2eme trimestre pour une chirurgie non reportable</a:t>
            </a:r>
          </a:p>
        </p:txBody>
      </p:sp>
      <p:sp>
        <p:nvSpPr>
          <p:cNvPr id="31" name="Rectangle : coins arrondis 30">
            <a:extLst>
              <a:ext uri="{FF2B5EF4-FFF2-40B4-BE49-F238E27FC236}">
                <a16:creationId xmlns:a16="http://schemas.microsoft.com/office/drawing/2014/main" id="{183EFDFA-2D19-4C42-A164-52FA3A044AF0}"/>
              </a:ext>
            </a:extLst>
          </p:cNvPr>
          <p:cNvSpPr/>
          <p:nvPr/>
        </p:nvSpPr>
        <p:spPr>
          <a:xfrm>
            <a:off x="1427355" y="3245549"/>
            <a:ext cx="3253502" cy="2960914"/>
          </a:xfrm>
          <a:prstGeom prst="roundRect">
            <a:avLst/>
          </a:prstGeom>
          <a:solidFill>
            <a:schemeClr val="accent1">
              <a:lumMod val="20000"/>
              <a:lumOff val="80000"/>
            </a:schemeClr>
          </a:solid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u="sng" dirty="0">
                <a:solidFill>
                  <a:schemeClr val="tx1"/>
                </a:solidFill>
                <a:latin typeface="Times New Roman" panose="02020603050405020304" pitchFamily="18" charset="0"/>
                <a:cs typeface="Times New Roman" panose="02020603050405020304" pitchFamily="18" charset="0"/>
              </a:rPr>
              <a:t>&lt; 24 SA : </a:t>
            </a:r>
          </a:p>
          <a:p>
            <a:pPr algn="ctr"/>
            <a:endParaRPr lang="fr-FR" dirty="0">
              <a:solidFill>
                <a:schemeClr val="tx1"/>
              </a:solidFill>
              <a:latin typeface="Times New Roman" panose="02020603050405020304" pitchFamily="18" charset="0"/>
              <a:cs typeface="Times New Roman" panose="02020603050405020304" pitchFamily="18" charset="0"/>
            </a:endParaRPr>
          </a:p>
          <a:p>
            <a:pPr algn="ctr"/>
            <a:r>
              <a:rPr lang="fr-FR" b="1" dirty="0">
                <a:solidFill>
                  <a:srgbClr val="0070C0"/>
                </a:solidFill>
                <a:latin typeface="Times New Roman" panose="02020603050405020304" pitchFamily="18" charset="0"/>
                <a:cs typeface="Times New Roman" panose="02020603050405020304" pitchFamily="18" charset="0"/>
              </a:rPr>
              <a:t>Echographie pré et postopératoires</a:t>
            </a:r>
            <a:endParaRPr lang="fr-FR" dirty="0">
              <a:solidFill>
                <a:schemeClr val="tx1"/>
              </a:solidFill>
              <a:latin typeface="Times New Roman" panose="02020603050405020304" pitchFamily="18" charset="0"/>
              <a:cs typeface="Times New Roman" panose="02020603050405020304" pitchFamily="18" charset="0"/>
            </a:endParaRPr>
          </a:p>
        </p:txBody>
      </p:sp>
      <p:sp>
        <p:nvSpPr>
          <p:cNvPr id="32" name="Rectangle : coins arrondis 31">
            <a:extLst>
              <a:ext uri="{FF2B5EF4-FFF2-40B4-BE49-F238E27FC236}">
                <a16:creationId xmlns:a16="http://schemas.microsoft.com/office/drawing/2014/main" id="{462CCA97-B838-4132-9432-B119D3D87582}"/>
              </a:ext>
            </a:extLst>
          </p:cNvPr>
          <p:cNvSpPr/>
          <p:nvPr/>
        </p:nvSpPr>
        <p:spPr>
          <a:xfrm>
            <a:off x="6057513" y="3245549"/>
            <a:ext cx="5611973" cy="2960914"/>
          </a:xfrm>
          <a:prstGeom prst="roundRect">
            <a:avLst/>
          </a:prstGeom>
          <a:solidFill>
            <a:schemeClr val="accent1">
              <a:lumMod val="20000"/>
              <a:lumOff val="80000"/>
            </a:schemeClr>
          </a:solid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u="sng" dirty="0">
                <a:solidFill>
                  <a:schemeClr val="tx1"/>
                </a:solidFill>
                <a:latin typeface="Times New Roman" panose="02020603050405020304" pitchFamily="18" charset="0"/>
                <a:cs typeface="Times New Roman" panose="02020603050405020304" pitchFamily="18" charset="0"/>
              </a:rPr>
              <a:t>&gt; 24 SA : </a:t>
            </a:r>
          </a:p>
          <a:p>
            <a:pPr algn="ctr"/>
            <a:endParaRPr lang="fr-FR" dirty="0">
              <a:solidFill>
                <a:schemeClr val="tx1"/>
              </a:solidFill>
              <a:latin typeface="Times New Roman" panose="02020603050405020304" pitchFamily="18" charset="0"/>
              <a:cs typeface="Times New Roman" panose="02020603050405020304" pitchFamily="18" charset="0"/>
            </a:endParaRPr>
          </a:p>
          <a:p>
            <a:pPr algn="ctr"/>
            <a:r>
              <a:rPr lang="fr-FR" b="1" dirty="0">
                <a:solidFill>
                  <a:srgbClr val="0070C0"/>
                </a:solidFill>
                <a:latin typeface="Times New Roman" panose="02020603050405020304" pitchFamily="18" charset="0"/>
                <a:cs typeface="Times New Roman" panose="02020603050405020304" pitchFamily="18" charset="0"/>
              </a:rPr>
              <a:t>    Echographie + enregistrement RCF/CU pré et postopératoire voire per opératoire</a:t>
            </a:r>
          </a:p>
          <a:p>
            <a:pPr algn="ctr"/>
            <a:r>
              <a:rPr lang="fr-FR" b="1" dirty="0">
                <a:solidFill>
                  <a:srgbClr val="0070C0"/>
                </a:solidFill>
                <a:latin typeface="Times New Roman" panose="02020603050405020304" pitchFamily="18" charset="0"/>
                <a:cs typeface="Times New Roman" panose="02020603050405020304" pitchFamily="18" charset="0"/>
              </a:rPr>
              <a:t> </a:t>
            </a:r>
            <a:r>
              <a:rPr lang="fr-FR" b="1" dirty="0" err="1">
                <a:solidFill>
                  <a:srgbClr val="0070C0"/>
                </a:solidFill>
                <a:latin typeface="Times New Roman" panose="02020603050405020304" pitchFamily="18" charset="0"/>
                <a:cs typeface="Times New Roman" panose="02020603050405020304" pitchFamily="18" charset="0"/>
              </a:rPr>
              <a:t>Tocolyse</a:t>
            </a:r>
            <a:r>
              <a:rPr lang="fr-FR" b="1" dirty="0">
                <a:solidFill>
                  <a:srgbClr val="0070C0"/>
                </a:solidFill>
                <a:latin typeface="Times New Roman" panose="02020603050405020304" pitchFamily="18" charset="0"/>
                <a:cs typeface="Times New Roman" panose="02020603050405020304" pitchFamily="18" charset="0"/>
              </a:rPr>
              <a:t> </a:t>
            </a:r>
            <a:r>
              <a:rPr lang="fr-FR" dirty="0">
                <a:solidFill>
                  <a:schemeClr val="tx1"/>
                </a:solidFill>
                <a:latin typeface="Times New Roman" panose="02020603050405020304" pitchFamily="18" charset="0"/>
                <a:cs typeface="Times New Roman" panose="02020603050405020304" pitchFamily="18" charset="0"/>
              </a:rPr>
              <a:t>par</a:t>
            </a:r>
            <a:r>
              <a:rPr lang="fr-FR" dirty="0">
                <a:latin typeface="Times New Roman" panose="02020603050405020304" pitchFamily="18" charset="0"/>
                <a:cs typeface="Times New Roman" panose="02020603050405020304" pitchFamily="18" charset="0"/>
              </a:rPr>
              <a:t> </a:t>
            </a:r>
            <a:r>
              <a:rPr lang="fr-FR" b="1" dirty="0">
                <a:solidFill>
                  <a:srgbClr val="0070C0"/>
                </a:solidFill>
                <a:latin typeface="Times New Roman" panose="02020603050405020304" pitchFamily="18" charset="0"/>
                <a:cs typeface="Times New Roman" panose="02020603050405020304" pitchFamily="18" charset="0"/>
              </a:rPr>
              <a:t>nifédipine</a:t>
            </a:r>
            <a:r>
              <a:rPr lang="fr-FR" dirty="0">
                <a:latin typeface="Times New Roman" panose="02020603050405020304" pitchFamily="18" charset="0"/>
                <a:cs typeface="Times New Roman" panose="02020603050405020304" pitchFamily="18" charset="0"/>
              </a:rPr>
              <a:t> </a:t>
            </a:r>
            <a:r>
              <a:rPr lang="fr-FR" dirty="0">
                <a:solidFill>
                  <a:schemeClr val="tx1"/>
                </a:solidFill>
                <a:latin typeface="Times New Roman" panose="02020603050405020304" pitchFamily="18" charset="0"/>
                <a:cs typeface="Times New Roman" panose="02020603050405020304" pitchFamily="18" charset="0"/>
              </a:rPr>
              <a:t>10mg toutes les 15min pendant 1h  ou </a:t>
            </a:r>
            <a:r>
              <a:rPr lang="fr-FR" dirty="0" err="1">
                <a:solidFill>
                  <a:schemeClr val="tx1"/>
                </a:solidFill>
                <a:latin typeface="Times New Roman" panose="02020603050405020304" pitchFamily="18" charset="0"/>
                <a:cs typeface="Times New Roman" panose="02020603050405020304" pitchFamily="18" charset="0"/>
              </a:rPr>
              <a:t>nicardipine</a:t>
            </a:r>
            <a:endParaRPr lang="fr-FR" dirty="0">
              <a:solidFill>
                <a:schemeClr val="tx1"/>
              </a:solidFill>
              <a:latin typeface="Times New Roman" panose="02020603050405020304" pitchFamily="18" charset="0"/>
              <a:cs typeface="Times New Roman" panose="02020603050405020304" pitchFamily="18" charset="0"/>
            </a:endParaRPr>
          </a:p>
          <a:p>
            <a:pPr algn="ctr"/>
            <a:r>
              <a:rPr lang="fr-FR" b="1" dirty="0">
                <a:solidFill>
                  <a:srgbClr val="0070C0"/>
                </a:solidFill>
                <a:latin typeface="Times New Roman" panose="02020603050405020304" pitchFamily="18" charset="0"/>
                <a:cs typeface="Times New Roman" panose="02020603050405020304" pitchFamily="18" charset="0"/>
              </a:rPr>
              <a:t>     Corticothérapie</a:t>
            </a:r>
            <a:r>
              <a:rPr lang="fr-FR" dirty="0">
                <a:latin typeface="Times New Roman" panose="02020603050405020304" pitchFamily="18" charset="0"/>
                <a:cs typeface="Times New Roman" panose="02020603050405020304" pitchFamily="18" charset="0"/>
              </a:rPr>
              <a:t> </a:t>
            </a:r>
            <a:r>
              <a:rPr lang="fr-FR" dirty="0">
                <a:solidFill>
                  <a:schemeClr val="tx1"/>
                </a:solidFill>
                <a:latin typeface="Times New Roman" panose="02020603050405020304" pitchFamily="18" charset="0"/>
                <a:cs typeface="Times New Roman" panose="02020603050405020304" pitchFamily="18" charset="0"/>
              </a:rPr>
              <a:t>de maturation pulmonaire fœtale</a:t>
            </a:r>
          </a:p>
          <a:p>
            <a:pPr algn="ctr"/>
            <a:endParaRPr lang="fr-FR" u="sng" dirty="0">
              <a:solidFill>
                <a:schemeClr val="tx1"/>
              </a:solidFill>
              <a:latin typeface="Times New Roman" panose="02020603050405020304" pitchFamily="18" charset="0"/>
              <a:cs typeface="Times New Roman" panose="02020603050405020304" pitchFamily="18" charset="0"/>
            </a:endParaRPr>
          </a:p>
        </p:txBody>
      </p:sp>
      <p:sp>
        <p:nvSpPr>
          <p:cNvPr id="33" name="Flèche : droite 32">
            <a:extLst>
              <a:ext uri="{FF2B5EF4-FFF2-40B4-BE49-F238E27FC236}">
                <a16:creationId xmlns:a16="http://schemas.microsoft.com/office/drawing/2014/main" id="{2706ACE1-D3CA-4A5E-87C5-31001DDBDCA5}"/>
              </a:ext>
            </a:extLst>
          </p:cNvPr>
          <p:cNvSpPr/>
          <p:nvPr/>
        </p:nvSpPr>
        <p:spPr>
          <a:xfrm>
            <a:off x="1680913" y="4750244"/>
            <a:ext cx="361950" cy="200025"/>
          </a:xfrm>
          <a:prstGeom prst="rightArrow">
            <a:avLst/>
          </a:prstGeom>
          <a:solidFill>
            <a:srgbClr val="0070C0"/>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4" name="Flèche : droite 33">
            <a:extLst>
              <a:ext uri="{FF2B5EF4-FFF2-40B4-BE49-F238E27FC236}">
                <a16:creationId xmlns:a16="http://schemas.microsoft.com/office/drawing/2014/main" id="{05A708C4-B9F2-45AB-97F5-1E81490E29E4}"/>
              </a:ext>
            </a:extLst>
          </p:cNvPr>
          <p:cNvSpPr/>
          <p:nvPr/>
        </p:nvSpPr>
        <p:spPr>
          <a:xfrm>
            <a:off x="6276876" y="4750244"/>
            <a:ext cx="361950" cy="200025"/>
          </a:xfrm>
          <a:prstGeom prst="rightArrow">
            <a:avLst/>
          </a:prstGeom>
          <a:solidFill>
            <a:srgbClr val="0070C0"/>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5" name="Flèche : droite 34">
            <a:extLst>
              <a:ext uri="{FF2B5EF4-FFF2-40B4-BE49-F238E27FC236}">
                <a16:creationId xmlns:a16="http://schemas.microsoft.com/office/drawing/2014/main" id="{1ACA07B8-2709-4F01-9E44-79CDF4C384A2}"/>
              </a:ext>
            </a:extLst>
          </p:cNvPr>
          <p:cNvSpPr/>
          <p:nvPr/>
        </p:nvSpPr>
        <p:spPr>
          <a:xfrm>
            <a:off x="6276876" y="5314879"/>
            <a:ext cx="361950" cy="200025"/>
          </a:xfrm>
          <a:prstGeom prst="rightArrow">
            <a:avLst/>
          </a:prstGeom>
          <a:solidFill>
            <a:srgbClr val="0070C0"/>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6" name="Flèche : droite 35">
            <a:extLst>
              <a:ext uri="{FF2B5EF4-FFF2-40B4-BE49-F238E27FC236}">
                <a16:creationId xmlns:a16="http://schemas.microsoft.com/office/drawing/2014/main" id="{52EA6E5D-310B-431E-B408-7BDBA45297CC}"/>
              </a:ext>
            </a:extLst>
          </p:cNvPr>
          <p:cNvSpPr/>
          <p:nvPr/>
        </p:nvSpPr>
        <p:spPr>
          <a:xfrm>
            <a:off x="6287762" y="4215460"/>
            <a:ext cx="361950" cy="200025"/>
          </a:xfrm>
          <a:prstGeom prst="rightArrow">
            <a:avLst/>
          </a:prstGeom>
          <a:solidFill>
            <a:srgbClr val="0070C0"/>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pic>
        <p:nvPicPr>
          <p:cNvPr id="37" name="Image 36">
            <a:extLst>
              <a:ext uri="{FF2B5EF4-FFF2-40B4-BE49-F238E27FC236}">
                <a16:creationId xmlns:a16="http://schemas.microsoft.com/office/drawing/2014/main" id="{464EAEAA-4415-4442-9D99-74994694AC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27707" y="1058675"/>
            <a:ext cx="1332158" cy="1157910"/>
          </a:xfrm>
          <a:prstGeom prst="rect">
            <a:avLst/>
          </a:prstGeom>
        </p:spPr>
      </p:pic>
    </p:spTree>
    <p:extLst>
      <p:ext uri="{BB962C8B-B14F-4D97-AF65-F5344CB8AC3E}">
        <p14:creationId xmlns:p14="http://schemas.microsoft.com/office/powerpoint/2010/main" val="56719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5" name="Rectangle 4">
            <a:extLst>
              <a:ext uri="{FF2B5EF4-FFF2-40B4-BE49-F238E27FC236}">
                <a16:creationId xmlns:a16="http://schemas.microsoft.com/office/drawing/2014/main" id="{8CEBA370-A456-48D2-9E74-F1BD56A83AA1}"/>
              </a:ext>
            </a:extLst>
          </p:cNvPr>
          <p:cNvSpPr/>
          <p:nvPr/>
        </p:nvSpPr>
        <p:spPr>
          <a:xfrm>
            <a:off x="633583" y="1347902"/>
            <a:ext cx="4515980" cy="5632311"/>
          </a:xfrm>
          <a:prstGeom prst="rect">
            <a:avLst/>
          </a:prstGeom>
          <a:noFill/>
        </p:spPr>
        <p:txBody>
          <a:bodyPr wrap="none" lIns="91440" tIns="45720" rIns="91440" bIns="45720">
            <a:spAutoFit/>
          </a:bodyPr>
          <a:lstStyle/>
          <a:p>
            <a:r>
              <a:rPr lang="fr-FR" sz="24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1. Généralités</a:t>
            </a:r>
          </a:p>
          <a:p>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2. </a:t>
            </a:r>
            <a:r>
              <a:rPr lang="fr-FR" sz="2400" b="0" cap="none" spc="0" dirty="0" err="1">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Pré-opératoire</a:t>
            </a:r>
            <a:endParaRPr lang="fr-FR" sz="24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lvl="1"/>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2.1 Gestion des voies aériennes</a:t>
            </a:r>
          </a:p>
          <a:p>
            <a:pPr lvl="1"/>
            <a:r>
              <a:rPr lang="fr-FR" sz="24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2.2 Induction</a:t>
            </a:r>
          </a:p>
          <a:p>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3. Per-opératoire</a:t>
            </a:r>
          </a:p>
          <a:p>
            <a:pPr lvl="1"/>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3.1 Entretien</a:t>
            </a:r>
          </a:p>
          <a:p>
            <a:pPr lvl="1"/>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3.2 Gestion hémodynamique</a:t>
            </a:r>
          </a:p>
          <a:p>
            <a:r>
              <a:rPr lang="fr-FR" sz="24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 Post-opératoire</a:t>
            </a:r>
          </a:p>
          <a:p>
            <a:pPr lvl="1"/>
            <a:r>
              <a:rPr lang="fr-FR" sz="24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4.1 Réveil et monitorage</a:t>
            </a:r>
          </a:p>
          <a:p>
            <a:pPr lvl="1"/>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4.2 Antalgie</a:t>
            </a:r>
          </a:p>
          <a:p>
            <a:pPr lvl="1"/>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4.3 Prévention des NVPO</a:t>
            </a:r>
          </a:p>
          <a:p>
            <a:pPr lvl="1"/>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4.4 Risque thrombotique</a:t>
            </a:r>
          </a:p>
          <a:p>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5. Prévention de la MAP</a:t>
            </a:r>
          </a:p>
          <a:p>
            <a:r>
              <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6. Modalités de la coelioscopie </a:t>
            </a:r>
          </a:p>
          <a:p>
            <a:endParaRPr lang="fr-FR"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Tree>
    <p:extLst>
      <p:ext uri="{BB962C8B-B14F-4D97-AF65-F5344CB8AC3E}">
        <p14:creationId xmlns:p14="http://schemas.microsoft.com/office/powerpoint/2010/main" val="683572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38" name="ZoneTexte 37">
            <a:extLst>
              <a:ext uri="{FF2B5EF4-FFF2-40B4-BE49-F238E27FC236}">
                <a16:creationId xmlns:a16="http://schemas.microsoft.com/office/drawing/2014/main" id="{E7B826E9-48B7-4DD0-ACF0-4EF1B04B749F}"/>
              </a:ext>
            </a:extLst>
          </p:cNvPr>
          <p:cNvSpPr txBox="1"/>
          <p:nvPr/>
        </p:nvSpPr>
        <p:spPr>
          <a:xfrm>
            <a:off x="1011600" y="1659600"/>
            <a:ext cx="8219768" cy="2400657"/>
          </a:xfrm>
          <a:prstGeom prst="rect">
            <a:avLst/>
          </a:prstGeom>
          <a:noFill/>
        </p:spPr>
        <p:txBody>
          <a:bodyPr wrap="square">
            <a:spAutoFit/>
          </a:bodyPr>
          <a:lstStyle/>
          <a:p>
            <a:r>
              <a:rPr lang="fr-FR" sz="2400" dirty="0">
                <a:latin typeface="Times New Roman" panose="02020603050405020304" pitchFamily="18" charset="0"/>
                <a:ea typeface="Tahoma" panose="020B0604030504040204" pitchFamily="34" charset="0"/>
                <a:cs typeface="Times New Roman" panose="02020603050405020304" pitchFamily="18" charset="0"/>
              </a:rPr>
              <a:t>En pratique </a:t>
            </a:r>
            <a:r>
              <a:rPr lang="fr-FR" dirty="0">
                <a:latin typeface="Times New Roman" panose="02020603050405020304" pitchFamily="18" charset="0"/>
                <a:ea typeface="Tahoma" panose="020B0604030504040204" pitchFamily="34" charset="0"/>
                <a:cs typeface="Times New Roman" panose="02020603050405020304" pitchFamily="18" charset="0"/>
              </a:rPr>
              <a:t>: </a:t>
            </a:r>
          </a:p>
          <a:p>
            <a:endParaRPr lang="fr-FR" dirty="0">
              <a:latin typeface="Times New Roman" panose="02020603050405020304" pitchFamily="18" charset="0"/>
              <a:ea typeface="Tahoma" panose="020B0604030504040204" pitchFamily="34"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Coelio &lt; 26 SA </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Pression d’insufflation &lt; 15mmHg </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Ventilation en </a:t>
            </a:r>
            <a:r>
              <a:rPr lang="fr-FR" dirty="0" err="1">
                <a:latin typeface="Times New Roman" panose="02020603050405020304" pitchFamily="18" charset="0"/>
                <a:cs typeface="Times New Roman" panose="02020603050405020304" pitchFamily="18" charset="0"/>
              </a:rPr>
              <a:t>normocapnie</a:t>
            </a:r>
            <a:r>
              <a:rPr lang="fr-FR" dirty="0">
                <a:latin typeface="Times New Roman" panose="02020603050405020304" pitchFamily="18" charset="0"/>
                <a:cs typeface="Times New Roman" panose="02020603050405020304" pitchFamily="18" charset="0"/>
              </a:rPr>
              <a:t> </a:t>
            </a:r>
          </a:p>
          <a:p>
            <a:endParaRPr lang="fr-FR" dirty="0"/>
          </a:p>
        </p:txBody>
      </p:sp>
      <p:pic>
        <p:nvPicPr>
          <p:cNvPr id="8" name="Image 7">
            <a:extLst>
              <a:ext uri="{FF2B5EF4-FFF2-40B4-BE49-F238E27FC236}">
                <a16:creationId xmlns:a16="http://schemas.microsoft.com/office/drawing/2014/main" id="{D4667AD6-C96F-4CCB-9E60-5ED90697A7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111115">
            <a:off x="5545741" y="1599467"/>
            <a:ext cx="2624538" cy="1312269"/>
          </a:xfrm>
          <a:prstGeom prst="rect">
            <a:avLst/>
          </a:prstGeom>
          <a:effectLst>
            <a:softEdge rad="127000"/>
          </a:effectLst>
        </p:spPr>
      </p:pic>
    </p:spTree>
    <p:extLst>
      <p:ext uri="{BB962C8B-B14F-4D97-AF65-F5344CB8AC3E}">
        <p14:creationId xmlns:p14="http://schemas.microsoft.com/office/powerpoint/2010/main" val="3854294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17" name="Flèche : droite 16">
            <a:extLst>
              <a:ext uri="{FF2B5EF4-FFF2-40B4-BE49-F238E27FC236}">
                <a16:creationId xmlns:a16="http://schemas.microsoft.com/office/drawing/2014/main" id="{15C5311D-9FA7-48A3-AE8D-CE337D176912}"/>
              </a:ext>
            </a:extLst>
          </p:cNvPr>
          <p:cNvSpPr/>
          <p:nvPr/>
        </p:nvSpPr>
        <p:spPr>
          <a:xfrm>
            <a:off x="193040" y="1288800"/>
            <a:ext cx="11805920" cy="1276685"/>
          </a:xfrm>
          <a:prstGeom prst="rightArrow">
            <a:avLst/>
          </a:prstGeom>
          <a:solidFill>
            <a:srgbClr val="DAE3F3"/>
          </a:solidFill>
          <a:ln w="38100">
            <a:solidFill>
              <a:schemeClr val="accent1"/>
            </a:solidFill>
          </a:ln>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9" name="Connecteur droit 18">
            <a:extLst>
              <a:ext uri="{FF2B5EF4-FFF2-40B4-BE49-F238E27FC236}">
                <a16:creationId xmlns:a16="http://schemas.microsoft.com/office/drawing/2014/main" id="{3D2D2270-DB9E-4367-8D50-82617619F61A}"/>
              </a:ext>
            </a:extLst>
          </p:cNvPr>
          <p:cNvCxnSpPr>
            <a:cxnSpLocks/>
          </p:cNvCxnSpPr>
          <p:nvPr/>
        </p:nvCxnSpPr>
        <p:spPr>
          <a:xfrm>
            <a:off x="4029074" y="1602023"/>
            <a:ext cx="337186" cy="3379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57DA9626-C6F6-417C-8261-C1562450C8B8}"/>
              </a:ext>
            </a:extLst>
          </p:cNvPr>
          <p:cNvCxnSpPr>
            <a:cxnSpLocks/>
          </p:cNvCxnSpPr>
          <p:nvPr/>
        </p:nvCxnSpPr>
        <p:spPr>
          <a:xfrm>
            <a:off x="8098644" y="1602023"/>
            <a:ext cx="285261" cy="32218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728E8DC3-21A2-4373-AF89-CA4FCD992DE4}"/>
              </a:ext>
            </a:extLst>
          </p:cNvPr>
          <p:cNvSpPr txBox="1"/>
          <p:nvPr/>
        </p:nvSpPr>
        <p:spPr>
          <a:xfrm>
            <a:off x="1464943" y="1739538"/>
            <a:ext cx="2696901" cy="369332"/>
          </a:xfrm>
          <a:prstGeom prst="rect">
            <a:avLst/>
          </a:prstGeom>
          <a:noFill/>
        </p:spPr>
        <p:txBody>
          <a:bodyPr wrap="square" rtlCol="0">
            <a:spAutoFit/>
          </a:bodyPr>
          <a:lstStyle/>
          <a:p>
            <a:r>
              <a:rPr lang="fr-FR" b="1" dirty="0">
                <a:solidFill>
                  <a:srgbClr val="002060"/>
                </a:solidFill>
                <a:latin typeface="Times New Roman" panose="02020603050405020304" pitchFamily="18" charset="0"/>
                <a:cs typeface="Times New Roman" panose="02020603050405020304" pitchFamily="18" charset="0"/>
              </a:rPr>
              <a:t>Induction</a:t>
            </a:r>
          </a:p>
        </p:txBody>
      </p:sp>
      <p:sp>
        <p:nvSpPr>
          <p:cNvPr id="31" name="ZoneTexte 30">
            <a:extLst>
              <a:ext uri="{FF2B5EF4-FFF2-40B4-BE49-F238E27FC236}">
                <a16:creationId xmlns:a16="http://schemas.microsoft.com/office/drawing/2014/main" id="{7D439ECC-1811-479E-B598-2070069CD9AE}"/>
              </a:ext>
            </a:extLst>
          </p:cNvPr>
          <p:cNvSpPr txBox="1"/>
          <p:nvPr/>
        </p:nvSpPr>
        <p:spPr>
          <a:xfrm>
            <a:off x="5668483" y="1739538"/>
            <a:ext cx="2696901" cy="369332"/>
          </a:xfrm>
          <a:prstGeom prst="rect">
            <a:avLst/>
          </a:prstGeom>
          <a:noFill/>
        </p:spPr>
        <p:txBody>
          <a:bodyPr wrap="square" rtlCol="0">
            <a:spAutoFit/>
          </a:bodyPr>
          <a:lstStyle/>
          <a:p>
            <a:r>
              <a:rPr lang="fr-FR" b="1" dirty="0">
                <a:solidFill>
                  <a:srgbClr val="002060"/>
                </a:solidFill>
                <a:latin typeface="Times New Roman" panose="02020603050405020304" pitchFamily="18" charset="0"/>
                <a:cs typeface="Times New Roman" panose="02020603050405020304" pitchFamily="18" charset="0"/>
              </a:rPr>
              <a:t>Entretien</a:t>
            </a:r>
          </a:p>
        </p:txBody>
      </p:sp>
      <p:sp>
        <p:nvSpPr>
          <p:cNvPr id="32" name="ZoneTexte 31">
            <a:extLst>
              <a:ext uri="{FF2B5EF4-FFF2-40B4-BE49-F238E27FC236}">
                <a16:creationId xmlns:a16="http://schemas.microsoft.com/office/drawing/2014/main" id="{FDBD984D-5B0B-40B4-ABD8-553CD0805B9C}"/>
              </a:ext>
            </a:extLst>
          </p:cNvPr>
          <p:cNvSpPr txBox="1"/>
          <p:nvPr/>
        </p:nvSpPr>
        <p:spPr>
          <a:xfrm>
            <a:off x="9697442" y="1715963"/>
            <a:ext cx="1029890" cy="369332"/>
          </a:xfrm>
          <a:prstGeom prst="rect">
            <a:avLst/>
          </a:prstGeom>
          <a:noFill/>
        </p:spPr>
        <p:txBody>
          <a:bodyPr wrap="square" rtlCol="0">
            <a:spAutoFit/>
          </a:bodyPr>
          <a:lstStyle/>
          <a:p>
            <a:r>
              <a:rPr lang="fr-FR" b="1" dirty="0">
                <a:solidFill>
                  <a:srgbClr val="002060"/>
                </a:solidFill>
                <a:latin typeface="Times New Roman" panose="02020603050405020304" pitchFamily="18" charset="0"/>
                <a:cs typeface="Times New Roman" panose="02020603050405020304" pitchFamily="18" charset="0"/>
              </a:rPr>
              <a:t>Réveil</a:t>
            </a:r>
          </a:p>
        </p:txBody>
      </p:sp>
      <p:cxnSp>
        <p:nvCxnSpPr>
          <p:cNvPr id="33" name="Connecteur droit 32">
            <a:extLst>
              <a:ext uri="{FF2B5EF4-FFF2-40B4-BE49-F238E27FC236}">
                <a16:creationId xmlns:a16="http://schemas.microsoft.com/office/drawing/2014/main" id="{CC5CDE86-1F9B-46D1-8924-9FCD6664124D}"/>
              </a:ext>
            </a:extLst>
          </p:cNvPr>
          <p:cNvCxnSpPr>
            <a:cxnSpLocks/>
          </p:cNvCxnSpPr>
          <p:nvPr/>
        </p:nvCxnSpPr>
        <p:spPr>
          <a:xfrm flipV="1">
            <a:off x="4029074" y="1924204"/>
            <a:ext cx="337186" cy="32218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D551E3CA-463B-4199-ABF2-772F0170384F}"/>
              </a:ext>
            </a:extLst>
          </p:cNvPr>
          <p:cNvCxnSpPr>
            <a:cxnSpLocks/>
          </p:cNvCxnSpPr>
          <p:nvPr/>
        </p:nvCxnSpPr>
        <p:spPr>
          <a:xfrm flipV="1">
            <a:off x="8078331" y="1924204"/>
            <a:ext cx="326529" cy="32218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5" name="Rectangle : coins arrondis 34">
            <a:extLst>
              <a:ext uri="{FF2B5EF4-FFF2-40B4-BE49-F238E27FC236}">
                <a16:creationId xmlns:a16="http://schemas.microsoft.com/office/drawing/2014/main" id="{EC6E8A53-0A00-42D9-A100-7EA107C22350}"/>
              </a:ext>
            </a:extLst>
          </p:cNvPr>
          <p:cNvSpPr/>
          <p:nvPr/>
        </p:nvSpPr>
        <p:spPr>
          <a:xfrm>
            <a:off x="480073" y="2591696"/>
            <a:ext cx="3080553" cy="2113989"/>
          </a:xfrm>
          <a:prstGeom prst="roundRect">
            <a:avLst/>
          </a:prstGeom>
          <a:solidFill>
            <a:srgbClr val="E7F1FF"/>
          </a:solid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002060"/>
                </a:solidFill>
                <a:latin typeface="Times New Roman" panose="02020603050405020304" pitchFamily="18" charset="0"/>
                <a:cs typeface="Times New Roman" panose="02020603050405020304" pitchFamily="18" charset="0"/>
              </a:rPr>
              <a:t>Tamponnement</a:t>
            </a:r>
            <a:r>
              <a:rPr lang="fr-FR" dirty="0">
                <a:solidFill>
                  <a:srgbClr val="002060"/>
                </a:solidFill>
                <a:latin typeface="Times New Roman" panose="02020603050405020304" pitchFamily="18" charset="0"/>
                <a:cs typeface="Times New Roman" panose="02020603050405020304" pitchFamily="18" charset="0"/>
              </a:rPr>
              <a:t> gastrique </a:t>
            </a:r>
          </a:p>
          <a:p>
            <a:pPr algn="ctr"/>
            <a:r>
              <a:rPr lang="fr-FR" b="1" dirty="0" err="1">
                <a:solidFill>
                  <a:srgbClr val="002060"/>
                </a:solidFill>
                <a:latin typeface="Times New Roman" panose="02020603050405020304" pitchFamily="18" charset="0"/>
                <a:cs typeface="Times New Roman" panose="02020603050405020304" pitchFamily="18" charset="0"/>
              </a:rPr>
              <a:t>Préoxygénation</a:t>
            </a:r>
            <a:r>
              <a:rPr lang="fr-FR" dirty="0">
                <a:solidFill>
                  <a:srgbClr val="002060"/>
                </a:solidFill>
                <a:latin typeface="Times New Roman" panose="02020603050405020304" pitchFamily="18" charset="0"/>
                <a:cs typeface="Times New Roman" panose="02020603050405020304" pitchFamily="18" charset="0"/>
              </a:rPr>
              <a:t> en proclive et </a:t>
            </a:r>
            <a:r>
              <a:rPr lang="fr-FR" b="1" dirty="0">
                <a:solidFill>
                  <a:srgbClr val="002060"/>
                </a:solidFill>
                <a:latin typeface="Times New Roman" panose="02020603050405020304" pitchFamily="18" charset="0"/>
                <a:cs typeface="Times New Roman" panose="02020603050405020304" pitchFamily="18" charset="0"/>
              </a:rPr>
              <a:t>recrutement</a:t>
            </a:r>
          </a:p>
          <a:p>
            <a:pPr algn="ctr"/>
            <a:r>
              <a:rPr lang="fr-FR" dirty="0">
                <a:solidFill>
                  <a:srgbClr val="002060"/>
                </a:solidFill>
                <a:latin typeface="Times New Roman" panose="02020603050405020304" pitchFamily="18" charset="0"/>
                <a:cs typeface="Times New Roman" panose="02020603050405020304" pitchFamily="18" charset="0"/>
              </a:rPr>
              <a:t>Sonde d’IOT </a:t>
            </a:r>
            <a:r>
              <a:rPr lang="fr-FR" b="1" dirty="0">
                <a:solidFill>
                  <a:srgbClr val="002060"/>
                </a:solidFill>
                <a:latin typeface="Times New Roman" panose="02020603050405020304" pitchFamily="18" charset="0"/>
                <a:cs typeface="Times New Roman" panose="02020603050405020304" pitchFamily="18" charset="0"/>
              </a:rPr>
              <a:t>&lt; 6,5</a:t>
            </a:r>
          </a:p>
          <a:p>
            <a:pPr algn="ctr"/>
            <a:r>
              <a:rPr lang="fr-FR" b="1" dirty="0">
                <a:solidFill>
                  <a:srgbClr val="002060"/>
                </a:solidFill>
                <a:latin typeface="Times New Roman" panose="02020603050405020304" pitchFamily="18" charset="0"/>
                <a:cs typeface="Times New Roman" panose="02020603050405020304" pitchFamily="18" charset="0"/>
              </a:rPr>
              <a:t>ISR</a:t>
            </a:r>
            <a:r>
              <a:rPr lang="fr-FR" dirty="0">
                <a:solidFill>
                  <a:srgbClr val="002060"/>
                </a:solidFill>
                <a:latin typeface="Times New Roman" panose="02020603050405020304" pitchFamily="18" charset="0"/>
                <a:cs typeface="Times New Roman" panose="02020603050405020304" pitchFamily="18" charset="0"/>
              </a:rPr>
              <a:t> &gt; 20 SA</a:t>
            </a:r>
          </a:p>
          <a:p>
            <a:pPr algn="ctr"/>
            <a:r>
              <a:rPr lang="fr-FR" b="1" dirty="0">
                <a:solidFill>
                  <a:srgbClr val="002060"/>
                </a:solidFill>
                <a:latin typeface="Times New Roman" panose="02020603050405020304" pitchFamily="18" charset="0"/>
                <a:cs typeface="Times New Roman" panose="02020603050405020304" pitchFamily="18" charset="0"/>
              </a:rPr>
              <a:t>Chariot</a:t>
            </a:r>
            <a:r>
              <a:rPr lang="fr-FR" dirty="0">
                <a:solidFill>
                  <a:srgbClr val="002060"/>
                </a:solidFill>
                <a:latin typeface="Times New Roman" panose="02020603050405020304" pitchFamily="18" charset="0"/>
                <a:cs typeface="Times New Roman" panose="02020603050405020304" pitchFamily="18" charset="0"/>
              </a:rPr>
              <a:t> d’IOT difficile</a:t>
            </a:r>
          </a:p>
        </p:txBody>
      </p:sp>
      <p:sp>
        <p:nvSpPr>
          <p:cNvPr id="36" name="Rectangle : coins arrondis 35">
            <a:extLst>
              <a:ext uri="{FF2B5EF4-FFF2-40B4-BE49-F238E27FC236}">
                <a16:creationId xmlns:a16="http://schemas.microsoft.com/office/drawing/2014/main" id="{FB7E387F-42CD-407B-973D-788E288D227A}"/>
              </a:ext>
            </a:extLst>
          </p:cNvPr>
          <p:cNvSpPr/>
          <p:nvPr/>
        </p:nvSpPr>
        <p:spPr>
          <a:xfrm>
            <a:off x="4597074" y="2591695"/>
            <a:ext cx="3080553" cy="2113989"/>
          </a:xfrm>
          <a:prstGeom prst="roundRect">
            <a:avLst/>
          </a:prstGeom>
          <a:solidFill>
            <a:srgbClr val="E7F1FF"/>
          </a:solid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002060"/>
                </a:solidFill>
                <a:latin typeface="Times New Roman" panose="02020603050405020304" pitchFamily="18" charset="0"/>
                <a:cs typeface="Times New Roman" panose="02020603050405020304" pitchFamily="18" charset="0"/>
              </a:rPr>
              <a:t>Stabilité HD </a:t>
            </a:r>
            <a:r>
              <a:rPr lang="fr-FR" dirty="0">
                <a:solidFill>
                  <a:srgbClr val="002060"/>
                </a:solidFill>
                <a:latin typeface="Times New Roman" panose="02020603050405020304" pitchFamily="18" charset="0"/>
                <a:cs typeface="Times New Roman" panose="02020603050405020304" pitchFamily="18" charset="0"/>
              </a:rPr>
              <a:t>(15° gauche, amines)</a:t>
            </a:r>
          </a:p>
          <a:p>
            <a:pPr algn="ctr"/>
            <a:r>
              <a:rPr lang="fr-FR" dirty="0">
                <a:solidFill>
                  <a:srgbClr val="002060"/>
                </a:solidFill>
                <a:latin typeface="Times New Roman" panose="02020603050405020304" pitchFamily="18" charset="0"/>
                <a:cs typeface="Times New Roman" panose="02020603050405020304" pitchFamily="18" charset="0"/>
              </a:rPr>
              <a:t>Ventilation en </a:t>
            </a:r>
            <a:r>
              <a:rPr lang="fr-FR" b="1" dirty="0" err="1">
                <a:solidFill>
                  <a:srgbClr val="002060"/>
                </a:solidFill>
                <a:latin typeface="Times New Roman" panose="02020603050405020304" pitchFamily="18" charset="0"/>
                <a:cs typeface="Times New Roman" panose="02020603050405020304" pitchFamily="18" charset="0"/>
              </a:rPr>
              <a:t>normocapnie</a:t>
            </a:r>
            <a:endParaRPr lang="fr-FR" b="1" dirty="0">
              <a:solidFill>
                <a:srgbClr val="002060"/>
              </a:solidFill>
              <a:latin typeface="Times New Roman" panose="02020603050405020304" pitchFamily="18" charset="0"/>
              <a:cs typeface="Times New Roman" panose="02020603050405020304" pitchFamily="18" charset="0"/>
            </a:endParaRPr>
          </a:p>
          <a:p>
            <a:pPr algn="ctr"/>
            <a:r>
              <a:rPr lang="fr-FR" b="1" dirty="0">
                <a:solidFill>
                  <a:srgbClr val="002060"/>
                </a:solidFill>
                <a:latin typeface="Times New Roman" panose="02020603050405020304" pitchFamily="18" charset="0"/>
                <a:cs typeface="Times New Roman" panose="02020603050405020304" pitchFamily="18" charset="0"/>
              </a:rPr>
              <a:t>BIS</a:t>
            </a:r>
          </a:p>
        </p:txBody>
      </p:sp>
      <p:sp>
        <p:nvSpPr>
          <p:cNvPr id="37" name="Rectangle : coins arrondis 36">
            <a:extLst>
              <a:ext uri="{FF2B5EF4-FFF2-40B4-BE49-F238E27FC236}">
                <a16:creationId xmlns:a16="http://schemas.microsoft.com/office/drawing/2014/main" id="{F9145A02-AFF8-4768-A9FE-5E2F0FF6F385}"/>
              </a:ext>
            </a:extLst>
          </p:cNvPr>
          <p:cNvSpPr/>
          <p:nvPr/>
        </p:nvSpPr>
        <p:spPr>
          <a:xfrm>
            <a:off x="8433405" y="2591695"/>
            <a:ext cx="3080553" cy="2113989"/>
          </a:xfrm>
          <a:prstGeom prst="roundRect">
            <a:avLst/>
          </a:prstGeom>
          <a:solidFill>
            <a:srgbClr val="E7F1FF"/>
          </a:solid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2060"/>
                </a:solidFill>
                <a:latin typeface="Times New Roman" panose="02020603050405020304" pitchFamily="18" charset="0"/>
                <a:cs typeface="Times New Roman" panose="02020603050405020304" pitchFamily="18" charset="0"/>
              </a:rPr>
              <a:t>Surveillance </a:t>
            </a:r>
            <a:r>
              <a:rPr lang="fr-FR" b="1" dirty="0">
                <a:solidFill>
                  <a:srgbClr val="002060"/>
                </a:solidFill>
                <a:latin typeface="Times New Roman" panose="02020603050405020304" pitchFamily="18" charset="0"/>
                <a:cs typeface="Times New Roman" panose="02020603050405020304" pitchFamily="18" charset="0"/>
              </a:rPr>
              <a:t>échographique</a:t>
            </a:r>
            <a:r>
              <a:rPr lang="fr-FR" dirty="0">
                <a:solidFill>
                  <a:srgbClr val="002060"/>
                </a:solidFill>
                <a:latin typeface="Times New Roman" panose="02020603050405020304" pitchFamily="18" charset="0"/>
                <a:cs typeface="Times New Roman" panose="02020603050405020304" pitchFamily="18" charset="0"/>
              </a:rPr>
              <a:t>, </a:t>
            </a:r>
            <a:r>
              <a:rPr lang="fr-FR" b="1" dirty="0">
                <a:solidFill>
                  <a:srgbClr val="002060"/>
                </a:solidFill>
                <a:latin typeface="Times New Roman" panose="02020603050405020304" pitchFamily="18" charset="0"/>
                <a:cs typeface="Times New Roman" panose="02020603050405020304" pitchFamily="18" charset="0"/>
              </a:rPr>
              <a:t>RCF</a:t>
            </a:r>
            <a:r>
              <a:rPr lang="fr-FR" dirty="0">
                <a:solidFill>
                  <a:srgbClr val="002060"/>
                </a:solidFill>
                <a:latin typeface="Times New Roman" panose="02020603050405020304" pitchFamily="18" charset="0"/>
                <a:cs typeface="Times New Roman" panose="02020603050405020304" pitchFamily="18" charset="0"/>
              </a:rPr>
              <a:t>, </a:t>
            </a:r>
            <a:r>
              <a:rPr lang="fr-FR" b="1" dirty="0">
                <a:solidFill>
                  <a:srgbClr val="002060"/>
                </a:solidFill>
                <a:latin typeface="Times New Roman" panose="02020603050405020304" pitchFamily="18" charset="0"/>
                <a:cs typeface="Times New Roman" panose="02020603050405020304" pitchFamily="18" charset="0"/>
              </a:rPr>
              <a:t>CU</a:t>
            </a:r>
            <a:r>
              <a:rPr lang="fr-FR" dirty="0">
                <a:solidFill>
                  <a:srgbClr val="002060"/>
                </a:solidFill>
                <a:latin typeface="Times New Roman" panose="02020603050405020304" pitchFamily="18" charset="0"/>
                <a:cs typeface="Times New Roman" panose="02020603050405020304" pitchFamily="18" charset="0"/>
              </a:rPr>
              <a:t> pré et postopératoire</a:t>
            </a:r>
          </a:p>
          <a:p>
            <a:pPr algn="ctr"/>
            <a:r>
              <a:rPr lang="fr-FR" dirty="0">
                <a:solidFill>
                  <a:srgbClr val="002060"/>
                </a:solidFill>
                <a:latin typeface="Times New Roman" panose="02020603050405020304" pitchFamily="18" charset="0"/>
                <a:cs typeface="Times New Roman" panose="02020603050405020304" pitchFamily="18" charset="0"/>
              </a:rPr>
              <a:t>TOF</a:t>
            </a:r>
          </a:p>
        </p:txBody>
      </p:sp>
      <p:sp>
        <p:nvSpPr>
          <p:cNvPr id="39" name="Rectangle 38">
            <a:extLst>
              <a:ext uri="{FF2B5EF4-FFF2-40B4-BE49-F238E27FC236}">
                <a16:creationId xmlns:a16="http://schemas.microsoft.com/office/drawing/2014/main" id="{E0882FC5-D811-45E2-98D0-2046C9F35238}"/>
              </a:ext>
            </a:extLst>
          </p:cNvPr>
          <p:cNvSpPr/>
          <p:nvPr/>
        </p:nvSpPr>
        <p:spPr>
          <a:xfrm>
            <a:off x="329055" y="226971"/>
            <a:ext cx="2271776" cy="212365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Conclusion :</a:t>
            </a:r>
            <a:b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br>
            <a:endParaRPr lang="fr-FR"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t>ALR &gt;&gt;&gt; AG</a:t>
            </a:r>
          </a:p>
          <a:p>
            <a:endPar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40" name="Rectangle : coins arrondis 39">
            <a:extLst>
              <a:ext uri="{FF2B5EF4-FFF2-40B4-BE49-F238E27FC236}">
                <a16:creationId xmlns:a16="http://schemas.microsoft.com/office/drawing/2014/main" id="{84DDFEF0-C4A9-4593-BC62-56D1B1768D83}"/>
              </a:ext>
            </a:extLst>
          </p:cNvPr>
          <p:cNvSpPr/>
          <p:nvPr/>
        </p:nvSpPr>
        <p:spPr>
          <a:xfrm>
            <a:off x="480072" y="5039097"/>
            <a:ext cx="3080553" cy="1542770"/>
          </a:xfrm>
          <a:prstGeom prst="roundRect">
            <a:avLst/>
          </a:prstGeom>
          <a:solidFill>
            <a:schemeClr val="accent6">
              <a:lumMod val="20000"/>
              <a:lumOff val="80000"/>
            </a:schemeClr>
          </a:solidFill>
          <a:ln w="3810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00B050"/>
                </a:solidFill>
                <a:latin typeface="Times New Roman" panose="02020603050405020304" pitchFamily="18" charset="0"/>
                <a:cs typeface="Times New Roman" panose="02020603050405020304" pitchFamily="18" charset="0"/>
              </a:rPr>
              <a:t>Propofol</a:t>
            </a:r>
            <a:r>
              <a:rPr lang="fr-FR" dirty="0">
                <a:solidFill>
                  <a:srgbClr val="00B050"/>
                </a:solidFill>
                <a:latin typeface="Times New Roman" panose="02020603050405020304" pitchFamily="18" charset="0"/>
                <a:cs typeface="Times New Roman" panose="02020603050405020304" pitchFamily="18" charset="0"/>
              </a:rPr>
              <a:t> = 2mg/kg</a:t>
            </a:r>
          </a:p>
          <a:p>
            <a:pPr algn="ctr"/>
            <a:r>
              <a:rPr lang="fr-FR" b="1" dirty="0">
                <a:solidFill>
                  <a:srgbClr val="00B050"/>
                </a:solidFill>
                <a:latin typeface="Times New Roman" panose="02020603050405020304" pitchFamily="18" charset="0"/>
                <a:cs typeface="Times New Roman" panose="02020603050405020304" pitchFamily="18" charset="0"/>
              </a:rPr>
              <a:t>Morphiniques/Curares</a:t>
            </a:r>
            <a:r>
              <a:rPr lang="fr-FR" dirty="0">
                <a:solidFill>
                  <a:srgbClr val="00B050"/>
                </a:solidFill>
                <a:latin typeface="Times New Roman" panose="02020603050405020304" pitchFamily="18" charset="0"/>
                <a:cs typeface="Times New Roman" panose="02020603050405020304" pitchFamily="18" charset="0"/>
              </a:rPr>
              <a:t> = pas de modifications</a:t>
            </a:r>
            <a:endParaRPr lang="fr-FR" b="1" dirty="0">
              <a:solidFill>
                <a:srgbClr val="00B050"/>
              </a:solidFill>
              <a:latin typeface="Times New Roman" panose="02020603050405020304" pitchFamily="18" charset="0"/>
              <a:cs typeface="Times New Roman" panose="02020603050405020304" pitchFamily="18" charset="0"/>
            </a:endParaRPr>
          </a:p>
          <a:p>
            <a:pPr algn="ctr"/>
            <a:r>
              <a:rPr lang="fr-FR" b="1" dirty="0">
                <a:solidFill>
                  <a:srgbClr val="00B050"/>
                </a:solidFill>
                <a:latin typeface="Times New Roman" panose="02020603050405020304" pitchFamily="18" charset="0"/>
                <a:cs typeface="Times New Roman" panose="02020603050405020304" pitchFamily="18" charset="0"/>
              </a:rPr>
              <a:t>AL</a:t>
            </a:r>
            <a:r>
              <a:rPr lang="fr-FR" dirty="0">
                <a:solidFill>
                  <a:srgbClr val="00B050"/>
                </a:solidFill>
                <a:latin typeface="Times New Roman" panose="02020603050405020304" pitchFamily="18" charset="0"/>
                <a:cs typeface="Times New Roman" panose="02020603050405020304" pitchFamily="18" charset="0"/>
              </a:rPr>
              <a:t> = diminuer doses de 30%</a:t>
            </a:r>
          </a:p>
        </p:txBody>
      </p:sp>
      <p:sp>
        <p:nvSpPr>
          <p:cNvPr id="41" name="Rectangle : coins arrondis 40">
            <a:extLst>
              <a:ext uri="{FF2B5EF4-FFF2-40B4-BE49-F238E27FC236}">
                <a16:creationId xmlns:a16="http://schemas.microsoft.com/office/drawing/2014/main" id="{1AC54A40-A07C-4227-8D93-F2EE046DB450}"/>
              </a:ext>
            </a:extLst>
          </p:cNvPr>
          <p:cNvSpPr/>
          <p:nvPr/>
        </p:nvSpPr>
        <p:spPr>
          <a:xfrm>
            <a:off x="8433404" y="5039097"/>
            <a:ext cx="3080553" cy="1542770"/>
          </a:xfrm>
          <a:prstGeom prst="roundRect">
            <a:avLst/>
          </a:prstGeom>
          <a:solidFill>
            <a:schemeClr val="accent6">
              <a:lumMod val="20000"/>
              <a:lumOff val="80000"/>
            </a:schemeClr>
          </a:solidFill>
          <a:ln w="3810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00B050"/>
                </a:solidFill>
                <a:latin typeface="Times New Roman" panose="02020603050405020304" pitchFamily="18" charset="0"/>
                <a:cs typeface="Times New Roman" panose="02020603050405020304" pitchFamily="18" charset="0"/>
              </a:rPr>
              <a:t>AINS </a:t>
            </a:r>
            <a:r>
              <a:rPr lang="fr-FR" dirty="0">
                <a:solidFill>
                  <a:srgbClr val="00B050"/>
                </a:solidFill>
                <a:latin typeface="Times New Roman" panose="02020603050405020304" pitchFamily="18" charset="0"/>
                <a:cs typeface="Times New Roman" panose="02020603050405020304" pitchFamily="18" charset="0"/>
              </a:rPr>
              <a:t>CI &gt; 24SA</a:t>
            </a:r>
          </a:p>
          <a:p>
            <a:pPr algn="ctr"/>
            <a:r>
              <a:rPr lang="fr-FR" b="1" dirty="0">
                <a:solidFill>
                  <a:srgbClr val="00B050"/>
                </a:solidFill>
                <a:latin typeface="Times New Roman" panose="02020603050405020304" pitchFamily="18" charset="0"/>
                <a:cs typeface="Times New Roman" panose="02020603050405020304" pitchFamily="18" charset="0"/>
              </a:rPr>
              <a:t>Ondansétron </a:t>
            </a:r>
            <a:r>
              <a:rPr lang="fr-FR" dirty="0">
                <a:solidFill>
                  <a:srgbClr val="00B050"/>
                </a:solidFill>
                <a:latin typeface="Times New Roman" panose="02020603050405020304" pitchFamily="18" charset="0"/>
                <a:cs typeface="Times New Roman" panose="02020603050405020304" pitchFamily="18" charset="0"/>
              </a:rPr>
              <a:t>CI &lt; 10SA</a:t>
            </a:r>
          </a:p>
          <a:p>
            <a:pPr algn="ctr"/>
            <a:r>
              <a:rPr lang="fr-FR" dirty="0">
                <a:solidFill>
                  <a:srgbClr val="00B050"/>
                </a:solidFill>
                <a:latin typeface="Times New Roman" panose="02020603050405020304" pitchFamily="18" charset="0"/>
                <a:cs typeface="Times New Roman" panose="02020603050405020304" pitchFamily="18" charset="0"/>
              </a:rPr>
              <a:t>Préférer </a:t>
            </a:r>
            <a:r>
              <a:rPr lang="fr-FR" b="1" dirty="0" err="1">
                <a:solidFill>
                  <a:srgbClr val="00B050"/>
                </a:solidFill>
                <a:latin typeface="Times New Roman" panose="02020603050405020304" pitchFamily="18" charset="0"/>
                <a:cs typeface="Times New Roman" panose="02020603050405020304" pitchFamily="18" charset="0"/>
              </a:rPr>
              <a:t>Tramadol</a:t>
            </a:r>
            <a:r>
              <a:rPr lang="fr-FR" b="1" dirty="0">
                <a:solidFill>
                  <a:srgbClr val="00B050"/>
                </a:solidFill>
                <a:latin typeface="Times New Roman" panose="02020603050405020304" pitchFamily="18" charset="0"/>
                <a:cs typeface="Times New Roman" panose="02020603050405020304" pitchFamily="18" charset="0"/>
              </a:rPr>
              <a:t> </a:t>
            </a:r>
            <a:r>
              <a:rPr lang="fr-FR" dirty="0">
                <a:solidFill>
                  <a:srgbClr val="00B050"/>
                </a:solidFill>
                <a:latin typeface="Times New Roman" panose="02020603050405020304" pitchFamily="18" charset="0"/>
                <a:cs typeface="Times New Roman" panose="02020603050405020304" pitchFamily="18" charset="0"/>
              </a:rPr>
              <a:t>à </a:t>
            </a:r>
            <a:r>
              <a:rPr lang="fr-FR" dirty="0" err="1">
                <a:solidFill>
                  <a:srgbClr val="00B050"/>
                </a:solidFill>
                <a:latin typeface="Times New Roman" panose="02020603050405020304" pitchFamily="18" charset="0"/>
                <a:cs typeface="Times New Roman" panose="02020603050405020304" pitchFamily="18" charset="0"/>
              </a:rPr>
              <a:t>l’acupan</a:t>
            </a:r>
            <a:endParaRPr lang="fr-FR" dirty="0">
              <a:solidFill>
                <a:srgbClr val="00B050"/>
              </a:solidFill>
              <a:latin typeface="Times New Roman" panose="02020603050405020304" pitchFamily="18" charset="0"/>
              <a:cs typeface="Times New Roman" panose="02020603050405020304" pitchFamily="18" charset="0"/>
            </a:endParaRPr>
          </a:p>
        </p:txBody>
      </p:sp>
      <p:sp>
        <p:nvSpPr>
          <p:cNvPr id="42" name="Rectangle : coins arrondis 41">
            <a:extLst>
              <a:ext uri="{FF2B5EF4-FFF2-40B4-BE49-F238E27FC236}">
                <a16:creationId xmlns:a16="http://schemas.microsoft.com/office/drawing/2014/main" id="{4CE6A0D3-D640-44EF-89BD-B484FC691581}"/>
              </a:ext>
            </a:extLst>
          </p:cNvPr>
          <p:cNvSpPr/>
          <p:nvPr/>
        </p:nvSpPr>
        <p:spPr>
          <a:xfrm>
            <a:off x="4555722" y="5039097"/>
            <a:ext cx="3080553" cy="1542770"/>
          </a:xfrm>
          <a:prstGeom prst="roundRect">
            <a:avLst/>
          </a:prstGeom>
          <a:solidFill>
            <a:schemeClr val="accent6">
              <a:lumMod val="20000"/>
              <a:lumOff val="80000"/>
            </a:schemeClr>
          </a:solidFill>
          <a:ln w="3810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B050"/>
                </a:solidFill>
                <a:latin typeface="Times New Roman" panose="02020603050405020304" pitchFamily="18" charset="0"/>
                <a:cs typeface="Times New Roman" panose="02020603050405020304" pitchFamily="18" charset="0"/>
              </a:rPr>
              <a:t>Diminution de la </a:t>
            </a:r>
            <a:r>
              <a:rPr lang="fr-FR" b="1" dirty="0">
                <a:solidFill>
                  <a:srgbClr val="00B050"/>
                </a:solidFill>
                <a:latin typeface="Times New Roman" panose="02020603050405020304" pitchFamily="18" charset="0"/>
                <a:cs typeface="Times New Roman" panose="02020603050405020304" pitchFamily="18" charset="0"/>
              </a:rPr>
              <a:t>MAC</a:t>
            </a:r>
            <a:r>
              <a:rPr lang="fr-FR" dirty="0">
                <a:solidFill>
                  <a:srgbClr val="00B050"/>
                </a:solidFill>
                <a:latin typeface="Times New Roman" panose="02020603050405020304" pitchFamily="18" charset="0"/>
                <a:cs typeface="Times New Roman" panose="02020603050405020304" pitchFamily="18" charset="0"/>
              </a:rPr>
              <a:t> de 30 à 40% </a:t>
            </a:r>
          </a:p>
        </p:txBody>
      </p:sp>
    </p:spTree>
    <p:extLst>
      <p:ext uri="{BB962C8B-B14F-4D97-AF65-F5344CB8AC3E}">
        <p14:creationId xmlns:p14="http://schemas.microsoft.com/office/powerpoint/2010/main" val="4256831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5" name="Rectangle 24">
            <a:extLst>
              <a:ext uri="{FF2B5EF4-FFF2-40B4-BE49-F238E27FC236}">
                <a16:creationId xmlns:a16="http://schemas.microsoft.com/office/drawing/2014/main" id="{F44F6158-BAD4-48BA-9977-7A5AF8948E92}"/>
              </a:ext>
            </a:extLst>
          </p:cNvPr>
          <p:cNvSpPr/>
          <p:nvPr/>
        </p:nvSpPr>
        <p:spPr>
          <a:xfrm>
            <a:off x="681789" y="1441524"/>
            <a:ext cx="1803699"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Sources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5" name="ZoneTexte 4">
            <a:extLst>
              <a:ext uri="{FF2B5EF4-FFF2-40B4-BE49-F238E27FC236}">
                <a16:creationId xmlns:a16="http://schemas.microsoft.com/office/drawing/2014/main" id="{E50CBBE0-56B4-470E-BECA-567D4C8AB2A3}"/>
              </a:ext>
            </a:extLst>
          </p:cNvPr>
          <p:cNvSpPr txBox="1"/>
          <p:nvPr/>
        </p:nvSpPr>
        <p:spPr>
          <a:xfrm>
            <a:off x="758684" y="2231923"/>
            <a:ext cx="8817935" cy="2308324"/>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MAPAR 2022</a:t>
            </a:r>
          </a:p>
          <a:p>
            <a:endParaRPr lang="fr-FR" dirty="0">
              <a:latin typeface="Times New Roman" panose="02020603050405020304" pitchFamily="18" charset="0"/>
              <a:cs typeface="Times New Roman" panose="02020603050405020304" pitchFamily="18" charset="0"/>
            </a:endParaRPr>
          </a:p>
          <a:p>
            <a:r>
              <a:rPr lang="fr-FR" sz="1800" i="0" dirty="0">
                <a:solidFill>
                  <a:srgbClr val="000000"/>
                </a:solidFill>
                <a:effectLst/>
                <a:latin typeface="LiberationSans-Bold"/>
              </a:rPr>
              <a:t>Centre de Référence sur les Agents Tératogènes: </a:t>
            </a:r>
            <a:r>
              <a:rPr lang="fr-FR" sz="1800" i="0" dirty="0">
                <a:solidFill>
                  <a:srgbClr val="000080"/>
                </a:solidFill>
                <a:effectLst/>
                <a:latin typeface="LiberationSans-Bold"/>
              </a:rPr>
              <a:t>https://lecrat.fr</a:t>
            </a:r>
            <a:r>
              <a:rPr lang="fr-FR" dirty="0"/>
              <a:t> </a:t>
            </a:r>
            <a:br>
              <a:rPr lang="fr-FR" dirty="0"/>
            </a:br>
            <a:endParaRPr lang="fr-FR" dirty="0"/>
          </a:p>
          <a:p>
            <a:r>
              <a:rPr lang="fr-FR" sz="1800" i="0" dirty="0">
                <a:solidFill>
                  <a:srgbClr val="000000"/>
                </a:solidFill>
                <a:effectLst/>
                <a:latin typeface="LiberationSans-Bold"/>
              </a:rPr>
              <a:t>Journée </a:t>
            </a:r>
            <a:r>
              <a:rPr lang="fr-FR" sz="1800" i="0" dirty="0" err="1">
                <a:solidFill>
                  <a:srgbClr val="000000"/>
                </a:solidFill>
                <a:effectLst/>
                <a:latin typeface="LiberationSans-Bold"/>
              </a:rPr>
              <a:t>MonoThématique</a:t>
            </a:r>
            <a:r>
              <a:rPr lang="fr-FR" sz="1800" i="0" dirty="0">
                <a:solidFill>
                  <a:srgbClr val="000000"/>
                </a:solidFill>
                <a:effectLst/>
                <a:latin typeface="LiberationSans-Bold"/>
              </a:rPr>
              <a:t> de la SFAR 2016: Sédation et anesthésie pour chirurgie non obstétricale MP Bonnet http://sfar.org/formations-sfar/portail-educationnel-jmt-2016/</a:t>
            </a:r>
            <a:r>
              <a:rPr lang="fr-FR" dirty="0"/>
              <a:t> </a:t>
            </a:r>
            <a:br>
              <a:rPr lang="fr-FR" dirty="0"/>
            </a:br>
            <a:endParaRPr lang="fr-FR" dirty="0"/>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317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16" name="ZoneTexte 15">
            <a:extLst>
              <a:ext uri="{FF2B5EF4-FFF2-40B4-BE49-F238E27FC236}">
                <a16:creationId xmlns:a16="http://schemas.microsoft.com/office/drawing/2014/main" id="{AFBF8981-BE49-41C9-8A89-4FFEDD626077}"/>
              </a:ext>
            </a:extLst>
          </p:cNvPr>
          <p:cNvSpPr txBox="1"/>
          <p:nvPr/>
        </p:nvSpPr>
        <p:spPr>
          <a:xfrm>
            <a:off x="712696" y="2308498"/>
            <a:ext cx="6865906" cy="2862322"/>
          </a:xfrm>
          <a:prstGeom prst="rect">
            <a:avLst/>
          </a:prstGeom>
          <a:noFill/>
        </p:spPr>
        <p:txBody>
          <a:bodyPr wrap="square" rtlCol="0">
            <a:spAutoFit/>
          </a:bodyPr>
          <a:lstStyle/>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0,75 à 2% des grossesses</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Sous estimation probable</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RFE SFAR 2012 :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Pas de dépistage systématique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Selon interrogatoire (contraception et date des dernières règles) : HCG plasmatiques </a:t>
            </a:r>
          </a:p>
        </p:txBody>
      </p:sp>
    </p:spTree>
    <p:extLst>
      <p:ext uri="{BB962C8B-B14F-4D97-AF65-F5344CB8AC3E}">
        <p14:creationId xmlns:p14="http://schemas.microsoft.com/office/powerpoint/2010/main" val="201367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A49FE51B-AF25-4E10-A324-6F2E905EFE90}"/>
              </a:ext>
            </a:extLst>
          </p:cNvPr>
          <p:cNvSpPr txBox="1"/>
          <p:nvPr/>
        </p:nvSpPr>
        <p:spPr>
          <a:xfrm>
            <a:off x="205409" y="270304"/>
            <a:ext cx="11781182" cy="5355312"/>
          </a:xfrm>
          <a:prstGeom prst="rect">
            <a:avLst/>
          </a:prstGeom>
          <a:noFill/>
        </p:spPr>
        <p:txBody>
          <a:bodyPr wrap="square">
            <a:spAutoFit/>
          </a:bodyPr>
          <a:lstStyle/>
          <a:p>
            <a:r>
              <a:rPr lang="fr-FR" dirty="0"/>
              <a:t>Alors que vous êtes tranquillement en train de boire votre 7ème café de la journée pendant une garde bien calme, vous êtes appelé par l'interne d'anesthésie pour l'induction d'une femme enceinte à 18SA, pesant 80kg et mesurant 1,64m, sans antécédents devant être opérée d'une cholécystectomie programmée sous coelioscopie (la chirurgienne n’a pas voulu reporter l’intervention qui était vitale selon elle).</a:t>
            </a:r>
          </a:p>
          <a:p>
            <a:r>
              <a:rPr lang="fr-FR" dirty="0"/>
              <a:t>L'interne sait que vous avez assisté récemment à un super topo sur l'anesthésie non obstétricale chez la femme enceinte auquel il n'a pas pu assister et vous demande donc de l'aide pour l'induction (il n'a pas osé en parler au chef qui "réfléchit" dans sa chambre).</a:t>
            </a:r>
          </a:p>
          <a:p>
            <a:r>
              <a:rPr lang="fr-FR" dirty="0"/>
              <a:t>Voici les constantes de la patiente que l'interne à au moins eu le bon sens de scoper :</a:t>
            </a:r>
          </a:p>
          <a:p>
            <a:r>
              <a:rPr lang="fr-FR" dirty="0"/>
              <a:t>  - TA : 122/76mmHg (PAM 91mmHg)</a:t>
            </a:r>
          </a:p>
          <a:p>
            <a:r>
              <a:rPr lang="fr-FR" dirty="0"/>
              <a:t>  - FC 112 bpm</a:t>
            </a:r>
          </a:p>
          <a:p>
            <a:r>
              <a:rPr lang="fr-FR" dirty="0"/>
              <a:t>  - </a:t>
            </a:r>
            <a:r>
              <a:rPr lang="fr-FR" dirty="0" err="1"/>
              <a:t>Sat</a:t>
            </a:r>
            <a:r>
              <a:rPr lang="fr-FR" dirty="0"/>
              <a:t> : 99%</a:t>
            </a:r>
          </a:p>
          <a:p>
            <a:r>
              <a:rPr lang="fr-FR" dirty="0"/>
              <a:t>  - TOF 4/4 (la patiente se plaint d'une douleur au pouce...)</a:t>
            </a:r>
          </a:p>
          <a:p>
            <a:r>
              <a:rPr lang="fr-FR" dirty="0"/>
              <a:t>  - Température : 36,5°C</a:t>
            </a:r>
          </a:p>
          <a:p>
            <a:r>
              <a:rPr lang="fr-FR" dirty="0"/>
              <a:t>Que devez vous réaliser en préopératoire afin d’optimiser l’induction de votre patiente ?</a:t>
            </a:r>
          </a:p>
          <a:p>
            <a:r>
              <a:rPr lang="fr-FR" dirty="0"/>
              <a:t>A. Je ramène d’emblée un chariot d’intubation difficile en salle.</a:t>
            </a:r>
            <a:br>
              <a:rPr lang="fr-FR" dirty="0"/>
            </a:br>
            <a:r>
              <a:rPr lang="fr-FR" dirty="0"/>
              <a:t>B. Lors des manœuvres d’intubation trachéales, j’installe des lunettes d’oxygène à 15L/min.</a:t>
            </a:r>
            <a:br>
              <a:rPr lang="fr-FR" dirty="0"/>
            </a:br>
            <a:r>
              <a:rPr lang="fr-FR" dirty="0"/>
              <a:t>C. J’induis la patiente en décubitus latéral gauche.</a:t>
            </a:r>
            <a:br>
              <a:rPr lang="fr-FR" dirty="0"/>
            </a:br>
            <a:r>
              <a:rPr lang="fr-FR" dirty="0"/>
              <a:t>D. La dose de propofol sera au maximum de 160mg.</a:t>
            </a:r>
            <a:br>
              <a:rPr lang="fr-FR" dirty="0"/>
            </a:br>
            <a:r>
              <a:rPr lang="fr-FR" dirty="0"/>
              <a:t>E. Vous effectuez une induction en séquence rapide. </a:t>
            </a:r>
          </a:p>
        </p:txBody>
      </p:sp>
    </p:spTree>
    <p:extLst>
      <p:ext uri="{BB962C8B-B14F-4D97-AF65-F5344CB8AC3E}">
        <p14:creationId xmlns:p14="http://schemas.microsoft.com/office/powerpoint/2010/main" val="702351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17" name="Rectangle 16">
            <a:extLst>
              <a:ext uri="{FF2B5EF4-FFF2-40B4-BE49-F238E27FC236}">
                <a16:creationId xmlns:a16="http://schemas.microsoft.com/office/drawing/2014/main" id="{B20AB397-9D6A-42BA-9204-E3BABCF8A188}"/>
              </a:ext>
            </a:extLst>
          </p:cNvPr>
          <p:cNvSpPr/>
          <p:nvPr/>
        </p:nvSpPr>
        <p:spPr>
          <a:xfrm>
            <a:off x="633583" y="1486802"/>
            <a:ext cx="5671745"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2.1 Gestion des voies aériennes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18" name="ZoneTexte 17">
            <a:extLst>
              <a:ext uri="{FF2B5EF4-FFF2-40B4-BE49-F238E27FC236}">
                <a16:creationId xmlns:a16="http://schemas.microsoft.com/office/drawing/2014/main" id="{69134E5D-2E2F-4297-A362-40CA13F52F9B}"/>
              </a:ext>
            </a:extLst>
          </p:cNvPr>
          <p:cNvSpPr txBox="1"/>
          <p:nvPr/>
        </p:nvSpPr>
        <p:spPr>
          <a:xfrm>
            <a:off x="991824" y="2213408"/>
            <a:ext cx="8161607" cy="3231654"/>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Physiologie :</a:t>
            </a:r>
          </a:p>
          <a:p>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Etat d’hypermétabolisme maternelle</a:t>
            </a:r>
          </a:p>
          <a:p>
            <a:pPr marL="285750" indent="-285750">
              <a:buFont typeface="Arial" panose="020B0604020202020204" pitchFamily="34" charset="0"/>
              <a:buChar char="•"/>
            </a:pP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Diminution de la CRF</a:t>
            </a: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Œdème des voies aériennes </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Prise de poids maternelle</a:t>
            </a: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Vidange gastrique non retardée</a:t>
            </a:r>
          </a:p>
        </p:txBody>
      </p:sp>
      <p:pic>
        <p:nvPicPr>
          <p:cNvPr id="19" name="Image 18">
            <a:extLst>
              <a:ext uri="{FF2B5EF4-FFF2-40B4-BE49-F238E27FC236}">
                <a16:creationId xmlns:a16="http://schemas.microsoft.com/office/drawing/2014/main" id="{98A9B847-48D3-4BBA-812D-333DD084203D}"/>
              </a:ext>
            </a:extLst>
          </p:cNvPr>
          <p:cNvPicPr>
            <a:picLocks noChangeAspect="1"/>
          </p:cNvPicPr>
          <p:nvPr/>
        </p:nvPicPr>
        <p:blipFill rotWithShape="1">
          <a:blip r:embed="rId4">
            <a:extLst>
              <a:ext uri="{28A0092B-C50C-407E-A947-70E740481C1C}">
                <a14:useLocalDpi xmlns:a14="http://schemas.microsoft.com/office/drawing/2010/main" val="0"/>
              </a:ext>
            </a:extLst>
          </a:blip>
          <a:srcRect l="50000" t="16367" r="26044" b="29259"/>
          <a:stretch/>
        </p:blipFill>
        <p:spPr>
          <a:xfrm rot="1315096">
            <a:off x="4579184" y="3977154"/>
            <a:ext cx="788653" cy="1019683"/>
          </a:xfrm>
          <a:prstGeom prst="rect">
            <a:avLst/>
          </a:prstGeom>
        </p:spPr>
      </p:pic>
      <p:pic>
        <p:nvPicPr>
          <p:cNvPr id="20" name="Image 19">
            <a:extLst>
              <a:ext uri="{FF2B5EF4-FFF2-40B4-BE49-F238E27FC236}">
                <a16:creationId xmlns:a16="http://schemas.microsoft.com/office/drawing/2014/main" id="{F88314E5-2F35-408B-A618-E1377D76895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5862242" y="2153365"/>
            <a:ext cx="2573300" cy="2573300"/>
          </a:xfrm>
          <a:prstGeom prst="rect">
            <a:avLst/>
          </a:prstGeom>
        </p:spPr>
      </p:pic>
      <p:sp>
        <p:nvSpPr>
          <p:cNvPr id="21" name="Flèche : droite 20">
            <a:extLst>
              <a:ext uri="{FF2B5EF4-FFF2-40B4-BE49-F238E27FC236}">
                <a16:creationId xmlns:a16="http://schemas.microsoft.com/office/drawing/2014/main" id="{A699DBE4-D938-4BAF-BA45-3DBAEC8BF495}"/>
              </a:ext>
            </a:extLst>
          </p:cNvPr>
          <p:cNvSpPr/>
          <p:nvPr/>
        </p:nvSpPr>
        <p:spPr>
          <a:xfrm rot="2623417">
            <a:off x="5837585" y="2303730"/>
            <a:ext cx="447706" cy="404071"/>
          </a:xfrm>
          <a:prstGeom prst="rightArrow">
            <a:avLst/>
          </a:prstGeom>
          <a:solidFill>
            <a:srgbClr val="FF00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droite 30">
            <a:extLst>
              <a:ext uri="{FF2B5EF4-FFF2-40B4-BE49-F238E27FC236}">
                <a16:creationId xmlns:a16="http://schemas.microsoft.com/office/drawing/2014/main" id="{65A0E619-3F55-4906-8B24-DE1D4C34D12B}"/>
              </a:ext>
            </a:extLst>
          </p:cNvPr>
          <p:cNvSpPr/>
          <p:nvPr/>
        </p:nvSpPr>
        <p:spPr>
          <a:xfrm rot="8568983">
            <a:off x="8012494" y="2312102"/>
            <a:ext cx="447706" cy="404071"/>
          </a:xfrm>
          <a:prstGeom prst="rightArrow">
            <a:avLst/>
          </a:prstGeom>
          <a:solidFill>
            <a:srgbClr val="FF00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9954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32" name="Rectangle 31">
            <a:extLst>
              <a:ext uri="{FF2B5EF4-FFF2-40B4-BE49-F238E27FC236}">
                <a16:creationId xmlns:a16="http://schemas.microsoft.com/office/drawing/2014/main" id="{F2FF4299-0FE6-4C53-A278-417C389A0740}"/>
              </a:ext>
            </a:extLst>
          </p:cNvPr>
          <p:cNvSpPr/>
          <p:nvPr/>
        </p:nvSpPr>
        <p:spPr>
          <a:xfrm>
            <a:off x="633583" y="1486802"/>
            <a:ext cx="5671745"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2.1 Gestion des voies aériennes :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33" name="ZoneTexte 32">
            <a:extLst>
              <a:ext uri="{FF2B5EF4-FFF2-40B4-BE49-F238E27FC236}">
                <a16:creationId xmlns:a16="http://schemas.microsoft.com/office/drawing/2014/main" id="{7743A558-27CD-4EC0-842E-2BF83C1D29AE}"/>
              </a:ext>
            </a:extLst>
          </p:cNvPr>
          <p:cNvSpPr txBox="1"/>
          <p:nvPr/>
        </p:nvSpPr>
        <p:spPr>
          <a:xfrm>
            <a:off x="993600" y="2214000"/>
            <a:ext cx="7851925" cy="1661993"/>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En pratique :</a:t>
            </a:r>
          </a:p>
          <a:p>
            <a:endParaRPr lang="fr-FR" sz="2400" dirty="0">
              <a:latin typeface="Times New Roman" panose="02020603050405020304" pitchFamily="18" charset="0"/>
              <a:cs typeface="Times New Roman" panose="02020603050405020304" pitchFamily="18" charset="0"/>
            </a:endParaRPr>
          </a:p>
          <a:p>
            <a:pPr lvl="2"/>
            <a:endParaRPr lang="fr-FR" b="1" dirty="0">
              <a:solidFill>
                <a:srgbClr val="00B0F0"/>
              </a:solidFill>
              <a:latin typeface="Times New Roman" panose="02020603050405020304" pitchFamily="18" charset="0"/>
              <a:cs typeface="Times New Roman" panose="02020603050405020304" pitchFamily="18" charset="0"/>
            </a:endParaRPr>
          </a:p>
          <a:p>
            <a:pPr lvl="2"/>
            <a:endParaRPr lang="fr-FR" b="1" dirty="0">
              <a:solidFill>
                <a:srgbClr val="00B0F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p:txBody>
      </p:sp>
      <p:sp>
        <p:nvSpPr>
          <p:cNvPr id="34" name="Flèche : droite 33">
            <a:extLst>
              <a:ext uri="{FF2B5EF4-FFF2-40B4-BE49-F238E27FC236}">
                <a16:creationId xmlns:a16="http://schemas.microsoft.com/office/drawing/2014/main" id="{B241417E-B100-4757-9F18-CFBB46D3A2DD}"/>
              </a:ext>
            </a:extLst>
          </p:cNvPr>
          <p:cNvSpPr/>
          <p:nvPr/>
        </p:nvSpPr>
        <p:spPr>
          <a:xfrm>
            <a:off x="1567428" y="3315050"/>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35" name="Flèche : droite 34">
            <a:extLst>
              <a:ext uri="{FF2B5EF4-FFF2-40B4-BE49-F238E27FC236}">
                <a16:creationId xmlns:a16="http://schemas.microsoft.com/office/drawing/2014/main" id="{26C63420-B47C-408C-AC5B-8A79B593DC22}"/>
              </a:ext>
            </a:extLst>
          </p:cNvPr>
          <p:cNvSpPr/>
          <p:nvPr/>
        </p:nvSpPr>
        <p:spPr>
          <a:xfrm>
            <a:off x="1567428" y="4416798"/>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6" name="Flèche : droite 35">
            <a:extLst>
              <a:ext uri="{FF2B5EF4-FFF2-40B4-BE49-F238E27FC236}">
                <a16:creationId xmlns:a16="http://schemas.microsoft.com/office/drawing/2014/main" id="{B9A54018-0676-4520-9C32-AE27889D18FD}"/>
              </a:ext>
            </a:extLst>
          </p:cNvPr>
          <p:cNvSpPr/>
          <p:nvPr/>
        </p:nvSpPr>
        <p:spPr>
          <a:xfrm>
            <a:off x="1567428" y="5518546"/>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7" name="Rectangle : coins arrondis 36">
            <a:extLst>
              <a:ext uri="{FF2B5EF4-FFF2-40B4-BE49-F238E27FC236}">
                <a16:creationId xmlns:a16="http://schemas.microsoft.com/office/drawing/2014/main" id="{6CA02F12-E4A9-436D-84AB-3A97FF699583}"/>
              </a:ext>
            </a:extLst>
          </p:cNvPr>
          <p:cNvSpPr/>
          <p:nvPr/>
        </p:nvSpPr>
        <p:spPr>
          <a:xfrm>
            <a:off x="325818" y="2865089"/>
            <a:ext cx="3637935" cy="2985105"/>
          </a:xfrm>
          <a:prstGeom prst="roundRect">
            <a:avLst/>
          </a:prstGeom>
          <a:solidFill>
            <a:schemeClr val="accent1">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u="sng" dirty="0">
                <a:solidFill>
                  <a:schemeClr val="tx1"/>
                </a:solidFill>
                <a:latin typeface="Times New Roman" panose="02020603050405020304" pitchFamily="18" charset="0"/>
                <a:cs typeface="Times New Roman" panose="02020603050405020304" pitchFamily="18" charset="0"/>
              </a:rPr>
              <a:t>Augmentation du risque d’apnée :</a:t>
            </a:r>
          </a:p>
          <a:p>
            <a:endParaRPr lang="fr-FR" u="sng" dirty="0">
              <a:solidFill>
                <a:schemeClr val="tx1"/>
              </a:solidFill>
              <a:latin typeface="Times New Roman" panose="02020603050405020304" pitchFamily="18" charset="0"/>
              <a:cs typeface="Times New Roman" panose="02020603050405020304" pitchFamily="18" charset="0"/>
            </a:endParaRPr>
          </a:p>
          <a:p>
            <a:r>
              <a:rPr lang="fr-FR" b="1" dirty="0">
                <a:solidFill>
                  <a:srgbClr val="00B0F0"/>
                </a:solidFill>
                <a:latin typeface="Times New Roman" panose="02020603050405020304" pitchFamily="18" charset="0"/>
                <a:cs typeface="Times New Roman" panose="02020603050405020304" pitchFamily="18" charset="0"/>
              </a:rPr>
              <a:t>      </a:t>
            </a:r>
            <a:r>
              <a:rPr lang="fr-FR" b="1" dirty="0" err="1">
                <a:solidFill>
                  <a:srgbClr val="00B0F0"/>
                </a:solidFill>
                <a:latin typeface="Times New Roman" panose="02020603050405020304" pitchFamily="18" charset="0"/>
                <a:cs typeface="Times New Roman" panose="02020603050405020304" pitchFamily="18" charset="0"/>
              </a:rPr>
              <a:t>Préoxygénation</a:t>
            </a:r>
            <a:r>
              <a:rPr lang="fr-FR" b="1" dirty="0">
                <a:solidFill>
                  <a:srgbClr val="00B0F0"/>
                </a:solidFill>
                <a:latin typeface="Times New Roman" panose="02020603050405020304" pitchFamily="18" charset="0"/>
                <a:cs typeface="Times New Roman" panose="02020603050405020304" pitchFamily="18" charset="0"/>
              </a:rPr>
              <a:t> en proclive</a:t>
            </a:r>
          </a:p>
          <a:p>
            <a:endParaRPr lang="fr-FR" b="1" i="1" dirty="0">
              <a:solidFill>
                <a:srgbClr val="00B0F0"/>
              </a:solidFill>
              <a:latin typeface="Times New Roman" panose="02020603050405020304" pitchFamily="18" charset="0"/>
              <a:cs typeface="Times New Roman" panose="02020603050405020304" pitchFamily="18" charset="0"/>
            </a:endParaRPr>
          </a:p>
          <a:p>
            <a:r>
              <a:rPr lang="fr-FR" b="1" dirty="0">
                <a:solidFill>
                  <a:srgbClr val="00B0F0"/>
                </a:solidFill>
                <a:latin typeface="Times New Roman" panose="02020603050405020304" pitchFamily="18" charset="0"/>
                <a:cs typeface="Times New Roman" panose="02020603050405020304" pitchFamily="18" charset="0"/>
              </a:rPr>
              <a:t>      Oxygénation apnéique </a:t>
            </a:r>
          </a:p>
          <a:p>
            <a:endParaRPr lang="fr-FR" b="1" dirty="0">
              <a:solidFill>
                <a:srgbClr val="00B0F0"/>
              </a:solidFill>
              <a:latin typeface="Times New Roman" panose="02020603050405020304" pitchFamily="18" charset="0"/>
              <a:cs typeface="Times New Roman" panose="02020603050405020304" pitchFamily="18" charset="0"/>
            </a:endParaRPr>
          </a:p>
          <a:p>
            <a:r>
              <a:rPr lang="fr-FR" b="1" dirty="0">
                <a:solidFill>
                  <a:srgbClr val="00B0F0"/>
                </a:solidFill>
                <a:latin typeface="Times New Roman" panose="02020603050405020304" pitchFamily="18" charset="0"/>
                <a:cs typeface="Times New Roman" panose="02020603050405020304" pitchFamily="18" charset="0"/>
              </a:rPr>
              <a:t>      Manœuvres de recrutement </a:t>
            </a:r>
            <a:endParaRPr lang="fr-FR" b="1" i="1" dirty="0">
              <a:solidFill>
                <a:srgbClr val="00B0F0"/>
              </a:solidFill>
              <a:latin typeface="Times New Roman" panose="02020603050405020304" pitchFamily="18" charset="0"/>
              <a:cs typeface="Times New Roman" panose="02020603050405020304" pitchFamily="18" charset="0"/>
            </a:endParaRPr>
          </a:p>
          <a:p>
            <a:r>
              <a:rPr lang="fr-FR" u="sng" dirty="0">
                <a:solidFill>
                  <a:schemeClr val="tx1"/>
                </a:solidFill>
              </a:rPr>
              <a:t> </a:t>
            </a:r>
          </a:p>
        </p:txBody>
      </p:sp>
      <p:sp>
        <p:nvSpPr>
          <p:cNvPr id="38" name="Flèche : droite 37">
            <a:extLst>
              <a:ext uri="{FF2B5EF4-FFF2-40B4-BE49-F238E27FC236}">
                <a16:creationId xmlns:a16="http://schemas.microsoft.com/office/drawing/2014/main" id="{45D08DE9-F4C6-4591-B6B1-5764A12C5CF3}"/>
              </a:ext>
            </a:extLst>
          </p:cNvPr>
          <p:cNvSpPr/>
          <p:nvPr/>
        </p:nvSpPr>
        <p:spPr>
          <a:xfrm>
            <a:off x="452608" y="3871534"/>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39" name="Flèche : droite 38">
            <a:extLst>
              <a:ext uri="{FF2B5EF4-FFF2-40B4-BE49-F238E27FC236}">
                <a16:creationId xmlns:a16="http://schemas.microsoft.com/office/drawing/2014/main" id="{D07F7101-5539-42AD-BE6F-51854DDEEAEC}"/>
              </a:ext>
            </a:extLst>
          </p:cNvPr>
          <p:cNvSpPr/>
          <p:nvPr/>
        </p:nvSpPr>
        <p:spPr>
          <a:xfrm>
            <a:off x="466977" y="4406553"/>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40" name="Flèche : droite 39">
            <a:extLst>
              <a:ext uri="{FF2B5EF4-FFF2-40B4-BE49-F238E27FC236}">
                <a16:creationId xmlns:a16="http://schemas.microsoft.com/office/drawing/2014/main" id="{BC35494B-7717-41AD-B6CC-6F9E1C8EF33E}"/>
              </a:ext>
            </a:extLst>
          </p:cNvPr>
          <p:cNvSpPr/>
          <p:nvPr/>
        </p:nvSpPr>
        <p:spPr>
          <a:xfrm>
            <a:off x="452608" y="4965749"/>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41" name="Rectangle : coins arrondis 40">
            <a:extLst>
              <a:ext uri="{FF2B5EF4-FFF2-40B4-BE49-F238E27FC236}">
                <a16:creationId xmlns:a16="http://schemas.microsoft.com/office/drawing/2014/main" id="{394A6BF1-E838-4B3E-B971-5F19983CA88B}"/>
              </a:ext>
            </a:extLst>
          </p:cNvPr>
          <p:cNvSpPr/>
          <p:nvPr/>
        </p:nvSpPr>
        <p:spPr>
          <a:xfrm>
            <a:off x="4203126" y="2924245"/>
            <a:ext cx="3637935" cy="2985105"/>
          </a:xfrm>
          <a:prstGeom prst="roundRect">
            <a:avLst/>
          </a:prstGeom>
          <a:solidFill>
            <a:schemeClr val="accent1">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u="sng" dirty="0">
                <a:solidFill>
                  <a:schemeClr val="tx1"/>
                </a:solidFill>
                <a:latin typeface="Times New Roman" panose="02020603050405020304" pitchFamily="18" charset="0"/>
                <a:cs typeface="Times New Roman" panose="02020603050405020304" pitchFamily="18" charset="0"/>
              </a:rPr>
              <a:t>Risque d’intubation difficile :</a:t>
            </a:r>
          </a:p>
          <a:p>
            <a:endParaRPr lang="fr-FR" u="sng" dirty="0">
              <a:solidFill>
                <a:schemeClr val="tx1"/>
              </a:solidFill>
              <a:latin typeface="Times New Roman" panose="02020603050405020304" pitchFamily="18" charset="0"/>
              <a:cs typeface="Times New Roman" panose="02020603050405020304" pitchFamily="18" charset="0"/>
            </a:endParaRPr>
          </a:p>
          <a:p>
            <a:r>
              <a:rPr lang="fr-FR" sz="1800" b="1" i="0" dirty="0">
                <a:solidFill>
                  <a:srgbClr val="00B0F0"/>
                </a:solidFill>
                <a:effectLst/>
                <a:latin typeface="Times New Roman" panose="02020603050405020304" pitchFamily="18" charset="0"/>
                <a:cs typeface="Times New Roman" panose="02020603050405020304" pitchFamily="18" charset="0"/>
              </a:rPr>
              <a:t>      Laryngoscope manche court</a:t>
            </a:r>
          </a:p>
          <a:p>
            <a:endParaRPr lang="fr-FR" b="1" dirty="0">
              <a:solidFill>
                <a:srgbClr val="00B0F0"/>
              </a:solidFill>
              <a:latin typeface="Times New Roman" panose="02020603050405020304" pitchFamily="18" charset="0"/>
              <a:cs typeface="Times New Roman" panose="02020603050405020304" pitchFamily="18" charset="0"/>
            </a:endParaRPr>
          </a:p>
          <a:p>
            <a:r>
              <a:rPr lang="fr-FR" sz="1800" b="1" i="0" dirty="0">
                <a:solidFill>
                  <a:srgbClr val="00B0F0"/>
                </a:solidFill>
                <a:effectLst/>
                <a:latin typeface="Times New Roman" panose="02020603050405020304" pitchFamily="18" charset="0"/>
                <a:cs typeface="Times New Roman" panose="02020603050405020304" pitchFamily="18" charset="0"/>
              </a:rPr>
              <a:t>      Sonde d’intubation ≤ 6,5</a:t>
            </a:r>
          </a:p>
          <a:p>
            <a:endParaRPr lang="fr-FR" sz="1800" b="1" i="0" dirty="0">
              <a:solidFill>
                <a:srgbClr val="00B0F0"/>
              </a:solidFill>
              <a:effectLst/>
              <a:latin typeface="Times New Roman" panose="02020603050405020304" pitchFamily="18" charset="0"/>
              <a:cs typeface="Times New Roman" panose="02020603050405020304" pitchFamily="18" charset="0"/>
            </a:endParaRPr>
          </a:p>
          <a:p>
            <a:r>
              <a:rPr lang="fr-FR" sz="1800" b="1" i="0" dirty="0">
                <a:solidFill>
                  <a:srgbClr val="00B0F0"/>
                </a:solidFill>
                <a:effectLst/>
                <a:latin typeface="Times New Roman" panose="02020603050405020304" pitchFamily="18" charset="0"/>
                <a:cs typeface="Times New Roman" panose="02020603050405020304" pitchFamily="18" charset="0"/>
              </a:rPr>
              <a:t>      Chariot d’IOT difficile </a:t>
            </a:r>
            <a:endParaRPr lang="fr-FR" dirty="0">
              <a:solidFill>
                <a:srgbClr val="00B0F0"/>
              </a:solidFill>
              <a:latin typeface="Times New Roman" panose="02020603050405020304" pitchFamily="18" charset="0"/>
              <a:cs typeface="Times New Roman" panose="02020603050405020304" pitchFamily="18" charset="0"/>
            </a:endParaRPr>
          </a:p>
          <a:p>
            <a:r>
              <a:rPr lang="fr-FR" u="sng" dirty="0">
                <a:solidFill>
                  <a:schemeClr val="tx1"/>
                </a:solidFill>
              </a:rPr>
              <a:t> </a:t>
            </a:r>
          </a:p>
        </p:txBody>
      </p:sp>
      <p:sp>
        <p:nvSpPr>
          <p:cNvPr id="42" name="Flèche : droite 41">
            <a:extLst>
              <a:ext uri="{FF2B5EF4-FFF2-40B4-BE49-F238E27FC236}">
                <a16:creationId xmlns:a16="http://schemas.microsoft.com/office/drawing/2014/main" id="{79B9FB98-C7FE-4267-B982-BB733FFF529E}"/>
              </a:ext>
            </a:extLst>
          </p:cNvPr>
          <p:cNvSpPr/>
          <p:nvPr/>
        </p:nvSpPr>
        <p:spPr>
          <a:xfrm>
            <a:off x="4345592" y="3920693"/>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43" name="Flèche : droite 42">
            <a:extLst>
              <a:ext uri="{FF2B5EF4-FFF2-40B4-BE49-F238E27FC236}">
                <a16:creationId xmlns:a16="http://schemas.microsoft.com/office/drawing/2014/main" id="{3849EE8A-7423-4EB5-9FDC-9062DCC33032}"/>
              </a:ext>
            </a:extLst>
          </p:cNvPr>
          <p:cNvSpPr/>
          <p:nvPr/>
        </p:nvSpPr>
        <p:spPr>
          <a:xfrm>
            <a:off x="4345592" y="4467228"/>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44" name="Flèche : droite 43">
            <a:extLst>
              <a:ext uri="{FF2B5EF4-FFF2-40B4-BE49-F238E27FC236}">
                <a16:creationId xmlns:a16="http://schemas.microsoft.com/office/drawing/2014/main" id="{36B3515B-8522-4DDF-A2C6-6F6D7CA093C6}"/>
              </a:ext>
            </a:extLst>
          </p:cNvPr>
          <p:cNvSpPr/>
          <p:nvPr/>
        </p:nvSpPr>
        <p:spPr>
          <a:xfrm>
            <a:off x="4345592" y="5024729"/>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45" name="Rectangle : coins arrondis 44">
            <a:extLst>
              <a:ext uri="{FF2B5EF4-FFF2-40B4-BE49-F238E27FC236}">
                <a16:creationId xmlns:a16="http://schemas.microsoft.com/office/drawing/2014/main" id="{01F0B609-89B8-4B59-91EC-301769BD9F63}"/>
              </a:ext>
            </a:extLst>
          </p:cNvPr>
          <p:cNvSpPr/>
          <p:nvPr/>
        </p:nvSpPr>
        <p:spPr>
          <a:xfrm>
            <a:off x="8130624" y="2924244"/>
            <a:ext cx="3637935" cy="2985105"/>
          </a:xfrm>
          <a:prstGeom prst="roundRect">
            <a:avLst/>
          </a:prstGeom>
          <a:solidFill>
            <a:schemeClr val="accent1">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u="sng" dirty="0">
              <a:solidFill>
                <a:schemeClr val="tx1"/>
              </a:solidFill>
              <a:latin typeface="Times New Roman" panose="02020603050405020304" pitchFamily="18" charset="0"/>
              <a:cs typeface="Times New Roman" panose="02020603050405020304" pitchFamily="18" charset="0"/>
            </a:endParaRPr>
          </a:p>
          <a:p>
            <a:r>
              <a:rPr lang="fr-FR" u="sng" dirty="0">
                <a:solidFill>
                  <a:schemeClr val="tx1"/>
                </a:solidFill>
                <a:latin typeface="Times New Roman" panose="02020603050405020304" pitchFamily="18" charset="0"/>
                <a:cs typeface="Times New Roman" panose="02020603050405020304" pitchFamily="18" charset="0"/>
              </a:rPr>
              <a:t>Risque syndrome de </a:t>
            </a:r>
            <a:r>
              <a:rPr lang="fr-FR" u="sng" dirty="0" err="1">
                <a:solidFill>
                  <a:schemeClr val="tx1"/>
                </a:solidFill>
                <a:latin typeface="Times New Roman" panose="02020603050405020304" pitchFamily="18" charset="0"/>
                <a:cs typeface="Times New Roman" panose="02020603050405020304" pitchFamily="18" charset="0"/>
              </a:rPr>
              <a:t>Mendelson</a:t>
            </a:r>
            <a:r>
              <a:rPr lang="fr-FR" u="sng" dirty="0">
                <a:solidFill>
                  <a:schemeClr val="tx1"/>
                </a:solidFill>
                <a:latin typeface="Times New Roman" panose="02020603050405020304" pitchFamily="18" charset="0"/>
                <a:cs typeface="Times New Roman" panose="02020603050405020304" pitchFamily="18" charset="0"/>
              </a:rPr>
              <a:t> :</a:t>
            </a:r>
          </a:p>
          <a:p>
            <a:endParaRPr lang="fr-FR" b="1" u="sng" dirty="0">
              <a:solidFill>
                <a:schemeClr val="tx1"/>
              </a:solidFill>
              <a:latin typeface="Times New Roman" panose="02020603050405020304" pitchFamily="18" charset="0"/>
              <a:cs typeface="Times New Roman" panose="02020603050405020304" pitchFamily="18" charset="0"/>
            </a:endParaRPr>
          </a:p>
          <a:p>
            <a:r>
              <a:rPr lang="fr-FR" b="1" dirty="0">
                <a:solidFill>
                  <a:srgbClr val="00B0F0"/>
                </a:solidFill>
                <a:latin typeface="Times New Roman" panose="02020603050405020304" pitchFamily="18" charset="0"/>
                <a:cs typeface="Times New Roman" panose="02020603050405020304" pitchFamily="18" charset="0"/>
              </a:rPr>
              <a:t>      Ranitidine 2cp &gt; 20 SA</a:t>
            </a:r>
          </a:p>
          <a:p>
            <a:endParaRPr lang="fr-FR" b="1" dirty="0">
              <a:solidFill>
                <a:srgbClr val="00B0F0"/>
              </a:solidFill>
              <a:latin typeface="Times New Roman" panose="02020603050405020304" pitchFamily="18" charset="0"/>
              <a:cs typeface="Times New Roman" panose="02020603050405020304" pitchFamily="18" charset="0"/>
            </a:endParaRPr>
          </a:p>
          <a:p>
            <a:r>
              <a:rPr lang="fr-FR" b="1" dirty="0">
                <a:solidFill>
                  <a:srgbClr val="00B0F0"/>
                </a:solidFill>
                <a:latin typeface="Times New Roman" panose="02020603050405020304" pitchFamily="18" charset="0"/>
                <a:cs typeface="Times New Roman" panose="02020603050405020304" pitchFamily="18" charset="0"/>
              </a:rPr>
              <a:t>      ISR &gt; 20SA </a:t>
            </a:r>
          </a:p>
          <a:p>
            <a:endParaRPr lang="fr-FR" b="1" dirty="0">
              <a:solidFill>
                <a:srgbClr val="00B0F0"/>
              </a:solidFill>
              <a:latin typeface="Times New Roman" panose="02020603050405020304" pitchFamily="18" charset="0"/>
              <a:cs typeface="Times New Roman" panose="02020603050405020304" pitchFamily="18" charset="0"/>
            </a:endParaRPr>
          </a:p>
          <a:p>
            <a:r>
              <a:rPr lang="fr-FR" b="1" dirty="0">
                <a:solidFill>
                  <a:srgbClr val="00B0F0"/>
                </a:solidFill>
                <a:latin typeface="Times New Roman" panose="02020603050405020304" pitchFamily="18" charset="0"/>
                <a:cs typeface="Times New Roman" panose="02020603050405020304" pitchFamily="18" charset="0"/>
              </a:rPr>
              <a:t>      +/- échographie gastrique</a:t>
            </a:r>
          </a:p>
          <a:p>
            <a:pPr lvl="2"/>
            <a:endParaRPr lang="fr-FR" b="1" dirty="0">
              <a:solidFill>
                <a:srgbClr val="00B0F0"/>
              </a:solidFill>
              <a:latin typeface="Times New Roman" panose="02020603050405020304" pitchFamily="18" charset="0"/>
              <a:cs typeface="Times New Roman" panose="02020603050405020304" pitchFamily="18" charset="0"/>
            </a:endParaRPr>
          </a:p>
          <a:p>
            <a:r>
              <a:rPr lang="fr-FR" u="sng" dirty="0">
                <a:solidFill>
                  <a:schemeClr val="tx1"/>
                </a:solidFill>
              </a:rPr>
              <a:t> </a:t>
            </a:r>
          </a:p>
        </p:txBody>
      </p:sp>
      <p:sp>
        <p:nvSpPr>
          <p:cNvPr id="46" name="Flèche : droite 45">
            <a:extLst>
              <a:ext uri="{FF2B5EF4-FFF2-40B4-BE49-F238E27FC236}">
                <a16:creationId xmlns:a16="http://schemas.microsoft.com/office/drawing/2014/main" id="{948DF449-EF2B-47D5-A9E8-181F13B23C20}"/>
              </a:ext>
            </a:extLst>
          </p:cNvPr>
          <p:cNvSpPr/>
          <p:nvPr/>
        </p:nvSpPr>
        <p:spPr>
          <a:xfrm>
            <a:off x="8263156" y="4995233"/>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47" name="Flèche : droite 46">
            <a:extLst>
              <a:ext uri="{FF2B5EF4-FFF2-40B4-BE49-F238E27FC236}">
                <a16:creationId xmlns:a16="http://schemas.microsoft.com/office/drawing/2014/main" id="{97D00A26-706B-4C70-9E6D-2E3CE77FBCB0}"/>
              </a:ext>
            </a:extLst>
          </p:cNvPr>
          <p:cNvSpPr/>
          <p:nvPr/>
        </p:nvSpPr>
        <p:spPr>
          <a:xfrm>
            <a:off x="8269099" y="4476392"/>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
        <p:nvSpPr>
          <p:cNvPr id="48" name="Flèche : droite 47">
            <a:extLst>
              <a:ext uri="{FF2B5EF4-FFF2-40B4-BE49-F238E27FC236}">
                <a16:creationId xmlns:a16="http://schemas.microsoft.com/office/drawing/2014/main" id="{2C6A0BFD-CEE7-4B7D-8E6B-A23B6D10E768}"/>
              </a:ext>
            </a:extLst>
          </p:cNvPr>
          <p:cNvSpPr/>
          <p:nvPr/>
        </p:nvSpPr>
        <p:spPr>
          <a:xfrm>
            <a:off x="8263156" y="3916368"/>
            <a:ext cx="361950" cy="200025"/>
          </a:xfrm>
          <a:prstGeom prst="rightArrow">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pic>
        <p:nvPicPr>
          <p:cNvPr id="49" name="Image 48">
            <a:extLst>
              <a:ext uri="{FF2B5EF4-FFF2-40B4-BE49-F238E27FC236}">
                <a16:creationId xmlns:a16="http://schemas.microsoft.com/office/drawing/2014/main" id="{918955D2-F864-480C-86EE-081C0F0C77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69288">
            <a:off x="3711382" y="2364329"/>
            <a:ext cx="643714" cy="643714"/>
          </a:xfrm>
          <a:prstGeom prst="rect">
            <a:avLst/>
          </a:prstGeom>
        </p:spPr>
      </p:pic>
      <p:pic>
        <p:nvPicPr>
          <p:cNvPr id="50" name="Image 49">
            <a:extLst>
              <a:ext uri="{FF2B5EF4-FFF2-40B4-BE49-F238E27FC236}">
                <a16:creationId xmlns:a16="http://schemas.microsoft.com/office/drawing/2014/main" id="{21FAD5BC-E1AB-4025-8694-D9AF5698563E}"/>
              </a:ext>
            </a:extLst>
          </p:cNvPr>
          <p:cNvPicPr>
            <a:picLocks noChangeAspect="1"/>
          </p:cNvPicPr>
          <p:nvPr/>
        </p:nvPicPr>
        <p:blipFill rotWithShape="1">
          <a:blip r:embed="rId5">
            <a:extLst>
              <a:ext uri="{28A0092B-C50C-407E-A947-70E740481C1C}">
                <a14:useLocalDpi xmlns:a14="http://schemas.microsoft.com/office/drawing/2010/main" val="0"/>
              </a:ext>
            </a:extLst>
          </a:blip>
          <a:srcRect l="23707" t="945" r="25807"/>
          <a:stretch/>
        </p:blipFill>
        <p:spPr>
          <a:xfrm rot="20757466">
            <a:off x="5667749" y="5970355"/>
            <a:ext cx="581628" cy="813756"/>
          </a:xfrm>
          <a:prstGeom prst="rect">
            <a:avLst/>
          </a:prstGeom>
        </p:spPr>
      </p:pic>
      <p:pic>
        <p:nvPicPr>
          <p:cNvPr id="51" name="Image 50">
            <a:extLst>
              <a:ext uri="{FF2B5EF4-FFF2-40B4-BE49-F238E27FC236}">
                <a16:creationId xmlns:a16="http://schemas.microsoft.com/office/drawing/2014/main" id="{EBC51370-B560-4510-A105-10462F73200E}"/>
              </a:ext>
            </a:extLst>
          </p:cNvPr>
          <p:cNvPicPr>
            <a:picLocks noChangeAspect="1"/>
          </p:cNvPicPr>
          <p:nvPr/>
        </p:nvPicPr>
        <p:blipFill rotWithShape="1">
          <a:blip r:embed="rId6">
            <a:extLst>
              <a:ext uri="{28A0092B-C50C-407E-A947-70E740481C1C}">
                <a14:useLocalDpi xmlns:a14="http://schemas.microsoft.com/office/drawing/2010/main" val="0"/>
              </a:ext>
            </a:extLst>
          </a:blip>
          <a:srcRect b="10110"/>
          <a:stretch/>
        </p:blipFill>
        <p:spPr>
          <a:xfrm rot="1468746" flipH="1">
            <a:off x="10001006" y="2154826"/>
            <a:ext cx="749534" cy="575676"/>
          </a:xfrm>
          <a:prstGeom prst="rect">
            <a:avLst/>
          </a:prstGeom>
        </p:spPr>
      </p:pic>
    </p:spTree>
    <p:extLst>
      <p:ext uri="{BB962C8B-B14F-4D97-AF65-F5344CB8AC3E}">
        <p14:creationId xmlns:p14="http://schemas.microsoft.com/office/powerpoint/2010/main" val="3985524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52" name="Rectangle 51">
            <a:extLst>
              <a:ext uri="{FF2B5EF4-FFF2-40B4-BE49-F238E27FC236}">
                <a16:creationId xmlns:a16="http://schemas.microsoft.com/office/drawing/2014/main" id="{C84B901C-CD47-492B-BC23-BCF9918B5DA6}"/>
              </a:ext>
            </a:extLst>
          </p:cNvPr>
          <p:cNvSpPr/>
          <p:nvPr/>
        </p:nvSpPr>
        <p:spPr>
          <a:xfrm>
            <a:off x="633583" y="1486802"/>
            <a:ext cx="2589170"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2.2 Induction: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53" name="ZoneTexte 52">
            <a:extLst>
              <a:ext uri="{FF2B5EF4-FFF2-40B4-BE49-F238E27FC236}">
                <a16:creationId xmlns:a16="http://schemas.microsoft.com/office/drawing/2014/main" id="{E2971355-E521-4F71-BA35-85C4BF22C997}"/>
              </a:ext>
            </a:extLst>
          </p:cNvPr>
          <p:cNvSpPr txBox="1"/>
          <p:nvPr/>
        </p:nvSpPr>
        <p:spPr>
          <a:xfrm>
            <a:off x="991824" y="2213408"/>
            <a:ext cx="8161607" cy="3508653"/>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Physiologie :</a:t>
            </a:r>
          </a:p>
          <a:p>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Modifications physiologiques :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Activation des enzymes hépatiques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Augmentation du débit cardiaque et donc de la perfusion rénal </a:t>
            </a:r>
          </a:p>
          <a:p>
            <a:pPr marL="742950" lvl="1" indent="-285750">
              <a:buFont typeface="Arial" panose="020B0604020202020204" pitchFamily="34" charset="0"/>
              <a:buChar char="•"/>
            </a:pPr>
            <a:endParaRPr lang="fr-FR"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Modifications pharmacologiques :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Attention à l’usage des prodrogues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Augmentation de la clairance rénale et diminution de la concentration tissulaire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La progestérone augmente l’efficacité des hypnotiques </a:t>
            </a:r>
          </a:p>
          <a:p>
            <a:pPr lvl="1"/>
            <a:endParaRPr lang="fr-FR" i="1" dirty="0">
              <a:latin typeface="Times New Roman" panose="02020603050405020304" pitchFamily="18" charset="0"/>
              <a:cs typeface="Times New Roman" panose="02020603050405020304" pitchFamily="18" charset="0"/>
            </a:endParaRPr>
          </a:p>
        </p:txBody>
      </p:sp>
      <p:pic>
        <p:nvPicPr>
          <p:cNvPr id="54" name="Image 53">
            <a:extLst>
              <a:ext uri="{FF2B5EF4-FFF2-40B4-BE49-F238E27FC236}">
                <a16:creationId xmlns:a16="http://schemas.microsoft.com/office/drawing/2014/main" id="{3D787006-FB19-4093-B41E-220C063624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04120">
            <a:off x="5442962" y="2514210"/>
            <a:ext cx="766359" cy="774443"/>
          </a:xfrm>
          <a:prstGeom prst="rect">
            <a:avLst/>
          </a:prstGeom>
        </p:spPr>
      </p:pic>
      <p:pic>
        <p:nvPicPr>
          <p:cNvPr id="55" name="Image 54">
            <a:extLst>
              <a:ext uri="{FF2B5EF4-FFF2-40B4-BE49-F238E27FC236}">
                <a16:creationId xmlns:a16="http://schemas.microsoft.com/office/drawing/2014/main" id="{49266B41-CE08-49E8-A394-D28475BF28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632245">
            <a:off x="7376250" y="2831690"/>
            <a:ext cx="920770" cy="699319"/>
          </a:xfrm>
          <a:prstGeom prst="rect">
            <a:avLst/>
          </a:prstGeom>
        </p:spPr>
      </p:pic>
      <p:pic>
        <p:nvPicPr>
          <p:cNvPr id="56" name="Image 55">
            <a:extLst>
              <a:ext uri="{FF2B5EF4-FFF2-40B4-BE49-F238E27FC236}">
                <a16:creationId xmlns:a16="http://schemas.microsoft.com/office/drawing/2014/main" id="{9F13A6C2-977B-4E1E-9381-E866338B60F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9631458">
            <a:off x="5189579" y="3930804"/>
            <a:ext cx="555461" cy="462884"/>
          </a:xfrm>
          <a:prstGeom prst="rect">
            <a:avLst/>
          </a:prstGeom>
        </p:spPr>
      </p:pic>
    </p:spTree>
    <p:extLst>
      <p:ext uri="{BB962C8B-B14F-4D97-AF65-F5344CB8AC3E}">
        <p14:creationId xmlns:p14="http://schemas.microsoft.com/office/powerpoint/2010/main" val="47855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20" name="Rectangle 19">
            <a:extLst>
              <a:ext uri="{FF2B5EF4-FFF2-40B4-BE49-F238E27FC236}">
                <a16:creationId xmlns:a16="http://schemas.microsoft.com/office/drawing/2014/main" id="{62E52AB5-B21F-467B-8624-63572AD267EE}"/>
              </a:ext>
            </a:extLst>
          </p:cNvPr>
          <p:cNvSpPr/>
          <p:nvPr/>
        </p:nvSpPr>
        <p:spPr>
          <a:xfrm>
            <a:off x="633583" y="1486802"/>
            <a:ext cx="2589170"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2.2 Induction: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21" name="ZoneTexte 20">
            <a:extLst>
              <a:ext uri="{FF2B5EF4-FFF2-40B4-BE49-F238E27FC236}">
                <a16:creationId xmlns:a16="http://schemas.microsoft.com/office/drawing/2014/main" id="{286A0E19-4F9B-45ED-B518-F88A8CDD04B0}"/>
              </a:ext>
            </a:extLst>
          </p:cNvPr>
          <p:cNvSpPr txBox="1"/>
          <p:nvPr/>
        </p:nvSpPr>
        <p:spPr>
          <a:xfrm>
            <a:off x="993600" y="2214000"/>
            <a:ext cx="9517084" cy="4154984"/>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En pratique :</a:t>
            </a:r>
          </a:p>
          <a:p>
            <a:pPr marL="342900" indent="-342900">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Tous les agents anesthésiques passent la barrière </a:t>
            </a:r>
            <a:r>
              <a:rPr lang="fr-FR" dirty="0" err="1">
                <a:latin typeface="Times New Roman" panose="02020603050405020304" pitchFamily="18" charset="0"/>
                <a:cs typeface="Times New Roman" panose="02020603050405020304" pitchFamily="18" charset="0"/>
              </a:rPr>
              <a:t>hématoplacentaire</a:t>
            </a:r>
            <a:r>
              <a:rPr lang="fr-FR" dirty="0">
                <a:latin typeface="Times New Roman" panose="02020603050405020304" pitchFamily="18" charset="0"/>
                <a:cs typeface="Times New Roman" panose="02020603050405020304" pitchFamily="18" charset="0"/>
              </a:rPr>
              <a:t> mais ne sont pas tératogènes en dose unique</a:t>
            </a:r>
          </a:p>
          <a:p>
            <a:pPr marL="285750" indent="-285750">
              <a:buFont typeface="Arial" panose="020B0604020202020204" pitchFamily="34" charset="0"/>
              <a:buChar char="•"/>
            </a:pPr>
            <a:endParaRPr lang="fr-F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Hypnotiques :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Thiopental         </a:t>
            </a:r>
            <a:r>
              <a:rPr lang="fr-FR" b="1" dirty="0">
                <a:solidFill>
                  <a:schemeClr val="accent6"/>
                </a:solidFill>
                <a:latin typeface="Times New Roman" panose="02020603050405020304" pitchFamily="18" charset="0"/>
                <a:cs typeface="Times New Roman" panose="02020603050405020304" pitchFamily="18" charset="0"/>
              </a:rPr>
              <a:t>Pas de diminution des doses </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Propofol         </a:t>
            </a:r>
            <a:r>
              <a:rPr lang="fr-FR" b="1" dirty="0">
                <a:solidFill>
                  <a:schemeClr val="accent6"/>
                </a:solidFill>
                <a:latin typeface="Times New Roman" panose="02020603050405020304" pitchFamily="18" charset="0"/>
                <a:cs typeface="Times New Roman" panose="02020603050405020304" pitchFamily="18" charset="0"/>
              </a:rPr>
              <a:t>Dose max à 2mg/kg</a:t>
            </a:r>
          </a:p>
          <a:p>
            <a:pPr marL="742950" lvl="1"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Kétamine et </a:t>
            </a:r>
            <a:r>
              <a:rPr lang="fr-FR" dirty="0" err="1">
                <a:latin typeface="Times New Roman" panose="02020603050405020304" pitchFamily="18" charset="0"/>
                <a:cs typeface="Times New Roman" panose="02020603050405020304" pitchFamily="18" charset="0"/>
              </a:rPr>
              <a:t>Etomidate</a:t>
            </a:r>
            <a:r>
              <a:rPr lang="fr-FR" dirty="0">
                <a:latin typeface="Times New Roman" panose="02020603050405020304" pitchFamily="18" charset="0"/>
                <a:cs typeface="Times New Roman" panose="02020603050405020304" pitchFamily="18" charset="0"/>
              </a:rPr>
              <a:t> = pas de données chez la femme enceinte</a:t>
            </a:r>
          </a:p>
          <a:p>
            <a:pPr lvl="1"/>
            <a:endParaRPr lang="fr-FR" b="1" dirty="0">
              <a:solidFill>
                <a:schemeClr val="accent6"/>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Curares :</a:t>
            </a:r>
            <a:endParaRPr lang="fr-FR" i="1"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fr-FR" dirty="0" err="1">
                <a:latin typeface="Times New Roman" panose="02020603050405020304" pitchFamily="18" charset="0"/>
                <a:cs typeface="Times New Roman" panose="02020603050405020304" pitchFamily="18" charset="0"/>
              </a:rPr>
              <a:t>Célocurine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mivacurium</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atracrium</a:t>
            </a:r>
            <a:r>
              <a:rPr lang="fr-FR" dirty="0">
                <a:latin typeface="Times New Roman" panose="02020603050405020304" pitchFamily="18" charset="0"/>
                <a:cs typeface="Times New Roman" panose="02020603050405020304" pitchFamily="18" charset="0"/>
              </a:rPr>
              <a:t> et </a:t>
            </a:r>
            <a:r>
              <a:rPr lang="fr-FR" dirty="0" err="1">
                <a:latin typeface="Times New Roman" panose="02020603050405020304" pitchFamily="18" charset="0"/>
                <a:cs typeface="Times New Roman" panose="02020603050405020304" pitchFamily="18" charset="0"/>
              </a:rPr>
              <a:t>cisatracurium</a:t>
            </a:r>
            <a:r>
              <a:rPr lang="fr-FR" dirty="0">
                <a:latin typeface="Times New Roman" panose="02020603050405020304" pitchFamily="18" charset="0"/>
                <a:cs typeface="Times New Roman" panose="02020603050405020304" pitchFamily="18" charset="0"/>
              </a:rPr>
              <a:t>         </a:t>
            </a:r>
            <a:r>
              <a:rPr lang="fr-FR" b="1" dirty="0">
                <a:solidFill>
                  <a:schemeClr val="accent6"/>
                </a:solidFill>
                <a:latin typeface="Times New Roman" panose="02020603050405020304" pitchFamily="18" charset="0"/>
                <a:cs typeface="Times New Roman" panose="02020603050405020304" pitchFamily="18" charset="0"/>
              </a:rPr>
              <a:t>Pas de modification des doses</a:t>
            </a:r>
          </a:p>
          <a:p>
            <a:pPr marL="742950" lvl="1" indent="-285750">
              <a:buFont typeface="Arial" panose="020B0604020202020204" pitchFamily="34" charset="0"/>
              <a:buChar char="•"/>
            </a:pPr>
            <a:r>
              <a:rPr lang="fr-FR" dirty="0" err="1">
                <a:latin typeface="Times New Roman" panose="02020603050405020304" pitchFamily="18" charset="0"/>
                <a:cs typeface="Times New Roman" panose="02020603050405020304" pitchFamily="18" charset="0"/>
              </a:rPr>
              <a:t>Rocuronium</a:t>
            </a:r>
            <a:r>
              <a:rPr lang="fr-FR" dirty="0">
                <a:latin typeface="Times New Roman" panose="02020603050405020304" pitchFamily="18" charset="0"/>
                <a:cs typeface="Times New Roman" panose="02020603050405020304" pitchFamily="18" charset="0"/>
              </a:rPr>
              <a:t> = pas de données chez la femme enceinte</a:t>
            </a:r>
          </a:p>
          <a:p>
            <a:endParaRPr lang="fr-FR" i="1" dirty="0">
              <a:latin typeface="Times New Roman" panose="02020603050405020304" pitchFamily="18" charset="0"/>
              <a:cs typeface="Times New Roman" panose="02020603050405020304" pitchFamily="18" charset="0"/>
            </a:endParaRPr>
          </a:p>
        </p:txBody>
      </p:sp>
      <p:sp>
        <p:nvSpPr>
          <p:cNvPr id="31" name="Flèche : droite 30">
            <a:extLst>
              <a:ext uri="{FF2B5EF4-FFF2-40B4-BE49-F238E27FC236}">
                <a16:creationId xmlns:a16="http://schemas.microsoft.com/office/drawing/2014/main" id="{03D37031-528A-483B-B3E1-BD977E6ACE1C}"/>
              </a:ext>
            </a:extLst>
          </p:cNvPr>
          <p:cNvSpPr/>
          <p:nvPr/>
        </p:nvSpPr>
        <p:spPr>
          <a:xfrm>
            <a:off x="2889867" y="4140627"/>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2" name="Flèche : droite 31">
            <a:extLst>
              <a:ext uri="{FF2B5EF4-FFF2-40B4-BE49-F238E27FC236}">
                <a16:creationId xmlns:a16="http://schemas.microsoft.com/office/drawing/2014/main" id="{D198B5D2-D34F-4F59-97A4-3B1B1C9BA239}"/>
              </a:ext>
            </a:extLst>
          </p:cNvPr>
          <p:cNvSpPr/>
          <p:nvPr/>
        </p:nvSpPr>
        <p:spPr>
          <a:xfrm>
            <a:off x="2699060" y="4416028"/>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3" name="Flèche : droite 32">
            <a:extLst>
              <a:ext uri="{FF2B5EF4-FFF2-40B4-BE49-F238E27FC236}">
                <a16:creationId xmlns:a16="http://schemas.microsoft.com/office/drawing/2014/main" id="{B86958D9-4B57-4690-B548-C2748FF83697}"/>
              </a:ext>
            </a:extLst>
          </p:cNvPr>
          <p:cNvSpPr/>
          <p:nvPr/>
        </p:nvSpPr>
        <p:spPr>
          <a:xfrm>
            <a:off x="6659776" y="5518536"/>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Tree>
    <p:extLst>
      <p:ext uri="{BB962C8B-B14F-4D97-AF65-F5344CB8AC3E}">
        <p14:creationId xmlns:p14="http://schemas.microsoft.com/office/powerpoint/2010/main" val="1762496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A1CA34-D34D-4A61-9AB3-7769657E8678}"/>
              </a:ext>
            </a:extLst>
          </p:cNvPr>
          <p:cNvSpPr/>
          <p:nvPr/>
        </p:nvSpPr>
        <p:spPr>
          <a:xfrm>
            <a:off x="8098644" y="0"/>
            <a:ext cx="4093355" cy="894734"/>
          </a:xfrm>
          <a:prstGeom prst="rect">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Organigramme : Connecteur page suivante 28">
            <a:extLst>
              <a:ext uri="{FF2B5EF4-FFF2-40B4-BE49-F238E27FC236}">
                <a16:creationId xmlns:a16="http://schemas.microsoft.com/office/drawing/2014/main" id="{4F649BC6-73F9-4B4E-9F33-E58EA6518248}"/>
              </a:ext>
            </a:extLst>
          </p:cNvPr>
          <p:cNvSpPr/>
          <p:nvPr/>
        </p:nvSpPr>
        <p:spPr>
          <a:xfrm rot="16200000">
            <a:off x="9249732"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77161603-BD8D-4615-8C22-37F58454F756}"/>
              </a:ext>
            </a:extLst>
          </p:cNvPr>
          <p:cNvPicPr>
            <a:picLocks noChangeAspect="1"/>
          </p:cNvPicPr>
          <p:nvPr/>
        </p:nvPicPr>
        <p:blipFill rotWithShape="1">
          <a:blip r:embed="rId2">
            <a:alphaModFix amt="50000"/>
            <a:extLst>
              <a:ext uri="{BEBA8EAE-BF5A-486C-A8C5-ECC9F3942E4B}">
                <a14:imgProps xmlns:a14="http://schemas.microsoft.com/office/drawing/2010/main">
                  <a14:imgLayer r:embed="rId3">
                    <a14:imgEffect>
                      <a14:backgroundRemoval t="9108" b="81972" l="10000" r="90000"/>
                    </a14:imgEffect>
                  </a14:imgLayer>
                </a14:imgProps>
              </a:ext>
              <a:ext uri="{28A0092B-C50C-407E-A947-70E740481C1C}">
                <a14:useLocalDpi xmlns:a14="http://schemas.microsoft.com/office/drawing/2010/main" val="0"/>
              </a:ext>
            </a:extLst>
          </a:blip>
          <a:srcRect b="8920"/>
          <a:stretch/>
        </p:blipFill>
        <p:spPr>
          <a:xfrm rot="21160379">
            <a:off x="6632076" y="845778"/>
            <a:ext cx="9246813" cy="8998945"/>
          </a:xfrm>
          <a:prstGeom prst="rect">
            <a:avLst/>
          </a:prstGeom>
        </p:spPr>
      </p:pic>
      <p:sp>
        <p:nvSpPr>
          <p:cNvPr id="28" name="Organigramme : Connecteur page suivante 27">
            <a:extLst>
              <a:ext uri="{FF2B5EF4-FFF2-40B4-BE49-F238E27FC236}">
                <a16:creationId xmlns:a16="http://schemas.microsoft.com/office/drawing/2014/main" id="{AAAC7079-0E2A-4193-A3C0-C0305745391F}"/>
              </a:ext>
            </a:extLst>
          </p:cNvPr>
          <p:cNvSpPr/>
          <p:nvPr/>
        </p:nvSpPr>
        <p:spPr>
          <a:xfrm rot="16200000">
            <a:off x="7204602"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Organigramme : Connecteur page suivante 26">
            <a:extLst>
              <a:ext uri="{FF2B5EF4-FFF2-40B4-BE49-F238E27FC236}">
                <a16:creationId xmlns:a16="http://schemas.microsoft.com/office/drawing/2014/main" id="{44915B48-D51C-4FE6-AA00-A8F36225349D}"/>
              </a:ext>
            </a:extLst>
          </p:cNvPr>
          <p:cNvSpPr/>
          <p:nvPr/>
        </p:nvSpPr>
        <p:spPr>
          <a:xfrm rot="16200000">
            <a:off x="5093119" y="-870156"/>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Organigramme : Connecteur page suivante 21">
            <a:extLst>
              <a:ext uri="{FF2B5EF4-FFF2-40B4-BE49-F238E27FC236}">
                <a16:creationId xmlns:a16="http://schemas.microsoft.com/office/drawing/2014/main" id="{D5BCA702-E0D6-4E51-BC93-52E0AA7C6307}"/>
              </a:ext>
            </a:extLst>
          </p:cNvPr>
          <p:cNvSpPr/>
          <p:nvPr/>
        </p:nvSpPr>
        <p:spPr>
          <a:xfrm rot="16200000">
            <a:off x="2981636" y="-870155"/>
            <a:ext cx="894735" cy="2635046"/>
          </a:xfrm>
          <a:prstGeom prst="flowChartOffpageConnector">
            <a:avLst/>
          </a:prstGeom>
          <a:solidFill>
            <a:schemeClr val="accent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rganigramme : Connecteur page suivante 3">
            <a:extLst>
              <a:ext uri="{FF2B5EF4-FFF2-40B4-BE49-F238E27FC236}">
                <a16:creationId xmlns:a16="http://schemas.microsoft.com/office/drawing/2014/main" id="{37E4169E-AC18-45EC-BA68-006B1EBDA170}"/>
              </a:ext>
            </a:extLst>
          </p:cNvPr>
          <p:cNvSpPr/>
          <p:nvPr/>
        </p:nvSpPr>
        <p:spPr>
          <a:xfrm rot="16200000">
            <a:off x="870154" y="-870158"/>
            <a:ext cx="894735" cy="2635046"/>
          </a:xfrm>
          <a:prstGeom prst="flowChartOffpageConnector">
            <a:avLst/>
          </a:prstGeom>
          <a:solidFill>
            <a:schemeClr val="accent1">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CCEA47DD-FE38-4D89-978D-23FB4DFFBC60}"/>
              </a:ext>
            </a:extLst>
          </p:cNvPr>
          <p:cNvSpPr txBox="1"/>
          <p:nvPr/>
        </p:nvSpPr>
        <p:spPr>
          <a:xfrm>
            <a:off x="517289" y="262699"/>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Généralités</a:t>
            </a:r>
          </a:p>
        </p:txBody>
      </p:sp>
      <p:sp>
        <p:nvSpPr>
          <p:cNvPr id="23" name="ZoneTexte 22">
            <a:extLst>
              <a:ext uri="{FF2B5EF4-FFF2-40B4-BE49-F238E27FC236}">
                <a16:creationId xmlns:a16="http://schemas.microsoft.com/office/drawing/2014/main" id="{5A1AEC9E-9072-4194-A187-988C55D70B09}"/>
              </a:ext>
            </a:extLst>
          </p:cNvPr>
          <p:cNvSpPr txBox="1"/>
          <p:nvPr/>
        </p:nvSpPr>
        <p:spPr>
          <a:xfrm>
            <a:off x="2843912" y="238116"/>
            <a:ext cx="1610115" cy="369332"/>
          </a:xfrm>
          <a:prstGeom prst="rect">
            <a:avLst/>
          </a:prstGeom>
          <a:noFill/>
        </p:spPr>
        <p:txBody>
          <a:bodyPr wrap="square" rtlCol="0">
            <a:spAutoFit/>
          </a:bodyPr>
          <a:lstStyle/>
          <a:p>
            <a:r>
              <a:rPr lang="fr-FR" dirty="0" err="1">
                <a:latin typeface="Times New Roman" panose="02020603050405020304" pitchFamily="18" charset="0"/>
                <a:cs typeface="Times New Roman" panose="02020603050405020304" pitchFamily="18" charset="0"/>
              </a:rPr>
              <a:t>Pré-opératoire</a:t>
            </a:r>
            <a:endParaRPr lang="fr-FR" dirty="0">
              <a:latin typeface="Times New Roman" panose="02020603050405020304" pitchFamily="18" charset="0"/>
              <a:cs typeface="Times New Roman" panose="02020603050405020304" pitchFamily="18" charset="0"/>
            </a:endParaRPr>
          </a:p>
        </p:txBody>
      </p:sp>
      <p:sp>
        <p:nvSpPr>
          <p:cNvPr id="24" name="ZoneTexte 23">
            <a:extLst>
              <a:ext uri="{FF2B5EF4-FFF2-40B4-BE49-F238E27FC236}">
                <a16:creationId xmlns:a16="http://schemas.microsoft.com/office/drawing/2014/main" id="{E0CD53EA-29D2-4E61-84A2-2C80389EC32C}"/>
              </a:ext>
            </a:extLst>
          </p:cNvPr>
          <p:cNvSpPr txBox="1"/>
          <p:nvPr/>
        </p:nvSpPr>
        <p:spPr>
          <a:xfrm>
            <a:off x="4889512"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Per-opératoire</a:t>
            </a:r>
          </a:p>
        </p:txBody>
      </p:sp>
      <p:sp>
        <p:nvSpPr>
          <p:cNvPr id="25" name="ZoneTexte 24">
            <a:extLst>
              <a:ext uri="{FF2B5EF4-FFF2-40B4-BE49-F238E27FC236}">
                <a16:creationId xmlns:a16="http://schemas.microsoft.com/office/drawing/2014/main" id="{3F458018-651D-46BE-924B-F6DB53633673}"/>
              </a:ext>
            </a:extLst>
          </p:cNvPr>
          <p:cNvSpPr txBox="1"/>
          <p:nvPr/>
        </p:nvSpPr>
        <p:spPr>
          <a:xfrm>
            <a:off x="6999389" y="238051"/>
            <a:ext cx="161011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Post-opératoire</a:t>
            </a:r>
          </a:p>
        </p:txBody>
      </p:sp>
      <p:sp>
        <p:nvSpPr>
          <p:cNvPr id="26" name="ZoneTexte 25">
            <a:extLst>
              <a:ext uri="{FF2B5EF4-FFF2-40B4-BE49-F238E27FC236}">
                <a16:creationId xmlns:a16="http://schemas.microsoft.com/office/drawing/2014/main" id="{422E23D7-12F9-4B41-B04F-0314D9269C03}"/>
              </a:ext>
            </a:extLst>
          </p:cNvPr>
          <p:cNvSpPr txBox="1"/>
          <p:nvPr/>
        </p:nvSpPr>
        <p:spPr>
          <a:xfrm>
            <a:off x="9015511" y="238051"/>
            <a:ext cx="236703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Prévention MAP</a:t>
            </a:r>
          </a:p>
        </p:txBody>
      </p:sp>
      <p:sp>
        <p:nvSpPr>
          <p:cNvPr id="30" name="ZoneTexte 29">
            <a:extLst>
              <a:ext uri="{FF2B5EF4-FFF2-40B4-BE49-F238E27FC236}">
                <a16:creationId xmlns:a16="http://schemas.microsoft.com/office/drawing/2014/main" id="{E12AFA64-8EF4-4CCB-987E-C325026B5D66}"/>
              </a:ext>
            </a:extLst>
          </p:cNvPr>
          <p:cNvSpPr txBox="1"/>
          <p:nvPr/>
        </p:nvSpPr>
        <p:spPr>
          <a:xfrm>
            <a:off x="10957115" y="255702"/>
            <a:ext cx="2367034" cy="338554"/>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Coelioscopie</a:t>
            </a:r>
          </a:p>
        </p:txBody>
      </p:sp>
      <p:sp>
        <p:nvSpPr>
          <p:cNvPr id="34" name="Rectangle 33">
            <a:extLst>
              <a:ext uri="{FF2B5EF4-FFF2-40B4-BE49-F238E27FC236}">
                <a16:creationId xmlns:a16="http://schemas.microsoft.com/office/drawing/2014/main" id="{C8BAC893-E109-40D9-A563-0CAA2FC20D3B}"/>
              </a:ext>
            </a:extLst>
          </p:cNvPr>
          <p:cNvSpPr/>
          <p:nvPr/>
        </p:nvSpPr>
        <p:spPr>
          <a:xfrm>
            <a:off x="633583" y="1486802"/>
            <a:ext cx="2589170" cy="1077218"/>
          </a:xfrm>
          <a:prstGeom prst="rect">
            <a:avLst/>
          </a:prstGeom>
          <a:noFill/>
        </p:spPr>
        <p:txBody>
          <a:bodyPr wrap="none" lIns="91440" tIns="45720" rIns="91440" bIns="45720">
            <a:spAutoFit/>
          </a:bodyPr>
          <a:lstStyle/>
          <a:p>
            <a:r>
              <a:rPr lang="fr-FR" sz="32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2.2 Induction: </a:t>
            </a:r>
          </a:p>
          <a:p>
            <a:r>
              <a:rPr lang="fr-FR"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p:txBody>
      </p:sp>
      <p:sp>
        <p:nvSpPr>
          <p:cNvPr id="35" name="ZoneTexte 34">
            <a:extLst>
              <a:ext uri="{FF2B5EF4-FFF2-40B4-BE49-F238E27FC236}">
                <a16:creationId xmlns:a16="http://schemas.microsoft.com/office/drawing/2014/main" id="{9BF2E8C3-F991-4ED4-AF22-FF06046D8F29}"/>
              </a:ext>
            </a:extLst>
          </p:cNvPr>
          <p:cNvSpPr txBox="1"/>
          <p:nvPr/>
        </p:nvSpPr>
        <p:spPr>
          <a:xfrm>
            <a:off x="993600" y="2214000"/>
            <a:ext cx="7851925" cy="2677656"/>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En pratique :</a:t>
            </a:r>
          </a:p>
          <a:p>
            <a:pPr marL="342900" indent="-342900">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dirty="0" err="1">
                <a:latin typeface="Times New Roman" panose="02020603050405020304" pitchFamily="18" charset="0"/>
                <a:cs typeface="Times New Roman" panose="02020603050405020304" pitchFamily="18" charset="0"/>
              </a:rPr>
              <a:t>Sufentanyl</a:t>
            </a:r>
            <a:r>
              <a:rPr lang="fr-FR" dirty="0">
                <a:latin typeface="Times New Roman" panose="02020603050405020304" pitchFamily="18" charset="0"/>
                <a:cs typeface="Times New Roman" panose="02020603050405020304" pitchFamily="18" charset="0"/>
              </a:rPr>
              <a:t>/</a:t>
            </a:r>
            <a:r>
              <a:rPr lang="fr-FR" dirty="0" err="1">
                <a:latin typeface="Times New Roman" panose="02020603050405020304" pitchFamily="18" charset="0"/>
                <a:cs typeface="Times New Roman" panose="02020603050405020304" pitchFamily="18" charset="0"/>
              </a:rPr>
              <a:t>remifentanil</a:t>
            </a:r>
            <a:r>
              <a:rPr lang="fr-FR" dirty="0">
                <a:latin typeface="Times New Roman" panose="02020603050405020304" pitchFamily="18" charset="0"/>
                <a:cs typeface="Times New Roman" panose="02020603050405020304" pitchFamily="18" charset="0"/>
              </a:rPr>
              <a:t> = pas de données chez la femme enceinte</a:t>
            </a:r>
          </a:p>
          <a:p>
            <a:pPr marL="342900" indent="-342900">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Anesthésiques locaux         </a:t>
            </a:r>
            <a:r>
              <a:rPr lang="fr-FR" b="1" dirty="0">
                <a:solidFill>
                  <a:schemeClr val="accent6"/>
                </a:solidFill>
                <a:latin typeface="Times New Roman" panose="02020603050405020304" pitchFamily="18" charset="0"/>
                <a:cs typeface="Times New Roman" panose="02020603050405020304" pitchFamily="18" charset="0"/>
              </a:rPr>
              <a:t>Diminution des doses d’environ 30%</a:t>
            </a:r>
          </a:p>
          <a:p>
            <a:pPr lvl="3"/>
            <a:endParaRPr lang="fr-FR" b="1" dirty="0">
              <a:solidFill>
                <a:schemeClr val="accent6"/>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FR" dirty="0">
                <a:latin typeface="Times New Roman" panose="02020603050405020304" pitchFamily="18" charset="0"/>
                <a:cs typeface="Times New Roman" panose="02020603050405020304" pitchFamily="18" charset="0"/>
              </a:rPr>
              <a:t>Antibiotiques</a:t>
            </a:r>
            <a:r>
              <a:rPr lang="fr-FR" b="1" dirty="0">
                <a:solidFill>
                  <a:schemeClr val="accent6"/>
                </a:solidFill>
                <a:latin typeface="Times New Roman" panose="02020603050405020304" pitchFamily="18" charset="0"/>
                <a:cs typeface="Times New Roman" panose="02020603050405020304" pitchFamily="18" charset="0"/>
              </a:rPr>
              <a:t>	    Réinjections fréquentes, ex ; </a:t>
            </a:r>
            <a:r>
              <a:rPr lang="fr-FR" b="1" dirty="0" err="1">
                <a:solidFill>
                  <a:schemeClr val="accent6"/>
                </a:solidFill>
                <a:latin typeface="Times New Roman" panose="02020603050405020304" pitchFamily="18" charset="0"/>
                <a:cs typeface="Times New Roman" panose="02020603050405020304" pitchFamily="18" charset="0"/>
              </a:rPr>
              <a:t>céfazoline</a:t>
            </a:r>
            <a:r>
              <a:rPr lang="fr-FR" b="1" dirty="0">
                <a:solidFill>
                  <a:schemeClr val="accent6"/>
                </a:solidFill>
                <a:latin typeface="Times New Roman" panose="02020603050405020304" pitchFamily="18" charset="0"/>
                <a:cs typeface="Times New Roman" panose="02020603050405020304" pitchFamily="18" charset="0"/>
              </a:rPr>
              <a:t> toutes les 3h</a:t>
            </a:r>
          </a:p>
          <a:p>
            <a:endParaRPr lang="fr-FR" b="1" dirty="0">
              <a:solidFill>
                <a:schemeClr val="accent6"/>
              </a:solidFill>
              <a:latin typeface="Times New Roman" panose="02020603050405020304" pitchFamily="18" charset="0"/>
              <a:cs typeface="Times New Roman" panose="02020603050405020304" pitchFamily="18" charset="0"/>
            </a:endParaRPr>
          </a:p>
        </p:txBody>
      </p:sp>
      <p:sp>
        <p:nvSpPr>
          <p:cNvPr id="36" name="Flèche : droite 35">
            <a:extLst>
              <a:ext uri="{FF2B5EF4-FFF2-40B4-BE49-F238E27FC236}">
                <a16:creationId xmlns:a16="http://schemas.microsoft.com/office/drawing/2014/main" id="{8C5364BE-181C-4B33-90AA-5B149C56136D}"/>
              </a:ext>
            </a:extLst>
          </p:cNvPr>
          <p:cNvSpPr/>
          <p:nvPr/>
        </p:nvSpPr>
        <p:spPr>
          <a:xfrm>
            <a:off x="3430642" y="3678515"/>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
        <p:nvSpPr>
          <p:cNvPr id="37" name="Flèche : droite 36">
            <a:extLst>
              <a:ext uri="{FF2B5EF4-FFF2-40B4-BE49-F238E27FC236}">
                <a16:creationId xmlns:a16="http://schemas.microsoft.com/office/drawing/2014/main" id="{C0AF3388-A743-4DEF-AF38-F299864AF428}"/>
              </a:ext>
            </a:extLst>
          </p:cNvPr>
          <p:cNvSpPr/>
          <p:nvPr/>
        </p:nvSpPr>
        <p:spPr>
          <a:xfrm>
            <a:off x="2698137" y="4234034"/>
            <a:ext cx="361950" cy="200025"/>
          </a:xfrm>
          <a:prstGeom prst="rightArrow">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solidFill>
            </a:endParaRPr>
          </a:p>
        </p:txBody>
      </p:sp>
    </p:spTree>
    <p:extLst>
      <p:ext uri="{BB962C8B-B14F-4D97-AF65-F5344CB8AC3E}">
        <p14:creationId xmlns:p14="http://schemas.microsoft.com/office/powerpoint/2010/main" val="35753853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1419</TotalTime>
  <Words>1513</Words>
  <Application>Microsoft Office PowerPoint</Application>
  <PresentationFormat>Grand écran</PresentationFormat>
  <Paragraphs>347</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Calibri Light</vt:lpstr>
      <vt:lpstr>LiberationSans-Bold</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 Borson</dc:creator>
  <cp:lastModifiedBy>Victor Borson</cp:lastModifiedBy>
  <cp:revision>137</cp:revision>
  <dcterms:created xsi:type="dcterms:W3CDTF">2024-01-22T17:57:32Z</dcterms:created>
  <dcterms:modified xsi:type="dcterms:W3CDTF">2024-02-12T14:20:37Z</dcterms:modified>
</cp:coreProperties>
</file>