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4"/>
  </p:notesMasterIdLst>
  <p:sldIdLst>
    <p:sldId id="256" r:id="rId2"/>
    <p:sldId id="263" r:id="rId3"/>
    <p:sldId id="259" r:id="rId4"/>
    <p:sldId id="262" r:id="rId5"/>
    <p:sldId id="260" r:id="rId6"/>
    <p:sldId id="312" r:id="rId7"/>
    <p:sldId id="313" r:id="rId8"/>
    <p:sldId id="273" r:id="rId9"/>
    <p:sldId id="279" r:id="rId10"/>
    <p:sldId id="278" r:id="rId11"/>
    <p:sldId id="280" r:id="rId12"/>
    <p:sldId id="281" r:id="rId13"/>
    <p:sldId id="282" r:id="rId14"/>
    <p:sldId id="283" r:id="rId15"/>
    <p:sldId id="287" r:id="rId16"/>
    <p:sldId id="284" r:id="rId17"/>
    <p:sldId id="285" r:id="rId18"/>
    <p:sldId id="319" r:id="rId19"/>
    <p:sldId id="288" r:id="rId20"/>
    <p:sldId id="289" r:id="rId21"/>
    <p:sldId id="290" r:id="rId22"/>
    <p:sldId id="292" r:id="rId23"/>
    <p:sldId id="320" r:id="rId24"/>
    <p:sldId id="293" r:id="rId25"/>
    <p:sldId id="295" r:id="rId26"/>
    <p:sldId id="296" r:id="rId27"/>
    <p:sldId id="297" r:id="rId28"/>
    <p:sldId id="302" r:id="rId29"/>
    <p:sldId id="305" r:id="rId30"/>
    <p:sldId id="277" r:id="rId31"/>
    <p:sldId id="321" r:id="rId32"/>
    <p:sldId id="303" r:id="rId33"/>
    <p:sldId id="307" r:id="rId34"/>
    <p:sldId id="304" r:id="rId35"/>
    <p:sldId id="276" r:id="rId36"/>
    <p:sldId id="314" r:id="rId37"/>
    <p:sldId id="266" r:id="rId38"/>
    <p:sldId id="315" r:id="rId39"/>
    <p:sldId id="316" r:id="rId40"/>
    <p:sldId id="317" r:id="rId41"/>
    <p:sldId id="269" r:id="rId42"/>
    <p:sldId id="322" r:id="rId43"/>
    <p:sldId id="270" r:id="rId44"/>
    <p:sldId id="271" r:id="rId45"/>
    <p:sldId id="323" r:id="rId46"/>
    <p:sldId id="275" r:id="rId47"/>
    <p:sldId id="272" r:id="rId48"/>
    <p:sldId id="324" r:id="rId49"/>
    <p:sldId id="309" r:id="rId50"/>
    <p:sldId id="310" r:id="rId51"/>
    <p:sldId id="311" r:id="rId52"/>
    <p:sldId id="318" r:id="rId5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7F1CC85-B227-0B44-8FE5-34918BEC77FB}" v="269" dt="2023-10-18T17:59:30.0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14"/>
    <p:restoredTop sz="94710"/>
  </p:normalViewPr>
  <p:slideViewPr>
    <p:cSldViewPr snapToGrid="0">
      <p:cViewPr varScale="1">
        <p:scale>
          <a:sx n="83" d="100"/>
          <a:sy n="83" d="100"/>
        </p:scale>
        <p:origin x="58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rnaud Le Guillou" userId="f198c9754fff3752" providerId="LiveId" clId="{B7F1CC85-B227-0B44-8FE5-34918BEC77FB}"/>
    <pc:docChg chg="undo custSel addSld delSld modSld sldOrd">
      <pc:chgData name="Arnaud Le Guillou" userId="f198c9754fff3752" providerId="LiveId" clId="{B7F1CC85-B227-0B44-8FE5-34918BEC77FB}" dt="2023-10-19T12:44:50.607" v="16505" actId="20577"/>
      <pc:docMkLst>
        <pc:docMk/>
      </pc:docMkLst>
      <pc:sldChg chg="del">
        <pc:chgData name="Arnaud Le Guillou" userId="f198c9754fff3752" providerId="LiveId" clId="{B7F1CC85-B227-0B44-8FE5-34918BEC77FB}" dt="2023-10-14T16:33:23.409" v="21" actId="2696"/>
        <pc:sldMkLst>
          <pc:docMk/>
          <pc:sldMk cId="1897313154" sldId="257"/>
        </pc:sldMkLst>
      </pc:sldChg>
      <pc:sldChg chg="del">
        <pc:chgData name="Arnaud Le Guillou" userId="f198c9754fff3752" providerId="LiveId" clId="{B7F1CC85-B227-0B44-8FE5-34918BEC77FB}" dt="2023-10-15T15:46:28.154" v="3765" actId="2696"/>
        <pc:sldMkLst>
          <pc:docMk/>
          <pc:sldMk cId="3585513742" sldId="258"/>
        </pc:sldMkLst>
      </pc:sldChg>
      <pc:sldChg chg="addSp delSp modSp mod">
        <pc:chgData name="Arnaud Le Guillou" userId="f198c9754fff3752" providerId="LiveId" clId="{B7F1CC85-B227-0B44-8FE5-34918BEC77FB}" dt="2023-10-16T20:39:43.073" v="13477"/>
        <pc:sldMkLst>
          <pc:docMk/>
          <pc:sldMk cId="700154535" sldId="259"/>
        </pc:sldMkLst>
        <pc:spChg chg="add del mod">
          <ac:chgData name="Arnaud Le Guillou" userId="f198c9754fff3752" providerId="LiveId" clId="{B7F1CC85-B227-0B44-8FE5-34918BEC77FB}" dt="2023-10-14T16:33:21.226" v="20"/>
          <ac:spMkLst>
            <pc:docMk/>
            <pc:sldMk cId="700154535" sldId="259"/>
            <ac:spMk id="2" creationId="{0EB00CE0-9296-FB64-D586-21D0A2622FA6}"/>
          </ac:spMkLst>
        </pc:spChg>
        <pc:spChg chg="add del mod">
          <ac:chgData name="Arnaud Le Guillou" userId="f198c9754fff3752" providerId="LiveId" clId="{B7F1CC85-B227-0B44-8FE5-34918BEC77FB}" dt="2023-10-15T13:47:25.899" v="615"/>
          <ac:spMkLst>
            <pc:docMk/>
            <pc:sldMk cId="700154535" sldId="259"/>
            <ac:spMk id="3" creationId="{9444BA83-6EAF-4F7F-012A-29183F1A45BF}"/>
          </ac:spMkLst>
        </pc:spChg>
        <pc:spChg chg="del mod">
          <ac:chgData name="Arnaud Le Guillou" userId="f198c9754fff3752" providerId="LiveId" clId="{B7F1CC85-B227-0B44-8FE5-34918BEC77FB}" dt="2023-10-16T20:39:31.474" v="13472" actId="478"/>
          <ac:spMkLst>
            <pc:docMk/>
            <pc:sldMk cId="700154535" sldId="259"/>
            <ac:spMk id="6" creationId="{3C0F0FFF-BD3C-131A-12FB-A421F3AB09EC}"/>
          </ac:spMkLst>
        </pc:spChg>
        <pc:spChg chg="mod">
          <ac:chgData name="Arnaud Le Guillou" userId="f198c9754fff3752" providerId="LiveId" clId="{B7F1CC85-B227-0B44-8FE5-34918BEC77FB}" dt="2023-10-15T13:56:07.460" v="1092" actId="20577"/>
          <ac:spMkLst>
            <pc:docMk/>
            <pc:sldMk cId="700154535" sldId="259"/>
            <ac:spMk id="7" creationId="{756F9BD6-89DB-2DFF-4DBB-DBB01C56FEF2}"/>
          </ac:spMkLst>
        </pc:spChg>
        <pc:spChg chg="del mod">
          <ac:chgData name="Arnaud Le Guillou" userId="f198c9754fff3752" providerId="LiveId" clId="{B7F1CC85-B227-0B44-8FE5-34918BEC77FB}" dt="2023-10-14T16:33:49.329" v="24" actId="478"/>
          <ac:spMkLst>
            <pc:docMk/>
            <pc:sldMk cId="700154535" sldId="259"/>
            <ac:spMk id="8" creationId="{8FE26514-4486-45F7-60BC-EA06641E2153}"/>
          </ac:spMkLst>
        </pc:spChg>
        <pc:spChg chg="add del">
          <ac:chgData name="Arnaud Le Guillou" userId="f198c9754fff3752" providerId="LiveId" clId="{B7F1CC85-B227-0B44-8FE5-34918BEC77FB}" dt="2023-10-16T20:39:33.979" v="13474" actId="22"/>
          <ac:spMkLst>
            <pc:docMk/>
            <pc:sldMk cId="700154535" sldId="259"/>
            <ac:spMk id="9" creationId="{A8C701C5-E88B-ABFD-0903-B645F7F1F14C}"/>
          </ac:spMkLst>
        </pc:spChg>
        <pc:spChg chg="add del">
          <ac:chgData name="Arnaud Le Guillou" userId="f198c9754fff3752" providerId="LiveId" clId="{B7F1CC85-B227-0B44-8FE5-34918BEC77FB}" dt="2023-10-16T20:39:37.998" v="13476" actId="22"/>
          <ac:spMkLst>
            <pc:docMk/>
            <pc:sldMk cId="700154535" sldId="259"/>
            <ac:spMk id="11" creationId="{7F0E9A4A-F8E3-2B2C-388F-1C2C7D8C59EE}"/>
          </ac:spMkLst>
        </pc:spChg>
        <pc:spChg chg="add mod">
          <ac:chgData name="Arnaud Le Guillou" userId="f198c9754fff3752" providerId="LiveId" clId="{B7F1CC85-B227-0B44-8FE5-34918BEC77FB}" dt="2023-10-16T20:39:43.073" v="13477"/>
          <ac:spMkLst>
            <pc:docMk/>
            <pc:sldMk cId="700154535" sldId="259"/>
            <ac:spMk id="12" creationId="{50F4C356-36E0-7DF5-2DA3-11E2A21031DE}"/>
          </ac:spMkLst>
        </pc:spChg>
        <pc:picChg chg="add mod">
          <ac:chgData name="Arnaud Le Guillou" userId="f198c9754fff3752" providerId="LiveId" clId="{B7F1CC85-B227-0B44-8FE5-34918BEC77FB}" dt="2023-10-15T13:48:47.821" v="681" actId="1036"/>
          <ac:picMkLst>
            <pc:docMk/>
            <pc:sldMk cId="700154535" sldId="259"/>
            <ac:picMk id="5122" creationId="{74439F22-03B5-C0D4-3E13-1E82C50A2A34}"/>
          </ac:picMkLst>
        </pc:picChg>
      </pc:sldChg>
      <pc:sldChg chg="addSp delSp modSp add mod">
        <pc:chgData name="Arnaud Le Guillou" userId="f198c9754fff3752" providerId="LiveId" clId="{B7F1CC85-B227-0B44-8FE5-34918BEC77FB}" dt="2023-10-16T20:40:31.206" v="13486" actId="478"/>
        <pc:sldMkLst>
          <pc:docMk/>
          <pc:sldMk cId="408116661" sldId="260"/>
        </pc:sldMkLst>
        <pc:spChg chg="add del mod">
          <ac:chgData name="Arnaud Le Guillou" userId="f198c9754fff3752" providerId="LiveId" clId="{B7F1CC85-B227-0B44-8FE5-34918BEC77FB}" dt="2023-10-16T20:39:58.091" v="13480" actId="478"/>
          <ac:spMkLst>
            <pc:docMk/>
            <pc:sldMk cId="408116661" sldId="260"/>
            <ac:spMk id="2" creationId="{E76BA237-19E6-1A86-8EFE-754EB56763DA}"/>
          </ac:spMkLst>
        </pc:spChg>
        <pc:spChg chg="add mod">
          <ac:chgData name="Arnaud Le Guillou" userId="f198c9754fff3752" providerId="LiveId" clId="{B7F1CC85-B227-0B44-8FE5-34918BEC77FB}" dt="2023-10-16T20:40:13.659" v="13483" actId="207"/>
          <ac:spMkLst>
            <pc:docMk/>
            <pc:sldMk cId="408116661" sldId="260"/>
            <ac:spMk id="3" creationId="{10BA5E15-6CF9-3819-2EDB-6A138191F881}"/>
          </ac:spMkLst>
        </pc:spChg>
        <pc:spChg chg="del mod">
          <ac:chgData name="Arnaud Le Guillou" userId="f198c9754fff3752" providerId="LiveId" clId="{B7F1CC85-B227-0B44-8FE5-34918BEC77FB}" dt="2023-10-15T19:31:24.501" v="3867" actId="478"/>
          <ac:spMkLst>
            <pc:docMk/>
            <pc:sldMk cId="408116661" sldId="260"/>
            <ac:spMk id="6" creationId="{3C0F0FFF-BD3C-131A-12FB-A421F3AB09EC}"/>
          </ac:spMkLst>
        </pc:spChg>
        <pc:spChg chg="mod">
          <ac:chgData name="Arnaud Le Guillou" userId="f198c9754fff3752" providerId="LiveId" clId="{B7F1CC85-B227-0B44-8FE5-34918BEC77FB}" dt="2023-10-16T20:22:12.839" v="13208" actId="1036"/>
          <ac:spMkLst>
            <pc:docMk/>
            <pc:sldMk cId="408116661" sldId="260"/>
            <ac:spMk id="7" creationId="{756F9BD6-89DB-2DFF-4DBB-DBB01C56FEF2}"/>
          </ac:spMkLst>
        </pc:spChg>
        <pc:spChg chg="del mod">
          <ac:chgData name="Arnaud Le Guillou" userId="f198c9754fff3752" providerId="LiveId" clId="{B7F1CC85-B227-0B44-8FE5-34918BEC77FB}" dt="2023-10-16T20:40:31.206" v="13486" actId="478"/>
          <ac:spMkLst>
            <pc:docMk/>
            <pc:sldMk cId="408116661" sldId="260"/>
            <ac:spMk id="8" creationId="{8FE26514-4486-45F7-60BC-EA06641E2153}"/>
          </ac:spMkLst>
        </pc:spChg>
      </pc:sldChg>
      <pc:sldChg chg="modSp add del mod">
        <pc:chgData name="Arnaud Le Guillou" userId="f198c9754fff3752" providerId="LiveId" clId="{B7F1CC85-B227-0B44-8FE5-34918BEC77FB}" dt="2023-10-15T14:03:59.426" v="1247" actId="2696"/>
        <pc:sldMkLst>
          <pc:docMk/>
          <pc:sldMk cId="154099589" sldId="261"/>
        </pc:sldMkLst>
        <pc:spChg chg="mod">
          <ac:chgData name="Arnaud Le Guillou" userId="f198c9754fff3752" providerId="LiveId" clId="{B7F1CC85-B227-0B44-8FE5-34918BEC77FB}" dt="2023-10-15T13:59:37.033" v="1108" actId="20577"/>
          <ac:spMkLst>
            <pc:docMk/>
            <pc:sldMk cId="154099589" sldId="261"/>
            <ac:spMk id="7" creationId="{756F9BD6-89DB-2DFF-4DBB-DBB01C56FEF2}"/>
          </ac:spMkLst>
        </pc:spChg>
      </pc:sldChg>
      <pc:sldChg chg="addSp delSp modSp add mod">
        <pc:chgData name="Arnaud Le Guillou" userId="f198c9754fff3752" providerId="LiveId" clId="{B7F1CC85-B227-0B44-8FE5-34918BEC77FB}" dt="2023-10-16T20:39:51.391" v="13479"/>
        <pc:sldMkLst>
          <pc:docMk/>
          <pc:sldMk cId="878289782" sldId="262"/>
        </pc:sldMkLst>
        <pc:spChg chg="add del mod">
          <ac:chgData name="Arnaud Le Guillou" userId="f198c9754fff3752" providerId="LiveId" clId="{B7F1CC85-B227-0B44-8FE5-34918BEC77FB}" dt="2023-10-16T20:39:50.463" v="13478" actId="478"/>
          <ac:spMkLst>
            <pc:docMk/>
            <pc:sldMk cId="878289782" sldId="262"/>
            <ac:spMk id="2" creationId="{36C60FA4-3F0C-7DE8-10D0-E655AAB45DBB}"/>
          </ac:spMkLst>
        </pc:spChg>
        <pc:spChg chg="add mod">
          <ac:chgData name="Arnaud Le Guillou" userId="f198c9754fff3752" providerId="LiveId" clId="{B7F1CC85-B227-0B44-8FE5-34918BEC77FB}" dt="2023-10-16T20:39:51.391" v="13479"/>
          <ac:spMkLst>
            <pc:docMk/>
            <pc:sldMk cId="878289782" sldId="262"/>
            <ac:spMk id="3" creationId="{BA39FA84-1005-1020-A486-29BACAF6DA3F}"/>
          </ac:spMkLst>
        </pc:spChg>
        <pc:spChg chg="del mod">
          <ac:chgData name="Arnaud Le Guillou" userId="f198c9754fff3752" providerId="LiveId" clId="{B7F1CC85-B227-0B44-8FE5-34918BEC77FB}" dt="2023-10-15T19:30:54.387" v="3861" actId="478"/>
          <ac:spMkLst>
            <pc:docMk/>
            <pc:sldMk cId="878289782" sldId="262"/>
            <ac:spMk id="6" creationId="{3C0F0FFF-BD3C-131A-12FB-A421F3AB09EC}"/>
          </ac:spMkLst>
        </pc:spChg>
        <pc:spChg chg="mod">
          <ac:chgData name="Arnaud Le Guillou" userId="f198c9754fff3752" providerId="LiveId" clId="{B7F1CC85-B227-0B44-8FE5-34918BEC77FB}" dt="2023-10-16T20:23:32.886" v="13246" actId="20577"/>
          <ac:spMkLst>
            <pc:docMk/>
            <pc:sldMk cId="878289782" sldId="262"/>
            <ac:spMk id="7" creationId="{756F9BD6-89DB-2DFF-4DBB-DBB01C56FEF2}"/>
          </ac:spMkLst>
        </pc:spChg>
      </pc:sldChg>
      <pc:sldChg chg="addSp delSp modSp add mod ord">
        <pc:chgData name="Arnaud Le Guillou" userId="f198c9754fff3752" providerId="LiveId" clId="{B7F1CC85-B227-0B44-8FE5-34918BEC77FB}" dt="2023-10-19T12:00:01.410" v="16232" actId="20577"/>
        <pc:sldMkLst>
          <pc:docMk/>
          <pc:sldMk cId="2505203578" sldId="263"/>
        </pc:sldMkLst>
        <pc:spChg chg="add mod">
          <ac:chgData name="Arnaud Le Guillou" userId="f198c9754fff3752" providerId="LiveId" clId="{B7F1CC85-B227-0B44-8FE5-34918BEC77FB}" dt="2023-10-16T20:38:48.558" v="13463" actId="20577"/>
          <ac:spMkLst>
            <pc:docMk/>
            <pc:sldMk cId="2505203578" sldId="263"/>
            <ac:spMk id="2" creationId="{3A0ECD0A-331B-F1E7-0265-FCE1E0CB8906}"/>
          </ac:spMkLst>
        </pc:spChg>
        <pc:spChg chg="del mod">
          <ac:chgData name="Arnaud Le Guillou" userId="f198c9754fff3752" providerId="LiveId" clId="{B7F1CC85-B227-0B44-8FE5-34918BEC77FB}" dt="2023-10-16T20:37:32.982" v="13408" actId="478"/>
          <ac:spMkLst>
            <pc:docMk/>
            <pc:sldMk cId="2505203578" sldId="263"/>
            <ac:spMk id="6" creationId="{3C0F0FFF-BD3C-131A-12FB-A421F3AB09EC}"/>
          </ac:spMkLst>
        </pc:spChg>
        <pc:spChg chg="mod">
          <ac:chgData name="Arnaud Le Guillou" userId="f198c9754fff3752" providerId="LiveId" clId="{B7F1CC85-B227-0B44-8FE5-34918BEC77FB}" dt="2023-10-19T12:00:01.410" v="16232" actId="20577"/>
          <ac:spMkLst>
            <pc:docMk/>
            <pc:sldMk cId="2505203578" sldId="263"/>
            <ac:spMk id="7" creationId="{756F9BD6-89DB-2DFF-4DBB-DBB01C56FEF2}"/>
          </ac:spMkLst>
        </pc:spChg>
        <pc:picChg chg="add mod">
          <ac:chgData name="Arnaud Le Guillou" userId="f198c9754fff3752" providerId="LiveId" clId="{B7F1CC85-B227-0B44-8FE5-34918BEC77FB}" dt="2023-10-16T20:39:15.298" v="13471" actId="1076"/>
          <ac:picMkLst>
            <pc:docMk/>
            <pc:sldMk cId="2505203578" sldId="263"/>
            <ac:picMk id="6146" creationId="{6A3E4DF1-83F2-D9FC-8DC6-0D9B38077517}"/>
          </ac:picMkLst>
        </pc:picChg>
      </pc:sldChg>
      <pc:sldChg chg="addSp delSp modSp add del mod">
        <pc:chgData name="Arnaud Le Guillou" userId="f198c9754fff3752" providerId="LiveId" clId="{B7F1CC85-B227-0B44-8FE5-34918BEC77FB}" dt="2023-10-15T15:46:23.888" v="3764" actId="2696"/>
        <pc:sldMkLst>
          <pc:docMk/>
          <pc:sldMk cId="922343454" sldId="264"/>
        </pc:sldMkLst>
        <pc:spChg chg="mod">
          <ac:chgData name="Arnaud Le Guillou" userId="f198c9754fff3752" providerId="LiveId" clId="{B7F1CC85-B227-0B44-8FE5-34918BEC77FB}" dt="2023-10-15T14:03:17.739" v="1231" actId="207"/>
          <ac:spMkLst>
            <pc:docMk/>
            <pc:sldMk cId="922343454" sldId="264"/>
            <ac:spMk id="6" creationId="{3C0F0FFF-BD3C-131A-12FB-A421F3AB09EC}"/>
          </ac:spMkLst>
        </pc:spChg>
        <pc:spChg chg="mod">
          <ac:chgData name="Arnaud Le Guillou" userId="f198c9754fff3752" providerId="LiveId" clId="{B7F1CC85-B227-0B44-8FE5-34918BEC77FB}" dt="2023-10-15T14:17:29.245" v="1465" actId="1076"/>
          <ac:spMkLst>
            <pc:docMk/>
            <pc:sldMk cId="922343454" sldId="264"/>
            <ac:spMk id="7" creationId="{756F9BD6-89DB-2DFF-4DBB-DBB01C56FEF2}"/>
          </ac:spMkLst>
        </pc:spChg>
        <pc:spChg chg="mod">
          <ac:chgData name="Arnaud Le Guillou" userId="f198c9754fff3752" providerId="LiveId" clId="{B7F1CC85-B227-0B44-8FE5-34918BEC77FB}" dt="2023-10-15T14:00:35.754" v="1109" actId="1076"/>
          <ac:spMkLst>
            <pc:docMk/>
            <pc:sldMk cId="922343454" sldId="264"/>
            <ac:spMk id="8" creationId="{8FE26514-4486-45F7-60BC-EA06641E2153}"/>
          </ac:spMkLst>
        </pc:spChg>
        <pc:picChg chg="add del mod">
          <ac:chgData name="Arnaud Le Guillou" userId="f198c9754fff3752" providerId="LiveId" clId="{B7F1CC85-B227-0B44-8FE5-34918BEC77FB}" dt="2023-10-15T14:17:55.320" v="1472" actId="21"/>
          <ac:picMkLst>
            <pc:docMk/>
            <pc:sldMk cId="922343454" sldId="264"/>
            <ac:picMk id="2" creationId="{B3C40BFA-1FA5-B12D-14A8-85200838CFA2}"/>
          </ac:picMkLst>
        </pc:picChg>
      </pc:sldChg>
      <pc:sldChg chg="addSp delSp modSp add del mod ord">
        <pc:chgData name="Arnaud Le Guillou" userId="f198c9754fff3752" providerId="LiveId" clId="{B7F1CC85-B227-0B44-8FE5-34918BEC77FB}" dt="2023-10-16T20:22:22.765" v="13209" actId="2696"/>
        <pc:sldMkLst>
          <pc:docMk/>
          <pc:sldMk cId="1137758356" sldId="265"/>
        </pc:sldMkLst>
        <pc:spChg chg="add mod">
          <ac:chgData name="Arnaud Le Guillou" userId="f198c9754fff3752" providerId="LiveId" clId="{B7F1CC85-B227-0B44-8FE5-34918BEC77FB}" dt="2023-10-15T19:31:14.446" v="3866" actId="207"/>
          <ac:spMkLst>
            <pc:docMk/>
            <pc:sldMk cId="1137758356" sldId="265"/>
            <ac:spMk id="2" creationId="{4F26BC8C-F57D-9FC9-B4F8-84F43E0E05F7}"/>
          </ac:spMkLst>
        </pc:spChg>
        <pc:spChg chg="del mod">
          <ac:chgData name="Arnaud Le Guillou" userId="f198c9754fff3752" providerId="LiveId" clId="{B7F1CC85-B227-0B44-8FE5-34918BEC77FB}" dt="2023-10-15T19:31:03.176" v="3863" actId="478"/>
          <ac:spMkLst>
            <pc:docMk/>
            <pc:sldMk cId="1137758356" sldId="265"/>
            <ac:spMk id="6" creationId="{3C0F0FFF-BD3C-131A-12FB-A421F3AB09EC}"/>
          </ac:spMkLst>
        </pc:spChg>
        <pc:spChg chg="mod">
          <ac:chgData name="Arnaud Le Guillou" userId="f198c9754fff3752" providerId="LiveId" clId="{B7F1CC85-B227-0B44-8FE5-34918BEC77FB}" dt="2023-10-15T14:06:00.025" v="1354" actId="20577"/>
          <ac:spMkLst>
            <pc:docMk/>
            <pc:sldMk cId="1137758356" sldId="265"/>
            <ac:spMk id="7" creationId="{756F9BD6-89DB-2DFF-4DBB-DBB01C56FEF2}"/>
          </ac:spMkLst>
        </pc:spChg>
        <pc:spChg chg="del">
          <ac:chgData name="Arnaud Le Guillou" userId="f198c9754fff3752" providerId="LiveId" clId="{B7F1CC85-B227-0B44-8FE5-34918BEC77FB}" dt="2023-10-15T14:06:03.021" v="1355" actId="478"/>
          <ac:spMkLst>
            <pc:docMk/>
            <pc:sldMk cId="1137758356" sldId="265"/>
            <ac:spMk id="8" creationId="{8FE26514-4486-45F7-60BC-EA06641E2153}"/>
          </ac:spMkLst>
        </pc:spChg>
      </pc:sldChg>
      <pc:sldChg chg="addSp delSp modSp add del mod ord">
        <pc:chgData name="Arnaud Le Guillou" userId="f198c9754fff3752" providerId="LiveId" clId="{B7F1CC85-B227-0B44-8FE5-34918BEC77FB}" dt="2023-10-16T20:47:21.179" v="13613"/>
        <pc:sldMkLst>
          <pc:docMk/>
          <pc:sldMk cId="813758912" sldId="266"/>
        </pc:sldMkLst>
        <pc:spChg chg="del mod">
          <ac:chgData name="Arnaud Le Guillou" userId="f198c9754fff3752" providerId="LiveId" clId="{B7F1CC85-B227-0B44-8FE5-34918BEC77FB}" dt="2023-10-16T20:47:20.247" v="13612" actId="478"/>
          <ac:spMkLst>
            <pc:docMk/>
            <pc:sldMk cId="813758912" sldId="266"/>
            <ac:spMk id="6" creationId="{3C0F0FFF-BD3C-131A-12FB-A421F3AB09EC}"/>
          </ac:spMkLst>
        </pc:spChg>
        <pc:spChg chg="add del mod">
          <ac:chgData name="Arnaud Le Guillou" userId="f198c9754fff3752" providerId="LiveId" clId="{B7F1CC85-B227-0B44-8FE5-34918BEC77FB}" dt="2023-10-16T20:19:54.349" v="13166"/>
          <ac:spMkLst>
            <pc:docMk/>
            <pc:sldMk cId="813758912" sldId="266"/>
            <ac:spMk id="7" creationId="{90B9E792-59C4-352E-B66B-E5662D43E1FA}"/>
          </ac:spMkLst>
        </pc:spChg>
        <pc:spChg chg="add mod">
          <ac:chgData name="Arnaud Le Guillou" userId="f198c9754fff3752" providerId="LiveId" clId="{B7F1CC85-B227-0B44-8FE5-34918BEC77FB}" dt="2023-10-16T20:29:21.525" v="13276" actId="207"/>
          <ac:spMkLst>
            <pc:docMk/>
            <pc:sldMk cId="813758912" sldId="266"/>
            <ac:spMk id="8" creationId="{22337162-A666-9555-4972-1E90402A77F4}"/>
          </ac:spMkLst>
        </pc:spChg>
        <pc:spChg chg="add mod">
          <ac:chgData name="Arnaud Le Guillou" userId="f198c9754fff3752" providerId="LiveId" clId="{B7F1CC85-B227-0B44-8FE5-34918BEC77FB}" dt="2023-10-16T20:29:45.277" v="13279"/>
          <ac:spMkLst>
            <pc:docMk/>
            <pc:sldMk cId="813758912" sldId="266"/>
            <ac:spMk id="9" creationId="{99A61FFE-29F8-3732-5169-E3177E3E7691}"/>
          </ac:spMkLst>
        </pc:spChg>
        <pc:spChg chg="add mod">
          <ac:chgData name="Arnaud Le Guillou" userId="f198c9754fff3752" providerId="LiveId" clId="{B7F1CC85-B227-0B44-8FE5-34918BEC77FB}" dt="2023-10-16T20:47:21.179" v="13613"/>
          <ac:spMkLst>
            <pc:docMk/>
            <pc:sldMk cId="813758912" sldId="266"/>
            <ac:spMk id="10" creationId="{70A83595-5FA3-A5CD-9390-4F40240C9EE1}"/>
          </ac:spMkLst>
        </pc:spChg>
        <pc:picChg chg="add del mod">
          <ac:chgData name="Arnaud Le Guillou" userId="f198c9754fff3752" providerId="LiveId" clId="{B7F1CC85-B227-0B44-8FE5-34918BEC77FB}" dt="2023-10-15T14:18:21.228" v="1477" actId="478"/>
          <ac:picMkLst>
            <pc:docMk/>
            <pc:sldMk cId="813758912" sldId="266"/>
            <ac:picMk id="2" creationId="{FA7E49F2-5895-8D81-F542-8B8AC4A1312E}"/>
          </ac:picMkLst>
        </pc:picChg>
        <pc:picChg chg="add mod">
          <ac:chgData name="Arnaud Le Guillou" userId="f198c9754fff3752" providerId="LiveId" clId="{B7F1CC85-B227-0B44-8FE5-34918BEC77FB}" dt="2023-10-16T20:29:33.660" v="13277" actId="1076"/>
          <ac:picMkLst>
            <pc:docMk/>
            <pc:sldMk cId="813758912" sldId="266"/>
            <ac:picMk id="3" creationId="{DCF404B5-E225-55AB-247C-F8BA1C14286D}"/>
          </ac:picMkLst>
        </pc:picChg>
      </pc:sldChg>
      <pc:sldChg chg="addSp delSp modSp add del mod ord">
        <pc:chgData name="Arnaud Le Guillou" userId="f198c9754fff3752" providerId="LiveId" clId="{B7F1CC85-B227-0B44-8FE5-34918BEC77FB}" dt="2023-10-16T20:29:59.977" v="13283" actId="2696"/>
        <pc:sldMkLst>
          <pc:docMk/>
          <pc:sldMk cId="313889563" sldId="267"/>
        </pc:sldMkLst>
        <pc:spChg chg="add del mod">
          <ac:chgData name="Arnaud Le Guillou" userId="f198c9754fff3752" providerId="LiveId" clId="{B7F1CC85-B227-0B44-8FE5-34918BEC77FB}" dt="2023-10-15T19:34:42.829" v="3919"/>
          <ac:spMkLst>
            <pc:docMk/>
            <pc:sldMk cId="313889563" sldId="267"/>
            <ac:spMk id="2" creationId="{D3C19F93-8AA1-803E-B190-26F8DFFD0A86}"/>
          </ac:spMkLst>
        </pc:spChg>
        <pc:spChg chg="add del mod">
          <ac:chgData name="Arnaud Le Guillou" userId="f198c9754fff3752" providerId="LiveId" clId="{B7F1CC85-B227-0B44-8FE5-34918BEC77FB}" dt="2023-10-15T19:34:43.734" v="3921" actId="20577"/>
          <ac:spMkLst>
            <pc:docMk/>
            <pc:sldMk cId="313889563" sldId="267"/>
            <ac:spMk id="6" creationId="{3C0F0FFF-BD3C-131A-12FB-A421F3AB09EC}"/>
          </ac:spMkLst>
        </pc:spChg>
        <pc:spChg chg="mod">
          <ac:chgData name="Arnaud Le Guillou" userId="f198c9754fff3752" providerId="LiveId" clId="{B7F1CC85-B227-0B44-8FE5-34918BEC77FB}" dt="2023-10-16T20:19:57.992" v="13167" actId="207"/>
          <ac:spMkLst>
            <pc:docMk/>
            <pc:sldMk cId="313889563" sldId="267"/>
            <ac:spMk id="7" creationId="{90B9E792-59C4-352E-B66B-E5662D43E1FA}"/>
          </ac:spMkLst>
        </pc:spChg>
      </pc:sldChg>
      <pc:sldChg chg="add del">
        <pc:chgData name="Arnaud Le Guillou" userId="f198c9754fff3752" providerId="LiveId" clId="{B7F1CC85-B227-0B44-8FE5-34918BEC77FB}" dt="2023-10-15T15:46:18.834" v="3763" actId="2696"/>
        <pc:sldMkLst>
          <pc:docMk/>
          <pc:sldMk cId="1965222972" sldId="268"/>
        </pc:sldMkLst>
      </pc:sldChg>
      <pc:sldChg chg="addSp delSp modSp add mod ord">
        <pc:chgData name="Arnaud Le Guillou" userId="f198c9754fff3752" providerId="LiveId" clId="{B7F1CC85-B227-0B44-8FE5-34918BEC77FB}" dt="2023-10-19T12:40:06.428" v="16448" actId="255"/>
        <pc:sldMkLst>
          <pc:docMk/>
          <pc:sldMk cId="3865239448" sldId="269"/>
        </pc:sldMkLst>
        <pc:spChg chg="add mod">
          <ac:chgData name="Arnaud Le Guillou" userId="f198c9754fff3752" providerId="LiveId" clId="{B7F1CC85-B227-0B44-8FE5-34918BEC77FB}" dt="2023-10-16T20:36:06.110" v="13384" actId="1036"/>
          <ac:spMkLst>
            <pc:docMk/>
            <pc:sldMk cId="3865239448" sldId="269"/>
            <ac:spMk id="2" creationId="{E6F852E0-F5F3-62CC-92C0-02715B75E9A0}"/>
          </ac:spMkLst>
        </pc:spChg>
        <pc:spChg chg="add del mod">
          <ac:chgData name="Arnaud Le Guillou" userId="f198c9754fff3752" providerId="LiveId" clId="{B7F1CC85-B227-0B44-8FE5-34918BEC77FB}" dt="2023-10-15T20:20:47.634" v="4943" actId="478"/>
          <ac:spMkLst>
            <pc:docMk/>
            <pc:sldMk cId="3865239448" sldId="269"/>
            <ac:spMk id="3" creationId="{2ECFF2F1-D72E-CDAB-2CEC-235D51AC912A}"/>
          </ac:spMkLst>
        </pc:spChg>
        <pc:spChg chg="add del mod">
          <ac:chgData name="Arnaud Le Guillou" userId="f198c9754fff3752" providerId="LiveId" clId="{B7F1CC85-B227-0B44-8FE5-34918BEC77FB}" dt="2023-10-16T20:47:58.668" v="13623" actId="478"/>
          <ac:spMkLst>
            <pc:docMk/>
            <pc:sldMk cId="3865239448" sldId="269"/>
            <ac:spMk id="5" creationId="{3D0403FD-60EA-138F-86CD-0B936A12C48A}"/>
          </ac:spMkLst>
        </pc:spChg>
        <pc:spChg chg="del mod">
          <ac:chgData name="Arnaud Le Guillou" userId="f198c9754fff3752" providerId="LiveId" clId="{B7F1CC85-B227-0B44-8FE5-34918BEC77FB}" dt="2023-10-15T19:31:44.215" v="3871" actId="478"/>
          <ac:spMkLst>
            <pc:docMk/>
            <pc:sldMk cId="3865239448" sldId="269"/>
            <ac:spMk id="6" creationId="{3C0F0FFF-BD3C-131A-12FB-A421F3AB09EC}"/>
          </ac:spMkLst>
        </pc:spChg>
        <pc:spChg chg="mod">
          <ac:chgData name="Arnaud Le Guillou" userId="f198c9754fff3752" providerId="LiveId" clId="{B7F1CC85-B227-0B44-8FE5-34918BEC77FB}" dt="2023-10-19T12:40:06.428" v="16448" actId="255"/>
          <ac:spMkLst>
            <pc:docMk/>
            <pc:sldMk cId="3865239448" sldId="269"/>
            <ac:spMk id="7" creationId="{756F9BD6-89DB-2DFF-4DBB-DBB01C56FEF2}"/>
          </ac:spMkLst>
        </pc:spChg>
        <pc:spChg chg="del">
          <ac:chgData name="Arnaud Le Guillou" userId="f198c9754fff3752" providerId="LiveId" clId="{B7F1CC85-B227-0B44-8FE5-34918BEC77FB}" dt="2023-10-15T14:49:36.274" v="1961" actId="478"/>
          <ac:spMkLst>
            <pc:docMk/>
            <pc:sldMk cId="3865239448" sldId="269"/>
            <ac:spMk id="8" creationId="{8FE26514-4486-45F7-60BC-EA06641E2153}"/>
          </ac:spMkLst>
        </pc:spChg>
        <pc:spChg chg="add mod">
          <ac:chgData name="Arnaud Le Guillou" userId="f198c9754fff3752" providerId="LiveId" clId="{B7F1CC85-B227-0B44-8FE5-34918BEC77FB}" dt="2023-10-16T20:48:10.691" v="13626" actId="207"/>
          <ac:spMkLst>
            <pc:docMk/>
            <pc:sldMk cId="3865239448" sldId="269"/>
            <ac:spMk id="9" creationId="{01E5780D-CF26-0F56-6566-E0B5732DB431}"/>
          </ac:spMkLst>
        </pc:spChg>
      </pc:sldChg>
      <pc:sldChg chg="addSp delSp modSp add mod">
        <pc:chgData name="Arnaud Le Guillou" userId="f198c9754fff3752" providerId="LiveId" clId="{B7F1CC85-B227-0B44-8FE5-34918BEC77FB}" dt="2023-10-19T12:43:28.464" v="16487"/>
        <pc:sldMkLst>
          <pc:docMk/>
          <pc:sldMk cId="3099422726" sldId="270"/>
        </pc:sldMkLst>
        <pc:spChg chg="del mod">
          <ac:chgData name="Arnaud Le Guillou" userId="f198c9754fff3752" providerId="LiveId" clId="{B7F1CC85-B227-0B44-8FE5-34918BEC77FB}" dt="2023-10-15T15:05:40.252" v="2472" actId="478"/>
          <ac:spMkLst>
            <pc:docMk/>
            <pc:sldMk cId="3099422726" sldId="270"/>
            <ac:spMk id="2" creationId="{E6F852E0-F5F3-62CC-92C0-02715B75E9A0}"/>
          </ac:spMkLst>
        </pc:spChg>
        <pc:spChg chg="add mod">
          <ac:chgData name="Arnaud Le Guillou" userId="f198c9754fff3752" providerId="LiveId" clId="{B7F1CC85-B227-0B44-8FE5-34918BEC77FB}" dt="2023-10-18T17:43:54.967" v="15591" actId="1035"/>
          <ac:spMkLst>
            <pc:docMk/>
            <pc:sldMk cId="3099422726" sldId="270"/>
            <ac:spMk id="3" creationId="{2768B10A-D715-47CB-B1F2-F84D2CB46467}"/>
          </ac:spMkLst>
        </pc:spChg>
        <pc:spChg chg="add del mod">
          <ac:chgData name="Arnaud Le Guillou" userId="f198c9754fff3752" providerId="LiveId" clId="{B7F1CC85-B227-0B44-8FE5-34918BEC77FB}" dt="2023-10-15T20:20:36.142" v="4941" actId="478"/>
          <ac:spMkLst>
            <pc:docMk/>
            <pc:sldMk cId="3099422726" sldId="270"/>
            <ac:spMk id="3" creationId="{B7F72463-824A-6A8B-9982-189DD64D8CC9}"/>
          </ac:spMkLst>
        </pc:spChg>
        <pc:spChg chg="add del mod">
          <ac:chgData name="Arnaud Le Guillou" userId="f198c9754fff3752" providerId="LiveId" clId="{B7F1CC85-B227-0B44-8FE5-34918BEC77FB}" dt="2023-10-16T20:48:17.948" v="13627" actId="478"/>
          <ac:spMkLst>
            <pc:docMk/>
            <pc:sldMk cId="3099422726" sldId="270"/>
            <ac:spMk id="5" creationId="{C772105E-780D-78B0-9B46-72C03446FA68}"/>
          </ac:spMkLst>
        </pc:spChg>
        <pc:spChg chg="del mod">
          <ac:chgData name="Arnaud Le Guillou" userId="f198c9754fff3752" providerId="LiveId" clId="{B7F1CC85-B227-0B44-8FE5-34918BEC77FB}" dt="2023-10-15T19:31:51.669" v="3873" actId="478"/>
          <ac:spMkLst>
            <pc:docMk/>
            <pc:sldMk cId="3099422726" sldId="270"/>
            <ac:spMk id="6" creationId="{3C0F0FFF-BD3C-131A-12FB-A421F3AB09EC}"/>
          </ac:spMkLst>
        </pc:spChg>
        <pc:spChg chg="add del">
          <ac:chgData name="Arnaud Le Guillou" userId="f198c9754fff3752" providerId="LiveId" clId="{B7F1CC85-B227-0B44-8FE5-34918BEC77FB}" dt="2023-10-18T17:43:18.794" v="15582" actId="22"/>
          <ac:spMkLst>
            <pc:docMk/>
            <pc:sldMk cId="3099422726" sldId="270"/>
            <ac:spMk id="6" creationId="{DA860F7D-51C4-475F-7491-1FDB6DCB51A2}"/>
          </ac:spMkLst>
        </pc:spChg>
        <pc:spChg chg="mod">
          <ac:chgData name="Arnaud Le Guillou" userId="f198c9754fff3752" providerId="LiveId" clId="{B7F1CC85-B227-0B44-8FE5-34918BEC77FB}" dt="2023-10-19T12:43:28.464" v="16487"/>
          <ac:spMkLst>
            <pc:docMk/>
            <pc:sldMk cId="3099422726" sldId="270"/>
            <ac:spMk id="7" creationId="{756F9BD6-89DB-2DFF-4DBB-DBB01C56FEF2}"/>
          </ac:spMkLst>
        </pc:spChg>
        <pc:spChg chg="add mod">
          <ac:chgData name="Arnaud Le Guillou" userId="f198c9754fff3752" providerId="LiveId" clId="{B7F1CC85-B227-0B44-8FE5-34918BEC77FB}" dt="2023-10-16T20:48:19.011" v="13628"/>
          <ac:spMkLst>
            <pc:docMk/>
            <pc:sldMk cId="3099422726" sldId="270"/>
            <ac:spMk id="8" creationId="{E24BDCBA-D899-B966-1A0B-09EDD9B64355}"/>
          </ac:spMkLst>
        </pc:spChg>
        <pc:spChg chg="add mod">
          <ac:chgData name="Arnaud Le Guillou" userId="f198c9754fff3752" providerId="LiveId" clId="{B7F1CC85-B227-0B44-8FE5-34918BEC77FB}" dt="2023-10-18T17:43:47.403" v="15589" actId="1036"/>
          <ac:spMkLst>
            <pc:docMk/>
            <pc:sldMk cId="3099422726" sldId="270"/>
            <ac:spMk id="10" creationId="{5A0D1F55-D290-9EF3-0632-43CE0953DED1}"/>
          </ac:spMkLst>
        </pc:spChg>
        <pc:picChg chg="add mod">
          <ac:chgData name="Arnaud Le Guillou" userId="f198c9754fff3752" providerId="LiveId" clId="{B7F1CC85-B227-0B44-8FE5-34918BEC77FB}" dt="2023-10-18T17:41:37.428" v="15559" actId="1076"/>
          <ac:picMkLst>
            <pc:docMk/>
            <pc:sldMk cId="3099422726" sldId="270"/>
            <ac:picMk id="2049" creationId="{AE8C35EE-4466-9A33-62B0-D994B60D6D79}"/>
          </ac:picMkLst>
        </pc:picChg>
      </pc:sldChg>
      <pc:sldChg chg="addSp delSp modSp add mod">
        <pc:chgData name="Arnaud Le Guillou" userId="f198c9754fff3752" providerId="LiveId" clId="{B7F1CC85-B227-0B44-8FE5-34918BEC77FB}" dt="2023-10-19T12:44:50.607" v="16505" actId="20577"/>
        <pc:sldMkLst>
          <pc:docMk/>
          <pc:sldMk cId="2557139739" sldId="271"/>
        </pc:sldMkLst>
        <pc:spChg chg="add mod">
          <ac:chgData name="Arnaud Le Guillou" userId="f198c9754fff3752" providerId="LiveId" clId="{B7F1CC85-B227-0B44-8FE5-34918BEC77FB}" dt="2023-10-18T17:51:42.792" v="15963" actId="20577"/>
          <ac:spMkLst>
            <pc:docMk/>
            <pc:sldMk cId="2557139739" sldId="271"/>
            <ac:spMk id="2" creationId="{4FB6E6DF-931F-30BB-D86D-B92416033CF6}"/>
          </ac:spMkLst>
        </pc:spChg>
        <pc:spChg chg="add mod">
          <ac:chgData name="Arnaud Le Guillou" userId="f198c9754fff3752" providerId="LiveId" clId="{B7F1CC85-B227-0B44-8FE5-34918BEC77FB}" dt="2023-10-18T17:51:20.368" v="15954" actId="20577"/>
          <ac:spMkLst>
            <pc:docMk/>
            <pc:sldMk cId="2557139739" sldId="271"/>
            <ac:spMk id="3" creationId="{109C8176-6953-D35F-83AE-35F79F02F366}"/>
          </ac:spMkLst>
        </pc:spChg>
        <pc:spChg chg="add del mod">
          <ac:chgData name="Arnaud Le Guillou" userId="f198c9754fff3752" providerId="LiveId" clId="{B7F1CC85-B227-0B44-8FE5-34918BEC77FB}" dt="2023-10-16T20:48:24.179" v="13629" actId="478"/>
          <ac:spMkLst>
            <pc:docMk/>
            <pc:sldMk cId="2557139739" sldId="271"/>
            <ac:spMk id="5" creationId="{55351768-B4A4-FB51-48EE-A9D0079201EC}"/>
          </ac:spMkLst>
        </pc:spChg>
        <pc:spChg chg="del mod">
          <ac:chgData name="Arnaud Le Guillou" userId="f198c9754fff3752" providerId="LiveId" clId="{B7F1CC85-B227-0B44-8FE5-34918BEC77FB}" dt="2023-10-15T19:31:57.776" v="3875" actId="478"/>
          <ac:spMkLst>
            <pc:docMk/>
            <pc:sldMk cId="2557139739" sldId="271"/>
            <ac:spMk id="6" creationId="{3C0F0FFF-BD3C-131A-12FB-A421F3AB09EC}"/>
          </ac:spMkLst>
        </pc:spChg>
        <pc:spChg chg="mod">
          <ac:chgData name="Arnaud Le Guillou" userId="f198c9754fff3752" providerId="LiveId" clId="{B7F1CC85-B227-0B44-8FE5-34918BEC77FB}" dt="2023-10-19T12:44:50.607" v="16505" actId="20577"/>
          <ac:spMkLst>
            <pc:docMk/>
            <pc:sldMk cId="2557139739" sldId="271"/>
            <ac:spMk id="7" creationId="{756F9BD6-89DB-2DFF-4DBB-DBB01C56FEF2}"/>
          </ac:spMkLst>
        </pc:spChg>
        <pc:spChg chg="add mod">
          <ac:chgData name="Arnaud Le Guillou" userId="f198c9754fff3752" providerId="LiveId" clId="{B7F1CC85-B227-0B44-8FE5-34918BEC77FB}" dt="2023-10-16T20:48:24.677" v="13630"/>
          <ac:spMkLst>
            <pc:docMk/>
            <pc:sldMk cId="2557139739" sldId="271"/>
            <ac:spMk id="8" creationId="{80A483C2-FE86-C8B2-F4B8-6BBE6D422532}"/>
          </ac:spMkLst>
        </pc:spChg>
        <pc:picChg chg="add mod">
          <ac:chgData name="Arnaud Le Guillou" userId="f198c9754fff3752" providerId="LiveId" clId="{B7F1CC85-B227-0B44-8FE5-34918BEC77FB}" dt="2023-10-15T15:25:49.939" v="3149" actId="1036"/>
          <ac:picMkLst>
            <pc:docMk/>
            <pc:sldMk cId="2557139739" sldId="271"/>
            <ac:picMk id="7170" creationId="{8E405D9C-7121-0091-640E-34BB5F0B10A9}"/>
          </ac:picMkLst>
        </pc:picChg>
      </pc:sldChg>
      <pc:sldChg chg="addSp delSp modSp add mod">
        <pc:chgData name="Arnaud Le Guillou" userId="f198c9754fff3752" providerId="LiveId" clId="{B7F1CC85-B227-0B44-8FE5-34918BEC77FB}" dt="2023-10-18T18:00:04.639" v="16229" actId="20577"/>
        <pc:sldMkLst>
          <pc:docMk/>
          <pc:sldMk cId="551499450" sldId="272"/>
        </pc:sldMkLst>
        <pc:spChg chg="del">
          <ac:chgData name="Arnaud Le Guillou" userId="f198c9754fff3752" providerId="LiveId" clId="{B7F1CC85-B227-0B44-8FE5-34918BEC77FB}" dt="2023-10-15T15:33:41.295" v="3288" actId="478"/>
          <ac:spMkLst>
            <pc:docMk/>
            <pc:sldMk cId="551499450" sldId="272"/>
            <ac:spMk id="2" creationId="{4FB6E6DF-931F-30BB-D86D-B92416033CF6}"/>
          </ac:spMkLst>
        </pc:spChg>
        <pc:spChg chg="add del mod">
          <ac:chgData name="Arnaud Le Guillou" userId="f198c9754fff3752" providerId="LiveId" clId="{B7F1CC85-B227-0B44-8FE5-34918BEC77FB}" dt="2023-10-18T17:56:26.915" v="16111" actId="478"/>
          <ac:spMkLst>
            <pc:docMk/>
            <pc:sldMk cId="551499450" sldId="272"/>
            <ac:spMk id="2" creationId="{5C8B395A-5245-F979-C734-2B3D82A2A97F}"/>
          </ac:spMkLst>
        </pc:spChg>
        <pc:spChg chg="del">
          <ac:chgData name="Arnaud Le Guillou" userId="f198c9754fff3752" providerId="LiveId" clId="{B7F1CC85-B227-0B44-8FE5-34918BEC77FB}" dt="2023-10-15T15:37:51.624" v="3426" actId="478"/>
          <ac:spMkLst>
            <pc:docMk/>
            <pc:sldMk cId="551499450" sldId="272"/>
            <ac:spMk id="3" creationId="{109C8176-6953-D35F-83AE-35F79F02F366}"/>
          </ac:spMkLst>
        </pc:spChg>
        <pc:spChg chg="add del mod">
          <ac:chgData name="Arnaud Le Guillou" userId="f198c9754fff3752" providerId="LiveId" clId="{B7F1CC85-B227-0B44-8FE5-34918BEC77FB}" dt="2023-10-15T20:21:28.579" v="4946" actId="478"/>
          <ac:spMkLst>
            <pc:docMk/>
            <pc:sldMk cId="551499450" sldId="272"/>
            <ac:spMk id="5" creationId="{51E4C573-A23B-EA1A-064E-603A0A989174}"/>
          </ac:spMkLst>
        </pc:spChg>
        <pc:spChg chg="add mod">
          <ac:chgData name="Arnaud Le Guillou" userId="f198c9754fff3752" providerId="LiveId" clId="{B7F1CC85-B227-0B44-8FE5-34918BEC77FB}" dt="2023-10-18T17:59:43.582" v="16224" actId="1038"/>
          <ac:spMkLst>
            <pc:docMk/>
            <pc:sldMk cId="551499450" sldId="272"/>
            <ac:spMk id="5" creationId="{F1AF6F4B-CD36-8AFB-C856-8D5D17384A1C}"/>
          </ac:spMkLst>
        </pc:spChg>
        <pc:spChg chg="del mod">
          <ac:chgData name="Arnaud Le Guillou" userId="f198c9754fff3752" providerId="LiveId" clId="{B7F1CC85-B227-0B44-8FE5-34918BEC77FB}" dt="2023-10-15T19:32:04.403" v="3877" actId="478"/>
          <ac:spMkLst>
            <pc:docMk/>
            <pc:sldMk cId="551499450" sldId="272"/>
            <ac:spMk id="6" creationId="{3C0F0FFF-BD3C-131A-12FB-A421F3AB09EC}"/>
          </ac:spMkLst>
        </pc:spChg>
        <pc:spChg chg="mod">
          <ac:chgData name="Arnaud Le Guillou" userId="f198c9754fff3752" providerId="LiveId" clId="{B7F1CC85-B227-0B44-8FE5-34918BEC77FB}" dt="2023-10-18T18:00:04.639" v="16229" actId="20577"/>
          <ac:spMkLst>
            <pc:docMk/>
            <pc:sldMk cId="551499450" sldId="272"/>
            <ac:spMk id="7" creationId="{756F9BD6-89DB-2DFF-4DBB-DBB01C56FEF2}"/>
          </ac:spMkLst>
        </pc:spChg>
        <pc:spChg chg="add del mod">
          <ac:chgData name="Arnaud Le Guillou" userId="f198c9754fff3752" providerId="LiveId" clId="{B7F1CC85-B227-0B44-8FE5-34918BEC77FB}" dt="2023-10-16T20:48:49.464" v="13638" actId="478"/>
          <ac:spMkLst>
            <pc:docMk/>
            <pc:sldMk cId="551499450" sldId="272"/>
            <ac:spMk id="8" creationId="{1711E667-142F-5E71-03F4-A39C302B75C7}"/>
          </ac:spMkLst>
        </pc:spChg>
        <pc:spChg chg="add mod">
          <ac:chgData name="Arnaud Le Guillou" userId="f198c9754fff3752" providerId="LiveId" clId="{B7F1CC85-B227-0B44-8FE5-34918BEC77FB}" dt="2023-10-18T17:58:24.388" v="16189" actId="1038"/>
          <ac:spMkLst>
            <pc:docMk/>
            <pc:sldMk cId="551499450" sldId="272"/>
            <ac:spMk id="8" creationId="{364C29D4-ED02-A705-D2BE-0E2C9AA5BC39}"/>
          </ac:spMkLst>
        </pc:spChg>
        <pc:spChg chg="add del mod">
          <ac:chgData name="Arnaud Le Guillou" userId="f198c9754fff3752" providerId="LiveId" clId="{B7F1CC85-B227-0B44-8FE5-34918BEC77FB}" dt="2023-10-16T20:48:39.691" v="13634"/>
          <ac:spMkLst>
            <pc:docMk/>
            <pc:sldMk cId="551499450" sldId="272"/>
            <ac:spMk id="9" creationId="{F72285F6-B6A6-573B-FB19-68D8B99A5124}"/>
          </ac:spMkLst>
        </pc:spChg>
        <pc:spChg chg="add mod">
          <ac:chgData name="Arnaud Le Guillou" userId="f198c9754fff3752" providerId="LiveId" clId="{B7F1CC85-B227-0B44-8FE5-34918BEC77FB}" dt="2023-10-16T20:48:50.526" v="13639"/>
          <ac:spMkLst>
            <pc:docMk/>
            <pc:sldMk cId="551499450" sldId="272"/>
            <ac:spMk id="10" creationId="{C641343F-E6F1-8444-7123-4BC93C17BCEE}"/>
          </ac:spMkLst>
        </pc:spChg>
        <pc:picChg chg="add mod">
          <ac:chgData name="Arnaud Le Guillou" userId="f198c9754fff3752" providerId="LiveId" clId="{B7F1CC85-B227-0B44-8FE5-34918BEC77FB}" dt="2023-10-18T17:59:30.096" v="16210" actId="1038"/>
          <ac:picMkLst>
            <pc:docMk/>
            <pc:sldMk cId="551499450" sldId="272"/>
            <ac:picMk id="4097" creationId="{11F012B1-17DF-0AB1-1A3E-9F2281A92666}"/>
          </ac:picMkLst>
        </pc:picChg>
        <pc:picChg chg="del">
          <ac:chgData name="Arnaud Le Guillou" userId="f198c9754fff3752" providerId="LiveId" clId="{B7F1CC85-B227-0B44-8FE5-34918BEC77FB}" dt="2023-10-15T15:33:38.456" v="3287" actId="478"/>
          <ac:picMkLst>
            <pc:docMk/>
            <pc:sldMk cId="551499450" sldId="272"/>
            <ac:picMk id="7170" creationId="{8E405D9C-7121-0091-640E-34BB5F0B10A9}"/>
          </ac:picMkLst>
        </pc:picChg>
      </pc:sldChg>
      <pc:sldChg chg="addSp delSp modSp add mod">
        <pc:chgData name="Arnaud Le Guillou" userId="f198c9754fff3752" providerId="LiveId" clId="{B7F1CC85-B227-0B44-8FE5-34918BEC77FB}" dt="2023-10-16T20:40:52.099" v="13492" actId="207"/>
        <pc:sldMkLst>
          <pc:docMk/>
          <pc:sldMk cId="155546504" sldId="273"/>
        </pc:sldMkLst>
        <pc:spChg chg="del mod">
          <ac:chgData name="Arnaud Le Guillou" userId="f198c9754fff3752" providerId="LiveId" clId="{B7F1CC85-B227-0B44-8FE5-34918BEC77FB}" dt="2023-10-16T20:40:41.291" v="13489" actId="478"/>
          <ac:spMkLst>
            <pc:docMk/>
            <pc:sldMk cId="155546504" sldId="273"/>
            <ac:spMk id="2" creationId="{E76BA237-19E6-1A86-8EFE-754EB56763DA}"/>
          </ac:spMkLst>
        </pc:spChg>
        <pc:spChg chg="add mod">
          <ac:chgData name="Arnaud Le Guillou" userId="f198c9754fff3752" providerId="LiveId" clId="{B7F1CC85-B227-0B44-8FE5-34918BEC77FB}" dt="2023-10-16T20:40:52.099" v="13492" actId="207"/>
          <ac:spMkLst>
            <pc:docMk/>
            <pc:sldMk cId="155546504" sldId="273"/>
            <ac:spMk id="3" creationId="{040B4EFF-9957-40D5-A536-951FF8D9C476}"/>
          </ac:spMkLst>
        </pc:spChg>
        <pc:spChg chg="mod">
          <ac:chgData name="Arnaud Le Guillou" userId="f198c9754fff3752" providerId="LiveId" clId="{B7F1CC85-B227-0B44-8FE5-34918BEC77FB}" dt="2023-10-15T19:50:09.321" v="4391" actId="20577"/>
          <ac:spMkLst>
            <pc:docMk/>
            <pc:sldMk cId="155546504" sldId="273"/>
            <ac:spMk id="7" creationId="{756F9BD6-89DB-2DFF-4DBB-DBB01C56FEF2}"/>
          </ac:spMkLst>
        </pc:spChg>
        <pc:spChg chg="del">
          <ac:chgData name="Arnaud Le Guillou" userId="f198c9754fff3752" providerId="LiveId" clId="{B7F1CC85-B227-0B44-8FE5-34918BEC77FB}" dt="2023-10-15T19:40:41.918" v="3985" actId="478"/>
          <ac:spMkLst>
            <pc:docMk/>
            <pc:sldMk cId="155546504" sldId="273"/>
            <ac:spMk id="8" creationId="{8FE26514-4486-45F7-60BC-EA06641E2153}"/>
          </ac:spMkLst>
        </pc:spChg>
        <pc:picChg chg="add del mod">
          <ac:chgData name="Arnaud Le Guillou" userId="f198c9754fff3752" providerId="LiveId" clId="{B7F1CC85-B227-0B44-8FE5-34918BEC77FB}" dt="2023-10-15T19:45:48.342" v="4343" actId="478"/>
          <ac:picMkLst>
            <pc:docMk/>
            <pc:sldMk cId="155546504" sldId="273"/>
            <ac:picMk id="16386" creationId="{37DFB585-CE32-A8A3-8F69-6A7D2F340189}"/>
          </ac:picMkLst>
        </pc:picChg>
        <pc:picChg chg="add mod">
          <ac:chgData name="Arnaud Le Guillou" userId="f198c9754fff3752" providerId="LiveId" clId="{B7F1CC85-B227-0B44-8FE5-34918BEC77FB}" dt="2023-10-15T19:50:12.251" v="4392" actId="1076"/>
          <ac:picMkLst>
            <pc:docMk/>
            <pc:sldMk cId="155546504" sldId="273"/>
            <ac:picMk id="16388" creationId="{12CBAA1F-0D98-2B9C-BD92-3A18CEED0ECF}"/>
          </ac:picMkLst>
        </pc:picChg>
        <pc:picChg chg="add mod">
          <ac:chgData name="Arnaud Le Guillou" userId="f198c9754fff3752" providerId="LiveId" clId="{B7F1CC85-B227-0B44-8FE5-34918BEC77FB}" dt="2023-10-15T19:50:14.848" v="4393" actId="1076"/>
          <ac:picMkLst>
            <pc:docMk/>
            <pc:sldMk cId="155546504" sldId="273"/>
            <ac:picMk id="16390" creationId="{89F57025-6FEE-9422-B31C-241ECC3404F5}"/>
          </ac:picMkLst>
        </pc:picChg>
        <pc:picChg chg="add mod">
          <ac:chgData name="Arnaud Le Guillou" userId="f198c9754fff3752" providerId="LiveId" clId="{B7F1CC85-B227-0B44-8FE5-34918BEC77FB}" dt="2023-10-15T19:50:20.206" v="4395" actId="1076"/>
          <ac:picMkLst>
            <pc:docMk/>
            <pc:sldMk cId="155546504" sldId="273"/>
            <ac:picMk id="16392" creationId="{3AE47F1F-98A1-DE82-262A-F0C609638042}"/>
          </ac:picMkLst>
        </pc:picChg>
        <pc:picChg chg="add mod">
          <ac:chgData name="Arnaud Le Guillou" userId="f198c9754fff3752" providerId="LiveId" clId="{B7F1CC85-B227-0B44-8FE5-34918BEC77FB}" dt="2023-10-15T19:50:37.140" v="4397" actId="1076"/>
          <ac:picMkLst>
            <pc:docMk/>
            <pc:sldMk cId="155546504" sldId="273"/>
            <ac:picMk id="16394" creationId="{D2590753-9641-19BB-257F-4E60A6A45863}"/>
          </ac:picMkLst>
        </pc:picChg>
        <pc:picChg chg="add mod">
          <ac:chgData name="Arnaud Le Guillou" userId="f198c9754fff3752" providerId="LiveId" clId="{B7F1CC85-B227-0B44-8FE5-34918BEC77FB}" dt="2023-10-15T19:52:00.935" v="4402" actId="1076"/>
          <ac:picMkLst>
            <pc:docMk/>
            <pc:sldMk cId="155546504" sldId="273"/>
            <ac:picMk id="16396" creationId="{C956A446-A6CD-E077-5D15-692A7E395123}"/>
          </ac:picMkLst>
        </pc:picChg>
      </pc:sldChg>
      <pc:sldChg chg="addSp delSp modSp add del mod">
        <pc:chgData name="Arnaud Le Guillou" userId="f198c9754fff3752" providerId="LiveId" clId="{B7F1CC85-B227-0B44-8FE5-34918BEC77FB}" dt="2023-10-15T21:02:02.364" v="6079" actId="2696"/>
        <pc:sldMkLst>
          <pc:docMk/>
          <pc:sldMk cId="967002877" sldId="274"/>
        </pc:sldMkLst>
        <pc:spChg chg="add mod">
          <ac:chgData name="Arnaud Le Guillou" userId="f198c9754fff3752" providerId="LiveId" clId="{B7F1CC85-B227-0B44-8FE5-34918BEC77FB}" dt="2023-10-15T20:58:52.986" v="6057" actId="1037"/>
          <ac:spMkLst>
            <pc:docMk/>
            <pc:sldMk cId="967002877" sldId="274"/>
            <ac:spMk id="5" creationId="{16154046-18C3-7CA3-4B39-22DB13588982}"/>
          </ac:spMkLst>
        </pc:spChg>
        <pc:spChg chg="mod">
          <ac:chgData name="Arnaud Le Guillou" userId="f198c9754fff3752" providerId="LiveId" clId="{B7F1CC85-B227-0B44-8FE5-34918BEC77FB}" dt="2023-10-15T20:54:36.325" v="5993" actId="20577"/>
          <ac:spMkLst>
            <pc:docMk/>
            <pc:sldMk cId="967002877" sldId="274"/>
            <ac:spMk id="7" creationId="{756F9BD6-89DB-2DFF-4DBB-DBB01C56FEF2}"/>
          </ac:spMkLst>
        </pc:spChg>
        <pc:picChg chg="del">
          <ac:chgData name="Arnaud Le Guillou" userId="f198c9754fff3752" providerId="LiveId" clId="{B7F1CC85-B227-0B44-8FE5-34918BEC77FB}" dt="2023-10-15T19:53:39.170" v="4428" actId="478"/>
          <ac:picMkLst>
            <pc:docMk/>
            <pc:sldMk cId="967002877" sldId="274"/>
            <ac:picMk id="16388" creationId="{12CBAA1F-0D98-2B9C-BD92-3A18CEED0ECF}"/>
          </ac:picMkLst>
        </pc:picChg>
        <pc:picChg chg="del">
          <ac:chgData name="Arnaud Le Guillou" userId="f198c9754fff3752" providerId="LiveId" clId="{B7F1CC85-B227-0B44-8FE5-34918BEC77FB}" dt="2023-10-15T19:53:42.350" v="4431" actId="478"/>
          <ac:picMkLst>
            <pc:docMk/>
            <pc:sldMk cId="967002877" sldId="274"/>
            <ac:picMk id="16390" creationId="{89F57025-6FEE-9422-B31C-241ECC3404F5}"/>
          </ac:picMkLst>
        </pc:picChg>
        <pc:picChg chg="del">
          <ac:chgData name="Arnaud Le Guillou" userId="f198c9754fff3752" providerId="LiveId" clId="{B7F1CC85-B227-0B44-8FE5-34918BEC77FB}" dt="2023-10-15T19:53:39.944" v="4429" actId="478"/>
          <ac:picMkLst>
            <pc:docMk/>
            <pc:sldMk cId="967002877" sldId="274"/>
            <ac:picMk id="16392" creationId="{3AE47F1F-98A1-DE82-262A-F0C609638042}"/>
          </ac:picMkLst>
        </pc:picChg>
        <pc:picChg chg="del">
          <ac:chgData name="Arnaud Le Guillou" userId="f198c9754fff3752" providerId="LiveId" clId="{B7F1CC85-B227-0B44-8FE5-34918BEC77FB}" dt="2023-10-15T19:53:41.013" v="4430" actId="478"/>
          <ac:picMkLst>
            <pc:docMk/>
            <pc:sldMk cId="967002877" sldId="274"/>
            <ac:picMk id="16394" creationId="{D2590753-9641-19BB-257F-4E60A6A45863}"/>
          </ac:picMkLst>
        </pc:picChg>
        <pc:picChg chg="del">
          <ac:chgData name="Arnaud Le Guillou" userId="f198c9754fff3752" providerId="LiveId" clId="{B7F1CC85-B227-0B44-8FE5-34918BEC77FB}" dt="2023-10-15T19:53:43.167" v="4432" actId="478"/>
          <ac:picMkLst>
            <pc:docMk/>
            <pc:sldMk cId="967002877" sldId="274"/>
            <ac:picMk id="16396" creationId="{C956A446-A6CD-E077-5D15-692A7E395123}"/>
          </ac:picMkLst>
        </pc:picChg>
      </pc:sldChg>
      <pc:sldChg chg="addSp delSp modSp add mod">
        <pc:chgData name="Arnaud Le Guillou" userId="f198c9754fff3752" providerId="LiveId" clId="{B7F1CC85-B227-0B44-8FE5-34918BEC77FB}" dt="2023-10-16T20:48:33.034" v="13632"/>
        <pc:sldMkLst>
          <pc:docMk/>
          <pc:sldMk cId="1822574160" sldId="275"/>
        </pc:sldMkLst>
        <pc:spChg chg="mod">
          <ac:chgData name="Arnaud Le Guillou" userId="f198c9754fff3752" providerId="LiveId" clId="{B7F1CC85-B227-0B44-8FE5-34918BEC77FB}" dt="2023-10-15T20:14:25.933" v="4931" actId="20577"/>
          <ac:spMkLst>
            <pc:docMk/>
            <pc:sldMk cId="1822574160" sldId="275"/>
            <ac:spMk id="2" creationId="{4FB6E6DF-931F-30BB-D86D-B92416033CF6}"/>
          </ac:spMkLst>
        </pc:spChg>
        <pc:spChg chg="mod">
          <ac:chgData name="Arnaud Le Guillou" userId="f198c9754fff3752" providerId="LiveId" clId="{B7F1CC85-B227-0B44-8FE5-34918BEC77FB}" dt="2023-10-15T20:01:51.251" v="4644" actId="20577"/>
          <ac:spMkLst>
            <pc:docMk/>
            <pc:sldMk cId="1822574160" sldId="275"/>
            <ac:spMk id="3" creationId="{109C8176-6953-D35F-83AE-35F79F02F366}"/>
          </ac:spMkLst>
        </pc:spChg>
        <pc:spChg chg="add del">
          <ac:chgData name="Arnaud Le Guillou" userId="f198c9754fff3752" providerId="LiveId" clId="{B7F1CC85-B227-0B44-8FE5-34918BEC77FB}" dt="2023-10-15T20:20:25.415" v="4939" actId="478"/>
          <ac:spMkLst>
            <pc:docMk/>
            <pc:sldMk cId="1822574160" sldId="275"/>
            <ac:spMk id="5" creationId="{55351768-B4A4-FB51-48EE-A9D0079201EC}"/>
          </ac:spMkLst>
        </pc:spChg>
        <pc:spChg chg="add del mod">
          <ac:chgData name="Arnaud Le Guillou" userId="f198c9754fff3752" providerId="LiveId" clId="{B7F1CC85-B227-0B44-8FE5-34918BEC77FB}" dt="2023-10-15T20:20:08.185" v="4937"/>
          <ac:spMkLst>
            <pc:docMk/>
            <pc:sldMk cId="1822574160" sldId="275"/>
            <ac:spMk id="6" creationId="{3429586C-09C7-F772-A63A-AC5D9947987A}"/>
          </ac:spMkLst>
        </pc:spChg>
        <pc:spChg chg="mod">
          <ac:chgData name="Arnaud Le Guillou" userId="f198c9754fff3752" providerId="LiveId" clId="{B7F1CC85-B227-0B44-8FE5-34918BEC77FB}" dt="2023-10-15T20:11:55.795" v="4911" actId="20577"/>
          <ac:spMkLst>
            <pc:docMk/>
            <pc:sldMk cId="1822574160" sldId="275"/>
            <ac:spMk id="7" creationId="{756F9BD6-89DB-2DFF-4DBB-DBB01C56FEF2}"/>
          </ac:spMkLst>
        </pc:spChg>
        <pc:spChg chg="add del mod">
          <ac:chgData name="Arnaud Le Guillou" userId="f198c9754fff3752" providerId="LiveId" clId="{B7F1CC85-B227-0B44-8FE5-34918BEC77FB}" dt="2023-10-16T20:48:32.376" v="13631" actId="478"/>
          <ac:spMkLst>
            <pc:docMk/>
            <pc:sldMk cId="1822574160" sldId="275"/>
            <ac:spMk id="8" creationId="{B1998365-BCA6-7D0F-DF3A-E816AE92312F}"/>
          </ac:spMkLst>
        </pc:spChg>
        <pc:spChg chg="add mod">
          <ac:chgData name="Arnaud Le Guillou" userId="f198c9754fff3752" providerId="LiveId" clId="{B7F1CC85-B227-0B44-8FE5-34918BEC77FB}" dt="2023-10-16T20:48:33.034" v="13632"/>
          <ac:spMkLst>
            <pc:docMk/>
            <pc:sldMk cId="1822574160" sldId="275"/>
            <ac:spMk id="9" creationId="{A920D193-4747-AAFB-BC68-511928F2E3D0}"/>
          </ac:spMkLst>
        </pc:spChg>
        <pc:picChg chg="del">
          <ac:chgData name="Arnaud Le Guillou" userId="f198c9754fff3752" providerId="LiveId" clId="{B7F1CC85-B227-0B44-8FE5-34918BEC77FB}" dt="2023-10-15T20:13:50.035" v="4922" actId="478"/>
          <ac:picMkLst>
            <pc:docMk/>
            <pc:sldMk cId="1822574160" sldId="275"/>
            <ac:picMk id="7170" creationId="{8E405D9C-7121-0091-640E-34BB5F0B10A9}"/>
          </ac:picMkLst>
        </pc:picChg>
        <pc:picChg chg="add mod">
          <ac:chgData name="Arnaud Le Guillou" userId="f198c9754fff3752" providerId="LiveId" clId="{B7F1CC85-B227-0B44-8FE5-34918BEC77FB}" dt="2023-10-15T20:13:58.486" v="4925" actId="1076"/>
          <ac:picMkLst>
            <pc:docMk/>
            <pc:sldMk cId="1822574160" sldId="275"/>
            <ac:picMk id="19458" creationId="{1C4E957A-E277-98F1-EDC2-11555DB98E22}"/>
          </ac:picMkLst>
        </pc:picChg>
      </pc:sldChg>
      <pc:sldChg chg="addSp delSp modSp add mod">
        <pc:chgData name="Arnaud Le Guillou" userId="f198c9754fff3752" providerId="LiveId" clId="{B7F1CC85-B227-0B44-8FE5-34918BEC77FB}" dt="2023-10-16T20:45:14.831" v="13547"/>
        <pc:sldMkLst>
          <pc:docMk/>
          <pc:sldMk cId="1503377957" sldId="276"/>
        </pc:sldMkLst>
        <pc:spChg chg="del mod">
          <ac:chgData name="Arnaud Le Guillou" userId="f198c9754fff3752" providerId="LiveId" clId="{B7F1CC85-B227-0B44-8FE5-34918BEC77FB}" dt="2023-10-16T20:45:13.897" v="13546" actId="478"/>
          <ac:spMkLst>
            <pc:docMk/>
            <pc:sldMk cId="1503377957" sldId="276"/>
            <ac:spMk id="2" creationId="{E76BA237-19E6-1A86-8EFE-754EB56763DA}"/>
          </ac:spMkLst>
        </pc:spChg>
        <pc:spChg chg="add mod">
          <ac:chgData name="Arnaud Le Guillou" userId="f198c9754fff3752" providerId="LiveId" clId="{B7F1CC85-B227-0B44-8FE5-34918BEC77FB}" dt="2023-10-15T20:34:11.108" v="5299" actId="1037"/>
          <ac:spMkLst>
            <pc:docMk/>
            <pc:sldMk cId="1503377957" sldId="276"/>
            <ac:spMk id="3" creationId="{AAAF98AD-2AE9-1C64-FD85-BF8035BEB927}"/>
          </ac:spMkLst>
        </pc:spChg>
        <pc:spChg chg="add mod">
          <ac:chgData name="Arnaud Le Guillou" userId="f198c9754fff3752" providerId="LiveId" clId="{B7F1CC85-B227-0B44-8FE5-34918BEC77FB}" dt="2023-10-16T20:45:14.831" v="13547"/>
          <ac:spMkLst>
            <pc:docMk/>
            <pc:sldMk cId="1503377957" sldId="276"/>
            <ac:spMk id="5" creationId="{B4BC2D0A-A479-DAD2-6039-229F4D02082A}"/>
          </ac:spMkLst>
        </pc:spChg>
        <pc:spChg chg="mod">
          <ac:chgData name="Arnaud Le Guillou" userId="f198c9754fff3752" providerId="LiveId" clId="{B7F1CC85-B227-0B44-8FE5-34918BEC77FB}" dt="2023-10-16T20:07:42.488" v="12675" actId="20577"/>
          <ac:spMkLst>
            <pc:docMk/>
            <pc:sldMk cId="1503377957" sldId="276"/>
            <ac:spMk id="7" creationId="{756F9BD6-89DB-2DFF-4DBB-DBB01C56FEF2}"/>
          </ac:spMkLst>
        </pc:spChg>
        <pc:picChg chg="add mod">
          <ac:chgData name="Arnaud Le Guillou" userId="f198c9754fff3752" providerId="LiveId" clId="{B7F1CC85-B227-0B44-8FE5-34918BEC77FB}" dt="2023-10-15T20:39:47.588" v="5545" actId="1076"/>
          <ac:picMkLst>
            <pc:docMk/>
            <pc:sldMk cId="1503377957" sldId="276"/>
            <ac:picMk id="20482" creationId="{99265FFD-BF6D-C897-9710-2D214C49F27D}"/>
          </ac:picMkLst>
        </pc:picChg>
      </pc:sldChg>
      <pc:sldChg chg="addSp delSp modSp add mod ord">
        <pc:chgData name="Arnaud Le Guillou" userId="f198c9754fff3752" providerId="LiveId" clId="{B7F1CC85-B227-0B44-8FE5-34918BEC77FB}" dt="2023-10-19T12:29:03.451" v="16423" actId="255"/>
        <pc:sldMkLst>
          <pc:docMk/>
          <pc:sldMk cId="1793869820" sldId="277"/>
        </pc:sldMkLst>
        <pc:spChg chg="del">
          <ac:chgData name="Arnaud Le Guillou" userId="f198c9754fff3752" providerId="LiveId" clId="{B7F1CC85-B227-0B44-8FE5-34918BEC77FB}" dt="2023-10-16T20:44:00.678" v="13536" actId="478"/>
          <ac:spMkLst>
            <pc:docMk/>
            <pc:sldMk cId="1793869820" sldId="277"/>
            <ac:spMk id="2" creationId="{E76BA237-19E6-1A86-8EFE-754EB56763DA}"/>
          </ac:spMkLst>
        </pc:spChg>
        <pc:spChg chg="del">
          <ac:chgData name="Arnaud Le Guillou" userId="f198c9754fff3752" providerId="LiveId" clId="{B7F1CC85-B227-0B44-8FE5-34918BEC77FB}" dt="2023-10-15T20:41:02.424" v="5551" actId="478"/>
          <ac:spMkLst>
            <pc:docMk/>
            <pc:sldMk cId="1793869820" sldId="277"/>
            <ac:spMk id="3" creationId="{AAAF98AD-2AE9-1C64-FD85-BF8035BEB927}"/>
          </ac:spMkLst>
        </pc:spChg>
        <pc:spChg chg="add mod">
          <ac:chgData name="Arnaud Le Guillou" userId="f198c9754fff3752" providerId="LiveId" clId="{B7F1CC85-B227-0B44-8FE5-34918BEC77FB}" dt="2023-10-16T19:50:20.404" v="12279" actId="14100"/>
          <ac:spMkLst>
            <pc:docMk/>
            <pc:sldMk cId="1793869820" sldId="277"/>
            <ac:spMk id="6" creationId="{6BCFE3B2-C23C-A2DC-9624-16AC5FD8112E}"/>
          </ac:spMkLst>
        </pc:spChg>
        <pc:spChg chg="mod">
          <ac:chgData name="Arnaud Le Guillou" userId="f198c9754fff3752" providerId="LiveId" clId="{B7F1CC85-B227-0B44-8FE5-34918BEC77FB}" dt="2023-10-19T12:29:03.451" v="16423" actId="255"/>
          <ac:spMkLst>
            <pc:docMk/>
            <pc:sldMk cId="1793869820" sldId="277"/>
            <ac:spMk id="7" creationId="{756F9BD6-89DB-2DFF-4DBB-DBB01C56FEF2}"/>
          </ac:spMkLst>
        </pc:spChg>
        <pc:spChg chg="add mod">
          <ac:chgData name="Arnaud Le Guillou" userId="f198c9754fff3752" providerId="LiveId" clId="{B7F1CC85-B227-0B44-8FE5-34918BEC77FB}" dt="2023-10-16T19:57:39.023" v="12418" actId="1037"/>
          <ac:spMkLst>
            <pc:docMk/>
            <pc:sldMk cId="1793869820" sldId="277"/>
            <ac:spMk id="9" creationId="{3E03A77C-9F2E-EB0A-A26B-00993A785C4A}"/>
          </ac:spMkLst>
        </pc:spChg>
        <pc:spChg chg="add mod">
          <ac:chgData name="Arnaud Le Guillou" userId="f198c9754fff3752" providerId="LiveId" clId="{B7F1CC85-B227-0B44-8FE5-34918BEC77FB}" dt="2023-10-16T20:44:01.471" v="13537"/>
          <ac:spMkLst>
            <pc:docMk/>
            <pc:sldMk cId="1793869820" sldId="277"/>
            <ac:spMk id="13" creationId="{6BC1D97A-F46E-C4D4-02FA-E2C686B5F24C}"/>
          </ac:spMkLst>
        </pc:spChg>
        <pc:picChg chg="add del mod">
          <ac:chgData name="Arnaud Le Guillou" userId="f198c9754fff3752" providerId="LiveId" clId="{B7F1CC85-B227-0B44-8FE5-34918BEC77FB}" dt="2023-10-16T19:53:08.363" v="12280" actId="478"/>
          <ac:picMkLst>
            <pc:docMk/>
            <pc:sldMk cId="1793869820" sldId="277"/>
            <ac:picMk id="8" creationId="{43E87484-DCD0-A499-9AFD-4F712E53C6F9}"/>
          </ac:picMkLst>
        </pc:picChg>
        <pc:picChg chg="add del mod">
          <ac:chgData name="Arnaud Le Guillou" userId="f198c9754fff3752" providerId="LiveId" clId="{B7F1CC85-B227-0B44-8FE5-34918BEC77FB}" dt="2023-10-16T19:54:14.321" v="12288" actId="478"/>
          <ac:picMkLst>
            <pc:docMk/>
            <pc:sldMk cId="1793869820" sldId="277"/>
            <ac:picMk id="10" creationId="{2D92ACD8-FF2C-6DA5-F25E-6CA9B7782118}"/>
          </ac:picMkLst>
        </pc:picChg>
        <pc:picChg chg="add mod">
          <ac:chgData name="Arnaud Le Guillou" userId="f198c9754fff3752" providerId="LiveId" clId="{B7F1CC85-B227-0B44-8FE5-34918BEC77FB}" dt="2023-10-16T19:57:02.567" v="12390" actId="1038"/>
          <ac:picMkLst>
            <pc:docMk/>
            <pc:sldMk cId="1793869820" sldId="277"/>
            <ac:picMk id="11" creationId="{ECBFED64-CB4C-497D-7AC9-88A42A88BFBD}"/>
          </ac:picMkLst>
        </pc:picChg>
        <pc:picChg chg="add mod">
          <ac:chgData name="Arnaud Le Guillou" userId="f198c9754fff3752" providerId="LiveId" clId="{B7F1CC85-B227-0B44-8FE5-34918BEC77FB}" dt="2023-10-16T19:57:10.037" v="12394" actId="1036"/>
          <ac:picMkLst>
            <pc:docMk/>
            <pc:sldMk cId="1793869820" sldId="277"/>
            <ac:picMk id="12" creationId="{2908AB79-CAC4-0966-5EC0-45A3790A50F2}"/>
          </ac:picMkLst>
        </pc:picChg>
        <pc:picChg chg="del">
          <ac:chgData name="Arnaud Le Guillou" userId="f198c9754fff3752" providerId="LiveId" clId="{B7F1CC85-B227-0B44-8FE5-34918BEC77FB}" dt="2023-10-15T20:41:00.388" v="5550" actId="478"/>
          <ac:picMkLst>
            <pc:docMk/>
            <pc:sldMk cId="1793869820" sldId="277"/>
            <ac:picMk id="20482" creationId="{99265FFD-BF6D-C897-9710-2D214C49F27D}"/>
          </ac:picMkLst>
        </pc:picChg>
      </pc:sldChg>
      <pc:sldChg chg="addSp delSp modSp add mod">
        <pc:chgData name="Arnaud Le Guillou" userId="f198c9754fff3752" providerId="LiveId" clId="{B7F1CC85-B227-0B44-8FE5-34918BEC77FB}" dt="2023-10-16T20:41:29.562" v="13498"/>
        <pc:sldMkLst>
          <pc:docMk/>
          <pc:sldMk cId="3013347766" sldId="278"/>
        </pc:sldMkLst>
        <pc:spChg chg="del">
          <ac:chgData name="Arnaud Le Guillou" userId="f198c9754fff3752" providerId="LiveId" clId="{B7F1CC85-B227-0B44-8FE5-34918BEC77FB}" dt="2023-10-16T20:41:28.860" v="13497" actId="478"/>
          <ac:spMkLst>
            <pc:docMk/>
            <pc:sldMk cId="3013347766" sldId="278"/>
            <ac:spMk id="2" creationId="{E76BA237-19E6-1A86-8EFE-754EB56763DA}"/>
          </ac:spMkLst>
        </pc:spChg>
        <pc:spChg chg="add mod">
          <ac:chgData name="Arnaud Le Guillou" userId="f198c9754fff3752" providerId="LiveId" clId="{B7F1CC85-B227-0B44-8FE5-34918BEC77FB}" dt="2023-10-16T20:41:29.562" v="13498"/>
          <ac:spMkLst>
            <pc:docMk/>
            <pc:sldMk cId="3013347766" sldId="278"/>
            <ac:spMk id="3" creationId="{4960FFA7-66B4-6853-488B-4A36A4491A35}"/>
          </ac:spMkLst>
        </pc:spChg>
        <pc:spChg chg="add del mod">
          <ac:chgData name="Arnaud Le Guillou" userId="f198c9754fff3752" providerId="LiveId" clId="{B7F1CC85-B227-0B44-8FE5-34918BEC77FB}" dt="2023-10-16T20:23:59.313" v="13251" actId="20577"/>
          <ac:spMkLst>
            <pc:docMk/>
            <pc:sldMk cId="3013347766" sldId="278"/>
            <ac:spMk id="5" creationId="{16154046-18C3-7CA3-4B39-22DB13588982}"/>
          </ac:spMkLst>
        </pc:spChg>
        <pc:spChg chg="mod">
          <ac:chgData name="Arnaud Le Guillou" userId="f198c9754fff3752" providerId="LiveId" clId="{B7F1CC85-B227-0B44-8FE5-34918BEC77FB}" dt="2023-10-15T21:21:00.776" v="6483" actId="255"/>
          <ac:spMkLst>
            <pc:docMk/>
            <pc:sldMk cId="3013347766" sldId="278"/>
            <ac:spMk id="7" creationId="{756F9BD6-89DB-2DFF-4DBB-DBB01C56FEF2}"/>
          </ac:spMkLst>
        </pc:spChg>
      </pc:sldChg>
      <pc:sldChg chg="addSp delSp modSp add mod ord">
        <pc:chgData name="Arnaud Le Guillou" userId="f198c9754fff3752" providerId="LiveId" clId="{B7F1CC85-B227-0B44-8FE5-34918BEC77FB}" dt="2023-10-16T20:41:21.133" v="13496"/>
        <pc:sldMkLst>
          <pc:docMk/>
          <pc:sldMk cId="2512354" sldId="279"/>
        </pc:sldMkLst>
        <pc:spChg chg="del">
          <ac:chgData name="Arnaud Le Guillou" userId="f198c9754fff3752" providerId="LiveId" clId="{B7F1CC85-B227-0B44-8FE5-34918BEC77FB}" dt="2023-10-16T20:41:00.252" v="13493" actId="478"/>
          <ac:spMkLst>
            <pc:docMk/>
            <pc:sldMk cId="2512354" sldId="279"/>
            <ac:spMk id="2" creationId="{E76BA237-19E6-1A86-8EFE-754EB56763DA}"/>
          </ac:spMkLst>
        </pc:spChg>
        <pc:spChg chg="add del mod">
          <ac:chgData name="Arnaud Le Guillou" userId="f198c9754fff3752" providerId="LiveId" clId="{B7F1CC85-B227-0B44-8FE5-34918BEC77FB}" dt="2023-10-16T20:41:20.667" v="13495" actId="478"/>
          <ac:spMkLst>
            <pc:docMk/>
            <pc:sldMk cId="2512354" sldId="279"/>
            <ac:spMk id="3" creationId="{11C5D30E-9ACA-25BB-141B-3A3FCB5C0D48}"/>
          </ac:spMkLst>
        </pc:spChg>
        <pc:spChg chg="del mod">
          <ac:chgData name="Arnaud Le Guillou" userId="f198c9754fff3752" providerId="LiveId" clId="{B7F1CC85-B227-0B44-8FE5-34918BEC77FB}" dt="2023-10-15T21:03:47.327" v="6085" actId="478"/>
          <ac:spMkLst>
            <pc:docMk/>
            <pc:sldMk cId="2512354" sldId="279"/>
            <ac:spMk id="5" creationId="{16154046-18C3-7CA3-4B39-22DB13588982}"/>
          </ac:spMkLst>
        </pc:spChg>
        <pc:spChg chg="add mod">
          <ac:chgData name="Arnaud Le Guillou" userId="f198c9754fff3752" providerId="LiveId" clId="{B7F1CC85-B227-0B44-8FE5-34918BEC77FB}" dt="2023-10-16T20:41:21.133" v="13496"/>
          <ac:spMkLst>
            <pc:docMk/>
            <pc:sldMk cId="2512354" sldId="279"/>
            <ac:spMk id="6" creationId="{1F6A228B-6F28-E614-0A3C-2C92A88CD379}"/>
          </ac:spMkLst>
        </pc:spChg>
        <pc:spChg chg="mod">
          <ac:chgData name="Arnaud Le Guillou" userId="f198c9754fff3752" providerId="LiveId" clId="{B7F1CC85-B227-0B44-8FE5-34918BEC77FB}" dt="2023-10-15T21:03:43.784" v="6083" actId="20577"/>
          <ac:spMkLst>
            <pc:docMk/>
            <pc:sldMk cId="2512354" sldId="279"/>
            <ac:spMk id="7" creationId="{756F9BD6-89DB-2DFF-4DBB-DBB01C56FEF2}"/>
          </ac:spMkLst>
        </pc:spChg>
      </pc:sldChg>
      <pc:sldChg chg="add del">
        <pc:chgData name="Arnaud Le Guillou" userId="f198c9754fff3752" providerId="LiveId" clId="{B7F1CC85-B227-0B44-8FE5-34918BEC77FB}" dt="2023-10-15T21:03:29.781" v="6081" actId="2696"/>
        <pc:sldMkLst>
          <pc:docMk/>
          <pc:sldMk cId="3041146322" sldId="279"/>
        </pc:sldMkLst>
      </pc:sldChg>
      <pc:sldChg chg="addSp delSp modSp add mod">
        <pc:chgData name="Arnaud Le Guillou" userId="f198c9754fff3752" providerId="LiveId" clId="{B7F1CC85-B227-0B44-8FE5-34918BEC77FB}" dt="2023-10-16T20:41:39.701" v="13500"/>
        <pc:sldMkLst>
          <pc:docMk/>
          <pc:sldMk cId="441289679" sldId="280"/>
        </pc:sldMkLst>
        <pc:spChg chg="del">
          <ac:chgData name="Arnaud Le Guillou" userId="f198c9754fff3752" providerId="LiveId" clId="{B7F1CC85-B227-0B44-8FE5-34918BEC77FB}" dt="2023-10-16T20:41:39.271" v="13499" actId="478"/>
          <ac:spMkLst>
            <pc:docMk/>
            <pc:sldMk cId="441289679" sldId="280"/>
            <ac:spMk id="2" creationId="{E76BA237-19E6-1A86-8EFE-754EB56763DA}"/>
          </ac:spMkLst>
        </pc:spChg>
        <pc:spChg chg="add mod">
          <ac:chgData name="Arnaud Le Guillou" userId="f198c9754fff3752" providerId="LiveId" clId="{B7F1CC85-B227-0B44-8FE5-34918BEC77FB}" dt="2023-10-16T20:41:39.701" v="13500"/>
          <ac:spMkLst>
            <pc:docMk/>
            <pc:sldMk cId="441289679" sldId="280"/>
            <ac:spMk id="3" creationId="{E9A9FF7E-8F54-E558-9D51-8A55ACD084C4}"/>
          </ac:spMkLst>
        </pc:spChg>
        <pc:spChg chg="del">
          <ac:chgData name="Arnaud Le Guillou" userId="f198c9754fff3752" providerId="LiveId" clId="{B7F1CC85-B227-0B44-8FE5-34918BEC77FB}" dt="2023-10-15T21:15:18.329" v="6409" actId="478"/>
          <ac:spMkLst>
            <pc:docMk/>
            <pc:sldMk cId="441289679" sldId="280"/>
            <ac:spMk id="5" creationId="{16154046-18C3-7CA3-4B39-22DB13588982}"/>
          </ac:spMkLst>
        </pc:spChg>
        <pc:spChg chg="mod">
          <ac:chgData name="Arnaud Le Guillou" userId="f198c9754fff3752" providerId="LiveId" clId="{B7F1CC85-B227-0B44-8FE5-34918BEC77FB}" dt="2023-10-15T21:15:05.140" v="6406" actId="20577"/>
          <ac:spMkLst>
            <pc:docMk/>
            <pc:sldMk cId="441289679" sldId="280"/>
            <ac:spMk id="7" creationId="{756F9BD6-89DB-2DFF-4DBB-DBB01C56FEF2}"/>
          </ac:spMkLst>
        </pc:spChg>
      </pc:sldChg>
      <pc:sldChg chg="addSp delSp modSp add mod">
        <pc:chgData name="Arnaud Le Guillou" userId="f198c9754fff3752" providerId="LiveId" clId="{B7F1CC85-B227-0B44-8FE5-34918BEC77FB}" dt="2023-10-16T20:41:43.573" v="13502"/>
        <pc:sldMkLst>
          <pc:docMk/>
          <pc:sldMk cId="3922939430" sldId="281"/>
        </pc:sldMkLst>
        <pc:spChg chg="del">
          <ac:chgData name="Arnaud Le Guillou" userId="f198c9754fff3752" providerId="LiveId" clId="{B7F1CC85-B227-0B44-8FE5-34918BEC77FB}" dt="2023-10-16T20:41:42.885" v="13501" actId="478"/>
          <ac:spMkLst>
            <pc:docMk/>
            <pc:sldMk cId="3922939430" sldId="281"/>
            <ac:spMk id="2" creationId="{E76BA237-19E6-1A86-8EFE-754EB56763DA}"/>
          </ac:spMkLst>
        </pc:spChg>
        <pc:spChg chg="add mod">
          <ac:chgData name="Arnaud Le Guillou" userId="f198c9754fff3752" providerId="LiveId" clId="{B7F1CC85-B227-0B44-8FE5-34918BEC77FB}" dt="2023-10-16T20:41:43.573" v="13502"/>
          <ac:spMkLst>
            <pc:docMk/>
            <pc:sldMk cId="3922939430" sldId="281"/>
            <ac:spMk id="3" creationId="{C9E4B0DC-7F39-B6EC-A070-D9A7F82DFDF2}"/>
          </ac:spMkLst>
        </pc:spChg>
        <pc:spChg chg="del">
          <ac:chgData name="Arnaud Le Guillou" userId="f198c9754fff3752" providerId="LiveId" clId="{B7F1CC85-B227-0B44-8FE5-34918BEC77FB}" dt="2023-10-15T21:15:20.412" v="6410" actId="478"/>
          <ac:spMkLst>
            <pc:docMk/>
            <pc:sldMk cId="3922939430" sldId="281"/>
            <ac:spMk id="5" creationId="{16154046-18C3-7CA3-4B39-22DB13588982}"/>
          </ac:spMkLst>
        </pc:spChg>
        <pc:spChg chg="mod">
          <ac:chgData name="Arnaud Le Guillou" userId="f198c9754fff3752" providerId="LiveId" clId="{B7F1CC85-B227-0B44-8FE5-34918BEC77FB}" dt="2023-10-16T09:02:10.586" v="8026" actId="113"/>
          <ac:spMkLst>
            <pc:docMk/>
            <pc:sldMk cId="3922939430" sldId="281"/>
            <ac:spMk id="7" creationId="{756F9BD6-89DB-2DFF-4DBB-DBB01C56FEF2}"/>
          </ac:spMkLst>
        </pc:spChg>
      </pc:sldChg>
      <pc:sldChg chg="addSp delSp modSp add mod">
        <pc:chgData name="Arnaud Le Guillou" userId="f198c9754fff3752" providerId="LiveId" clId="{B7F1CC85-B227-0B44-8FE5-34918BEC77FB}" dt="2023-10-16T20:41:48.524" v="13504"/>
        <pc:sldMkLst>
          <pc:docMk/>
          <pc:sldMk cId="516658219" sldId="282"/>
        </pc:sldMkLst>
        <pc:spChg chg="del">
          <ac:chgData name="Arnaud Le Guillou" userId="f198c9754fff3752" providerId="LiveId" clId="{B7F1CC85-B227-0B44-8FE5-34918BEC77FB}" dt="2023-10-16T20:41:47.781" v="13503" actId="478"/>
          <ac:spMkLst>
            <pc:docMk/>
            <pc:sldMk cId="516658219" sldId="282"/>
            <ac:spMk id="2" creationId="{E76BA237-19E6-1A86-8EFE-754EB56763DA}"/>
          </ac:spMkLst>
        </pc:spChg>
        <pc:spChg chg="add del mod">
          <ac:chgData name="Arnaud Le Guillou" userId="f198c9754fff3752" providerId="LiveId" clId="{B7F1CC85-B227-0B44-8FE5-34918BEC77FB}" dt="2023-10-15T21:44:44.332" v="7289" actId="478"/>
          <ac:spMkLst>
            <pc:docMk/>
            <pc:sldMk cId="516658219" sldId="282"/>
            <ac:spMk id="5" creationId="{BEB8AC84-731F-E1D2-8C80-2E23E80B60D8}"/>
          </ac:spMkLst>
        </pc:spChg>
        <pc:spChg chg="mod">
          <ac:chgData name="Arnaud Le Guillou" userId="f198c9754fff3752" providerId="LiveId" clId="{B7F1CC85-B227-0B44-8FE5-34918BEC77FB}" dt="2023-10-15T21:44:37.991" v="7285" actId="20577"/>
          <ac:spMkLst>
            <pc:docMk/>
            <pc:sldMk cId="516658219" sldId="282"/>
            <ac:spMk id="7" creationId="{756F9BD6-89DB-2DFF-4DBB-DBB01C56FEF2}"/>
          </ac:spMkLst>
        </pc:spChg>
        <pc:spChg chg="add mod">
          <ac:chgData name="Arnaud Le Guillou" userId="f198c9754fff3752" providerId="LiveId" clId="{B7F1CC85-B227-0B44-8FE5-34918BEC77FB}" dt="2023-10-16T20:41:48.524" v="13504"/>
          <ac:spMkLst>
            <pc:docMk/>
            <pc:sldMk cId="516658219" sldId="282"/>
            <ac:spMk id="9" creationId="{80EBAB3C-AAD6-597B-95C9-A5AD60840AEF}"/>
          </ac:spMkLst>
        </pc:spChg>
        <pc:picChg chg="add del mod">
          <ac:chgData name="Arnaud Le Guillou" userId="f198c9754fff3752" providerId="LiveId" clId="{B7F1CC85-B227-0B44-8FE5-34918BEC77FB}" dt="2023-10-15T21:44:39.813" v="7287" actId="478"/>
          <ac:picMkLst>
            <pc:docMk/>
            <pc:sldMk cId="516658219" sldId="282"/>
            <ac:picMk id="6" creationId="{ED0444AA-23C3-786B-916B-D16C9A05FACF}"/>
          </ac:picMkLst>
        </pc:picChg>
        <pc:picChg chg="add del mod">
          <ac:chgData name="Arnaud Le Guillou" userId="f198c9754fff3752" providerId="LiveId" clId="{B7F1CC85-B227-0B44-8FE5-34918BEC77FB}" dt="2023-10-15T21:44:38.853" v="7286" actId="478"/>
          <ac:picMkLst>
            <pc:docMk/>
            <pc:sldMk cId="516658219" sldId="282"/>
            <ac:picMk id="8" creationId="{0F7B4068-1BF2-DE34-4767-8BCAD5249154}"/>
          </ac:picMkLst>
        </pc:picChg>
      </pc:sldChg>
      <pc:sldChg chg="add del">
        <pc:chgData name="Arnaud Le Guillou" userId="f198c9754fff3752" providerId="LiveId" clId="{B7F1CC85-B227-0B44-8FE5-34918BEC77FB}" dt="2023-10-15T21:40:02.096" v="7187" actId="2696"/>
        <pc:sldMkLst>
          <pc:docMk/>
          <pc:sldMk cId="581931782" sldId="283"/>
        </pc:sldMkLst>
      </pc:sldChg>
      <pc:sldChg chg="addSp delSp modSp add mod">
        <pc:chgData name="Arnaud Le Guillou" userId="f198c9754fff3752" providerId="LiveId" clId="{B7F1CC85-B227-0B44-8FE5-34918BEC77FB}" dt="2023-10-19T12:15:11.719" v="16366" actId="20577"/>
        <pc:sldMkLst>
          <pc:docMk/>
          <pc:sldMk cId="851790812" sldId="283"/>
        </pc:sldMkLst>
        <pc:spChg chg="del">
          <ac:chgData name="Arnaud Le Guillou" userId="f198c9754fff3752" providerId="LiveId" clId="{B7F1CC85-B227-0B44-8FE5-34918BEC77FB}" dt="2023-10-16T20:41:51.574" v="13505" actId="478"/>
          <ac:spMkLst>
            <pc:docMk/>
            <pc:sldMk cId="851790812" sldId="283"/>
            <ac:spMk id="2" creationId="{E76BA237-19E6-1A86-8EFE-754EB56763DA}"/>
          </ac:spMkLst>
        </pc:spChg>
        <pc:spChg chg="add del mod">
          <ac:chgData name="Arnaud Le Guillou" userId="f198c9754fff3752" providerId="LiveId" clId="{B7F1CC85-B227-0B44-8FE5-34918BEC77FB}" dt="2023-10-18T13:51:48.452" v="14412" actId="478"/>
          <ac:spMkLst>
            <pc:docMk/>
            <pc:sldMk cId="851790812" sldId="283"/>
            <ac:spMk id="3" creationId="{090AF4BD-DE43-C5A0-7461-3C3BDF9F1046}"/>
          </ac:spMkLst>
        </pc:spChg>
        <pc:spChg chg="mod">
          <ac:chgData name="Arnaud Le Guillou" userId="f198c9754fff3752" providerId="LiveId" clId="{B7F1CC85-B227-0B44-8FE5-34918BEC77FB}" dt="2023-10-19T12:13:24.593" v="16323"/>
          <ac:spMkLst>
            <pc:docMk/>
            <pc:sldMk cId="851790812" sldId="283"/>
            <ac:spMk id="5" creationId="{BEB8AC84-731F-E1D2-8C80-2E23E80B60D8}"/>
          </ac:spMkLst>
        </pc:spChg>
        <pc:spChg chg="mod">
          <ac:chgData name="Arnaud Le Guillou" userId="f198c9754fff3752" providerId="LiveId" clId="{B7F1CC85-B227-0B44-8FE5-34918BEC77FB}" dt="2023-10-19T12:15:11.719" v="16366" actId="20577"/>
          <ac:spMkLst>
            <pc:docMk/>
            <pc:sldMk cId="851790812" sldId="283"/>
            <ac:spMk id="7" creationId="{756F9BD6-89DB-2DFF-4DBB-DBB01C56FEF2}"/>
          </ac:spMkLst>
        </pc:spChg>
        <pc:spChg chg="add mod">
          <ac:chgData name="Arnaud Le Guillou" userId="f198c9754fff3752" providerId="LiveId" clId="{B7F1CC85-B227-0B44-8FE5-34918BEC77FB}" dt="2023-10-16T20:41:52.182" v="13506"/>
          <ac:spMkLst>
            <pc:docMk/>
            <pc:sldMk cId="851790812" sldId="283"/>
            <ac:spMk id="9" creationId="{C61190A6-B120-7BE4-301E-B67E2E5D4F4D}"/>
          </ac:spMkLst>
        </pc:spChg>
        <pc:spChg chg="add del">
          <ac:chgData name="Arnaud Le Guillou" userId="f198c9754fff3752" providerId="LiveId" clId="{B7F1CC85-B227-0B44-8FE5-34918BEC77FB}" dt="2023-10-18T13:52:56.859" v="14522" actId="478"/>
          <ac:spMkLst>
            <pc:docMk/>
            <pc:sldMk cId="851790812" sldId="283"/>
            <ac:spMk id="10" creationId="{986C419F-D60B-499A-A73B-3B343F9376EA}"/>
          </ac:spMkLst>
        </pc:spChg>
        <pc:spChg chg="add mod">
          <ac:chgData name="Arnaud Le Guillou" userId="f198c9754fff3752" providerId="LiveId" clId="{B7F1CC85-B227-0B44-8FE5-34918BEC77FB}" dt="2023-10-18T13:55:29.971" v="14574" actId="113"/>
          <ac:spMkLst>
            <pc:docMk/>
            <pc:sldMk cId="851790812" sldId="283"/>
            <ac:spMk id="11" creationId="{C50498EF-0763-7003-915F-26EE23482096}"/>
          </ac:spMkLst>
        </pc:spChg>
        <pc:picChg chg="del">
          <ac:chgData name="Arnaud Le Guillou" userId="f198c9754fff3752" providerId="LiveId" clId="{B7F1CC85-B227-0B44-8FE5-34918BEC77FB}" dt="2023-10-18T13:51:46.597" v="14411" actId="478"/>
          <ac:picMkLst>
            <pc:docMk/>
            <pc:sldMk cId="851790812" sldId="283"/>
            <ac:picMk id="6" creationId="{ED0444AA-23C3-786B-916B-D16C9A05FACF}"/>
          </ac:picMkLst>
        </pc:picChg>
        <pc:picChg chg="del">
          <ac:chgData name="Arnaud Le Guillou" userId="f198c9754fff3752" providerId="LiveId" clId="{B7F1CC85-B227-0B44-8FE5-34918BEC77FB}" dt="2023-10-18T13:51:49.183" v="14413" actId="478"/>
          <ac:picMkLst>
            <pc:docMk/>
            <pc:sldMk cId="851790812" sldId="283"/>
            <ac:picMk id="8" creationId="{0F7B4068-1BF2-DE34-4767-8BCAD5249154}"/>
          </ac:picMkLst>
        </pc:picChg>
        <pc:picChg chg="add mod">
          <ac:chgData name="Arnaud Le Guillou" userId="f198c9754fff3752" providerId="LiveId" clId="{B7F1CC85-B227-0B44-8FE5-34918BEC77FB}" dt="2023-10-18T13:54:55.478" v="14567" actId="1035"/>
          <ac:picMkLst>
            <pc:docMk/>
            <pc:sldMk cId="851790812" sldId="283"/>
            <ac:picMk id="1026" creationId="{161AB891-2423-50C3-2DDF-EE027F1DE33E}"/>
          </ac:picMkLst>
        </pc:picChg>
      </pc:sldChg>
      <pc:sldChg chg="addSp delSp modSp add mod">
        <pc:chgData name="Arnaud Le Guillou" userId="f198c9754fff3752" providerId="LiveId" clId="{B7F1CC85-B227-0B44-8FE5-34918BEC77FB}" dt="2023-10-16T20:42:10.887" v="13510"/>
        <pc:sldMkLst>
          <pc:docMk/>
          <pc:sldMk cId="625111513" sldId="284"/>
        </pc:sldMkLst>
        <pc:spChg chg="del">
          <ac:chgData name="Arnaud Le Guillou" userId="f198c9754fff3752" providerId="LiveId" clId="{B7F1CC85-B227-0B44-8FE5-34918BEC77FB}" dt="2023-10-16T20:42:10.166" v="13509" actId="478"/>
          <ac:spMkLst>
            <pc:docMk/>
            <pc:sldMk cId="625111513" sldId="284"/>
            <ac:spMk id="2" creationId="{E76BA237-19E6-1A86-8EFE-754EB56763DA}"/>
          </ac:spMkLst>
        </pc:spChg>
        <pc:spChg chg="del mod">
          <ac:chgData name="Arnaud Le Guillou" userId="f198c9754fff3752" providerId="LiveId" clId="{B7F1CC85-B227-0B44-8FE5-34918BEC77FB}" dt="2023-10-16T09:01:06.022" v="8019" actId="478"/>
          <ac:spMkLst>
            <pc:docMk/>
            <pc:sldMk cId="625111513" sldId="284"/>
            <ac:spMk id="5" creationId="{BEB8AC84-731F-E1D2-8C80-2E23E80B60D8}"/>
          </ac:spMkLst>
        </pc:spChg>
        <pc:spChg chg="mod">
          <ac:chgData name="Arnaud Le Guillou" userId="f198c9754fff3752" providerId="LiveId" clId="{B7F1CC85-B227-0B44-8FE5-34918BEC77FB}" dt="2023-10-16T09:01:03.049" v="8017" actId="20577"/>
          <ac:spMkLst>
            <pc:docMk/>
            <pc:sldMk cId="625111513" sldId="284"/>
            <ac:spMk id="7" creationId="{756F9BD6-89DB-2DFF-4DBB-DBB01C56FEF2}"/>
          </ac:spMkLst>
        </pc:spChg>
        <pc:spChg chg="add del mod">
          <ac:chgData name="Arnaud Le Guillou" userId="f198c9754fff3752" providerId="LiveId" clId="{B7F1CC85-B227-0B44-8FE5-34918BEC77FB}" dt="2023-10-16T09:01:07.606" v="8020" actId="478"/>
          <ac:spMkLst>
            <pc:docMk/>
            <pc:sldMk cId="625111513" sldId="284"/>
            <ac:spMk id="9" creationId="{E0866ADC-43D2-0E2F-520A-538DD9345F7A}"/>
          </ac:spMkLst>
        </pc:spChg>
        <pc:spChg chg="add mod">
          <ac:chgData name="Arnaud Le Guillou" userId="f198c9754fff3752" providerId="LiveId" clId="{B7F1CC85-B227-0B44-8FE5-34918BEC77FB}" dt="2023-10-16T20:42:10.887" v="13510"/>
          <ac:spMkLst>
            <pc:docMk/>
            <pc:sldMk cId="625111513" sldId="284"/>
            <ac:spMk id="10" creationId="{73A257BE-65A7-7F3F-94F1-F549B91C2150}"/>
          </ac:spMkLst>
        </pc:spChg>
        <pc:picChg chg="add del mod">
          <ac:chgData name="Arnaud Le Guillou" userId="f198c9754fff3752" providerId="LiveId" clId="{B7F1CC85-B227-0B44-8FE5-34918BEC77FB}" dt="2023-10-16T09:01:04.041" v="8018" actId="478"/>
          <ac:picMkLst>
            <pc:docMk/>
            <pc:sldMk cId="625111513" sldId="284"/>
            <ac:picMk id="3" creationId="{928316A1-B747-5AE0-B6CB-535FD9D99F26}"/>
          </ac:picMkLst>
        </pc:picChg>
        <pc:picChg chg="del">
          <ac:chgData name="Arnaud Le Guillou" userId="f198c9754fff3752" providerId="LiveId" clId="{B7F1CC85-B227-0B44-8FE5-34918BEC77FB}" dt="2023-10-16T06:11:24.802" v="7305" actId="478"/>
          <ac:picMkLst>
            <pc:docMk/>
            <pc:sldMk cId="625111513" sldId="284"/>
            <ac:picMk id="6" creationId="{ED0444AA-23C3-786B-916B-D16C9A05FACF}"/>
          </ac:picMkLst>
        </pc:picChg>
        <pc:picChg chg="del">
          <ac:chgData name="Arnaud Le Guillou" userId="f198c9754fff3752" providerId="LiveId" clId="{B7F1CC85-B227-0B44-8FE5-34918BEC77FB}" dt="2023-10-16T06:11:27.935" v="7306" actId="478"/>
          <ac:picMkLst>
            <pc:docMk/>
            <pc:sldMk cId="625111513" sldId="284"/>
            <ac:picMk id="8" creationId="{0F7B4068-1BF2-DE34-4767-8BCAD5249154}"/>
          </ac:picMkLst>
        </pc:picChg>
      </pc:sldChg>
      <pc:sldChg chg="addSp delSp modSp add mod">
        <pc:chgData name="Arnaud Le Guillou" userId="f198c9754fff3752" providerId="LiveId" clId="{B7F1CC85-B227-0B44-8FE5-34918BEC77FB}" dt="2023-10-18T13:56:14.138" v="14575" actId="20577"/>
        <pc:sldMkLst>
          <pc:docMk/>
          <pc:sldMk cId="2329460272" sldId="285"/>
        </pc:sldMkLst>
        <pc:spChg chg="del">
          <ac:chgData name="Arnaud Le Guillou" userId="f198c9754fff3752" providerId="LiveId" clId="{B7F1CC85-B227-0B44-8FE5-34918BEC77FB}" dt="2023-10-16T20:42:30.298" v="13511" actId="478"/>
          <ac:spMkLst>
            <pc:docMk/>
            <pc:sldMk cId="2329460272" sldId="285"/>
            <ac:spMk id="2" creationId="{E76BA237-19E6-1A86-8EFE-754EB56763DA}"/>
          </ac:spMkLst>
        </pc:spChg>
        <pc:spChg chg="add mod">
          <ac:chgData name="Arnaud Le Guillou" userId="f198c9754fff3752" providerId="LiveId" clId="{B7F1CC85-B227-0B44-8FE5-34918BEC77FB}" dt="2023-10-16T20:42:31.010" v="13512"/>
          <ac:spMkLst>
            <pc:docMk/>
            <pc:sldMk cId="2329460272" sldId="285"/>
            <ac:spMk id="6" creationId="{5373BEA4-5225-A2D9-AD3C-2AF52D2A1659}"/>
          </ac:spMkLst>
        </pc:spChg>
        <pc:spChg chg="mod">
          <ac:chgData name="Arnaud Le Guillou" userId="f198c9754fff3752" providerId="LiveId" clId="{B7F1CC85-B227-0B44-8FE5-34918BEC77FB}" dt="2023-10-18T13:56:14.138" v="14575" actId="20577"/>
          <ac:spMkLst>
            <pc:docMk/>
            <pc:sldMk cId="2329460272" sldId="285"/>
            <ac:spMk id="7" creationId="{756F9BD6-89DB-2DFF-4DBB-DBB01C56FEF2}"/>
          </ac:spMkLst>
        </pc:spChg>
      </pc:sldChg>
      <pc:sldChg chg="add del">
        <pc:chgData name="Arnaud Le Guillou" userId="f198c9754fff3752" providerId="LiveId" clId="{B7F1CC85-B227-0B44-8FE5-34918BEC77FB}" dt="2023-10-16T09:03:06.934" v="8031" actId="2696"/>
        <pc:sldMkLst>
          <pc:docMk/>
          <pc:sldMk cId="120762224" sldId="286"/>
        </pc:sldMkLst>
      </pc:sldChg>
      <pc:sldChg chg="addSp delSp modSp add mod ord">
        <pc:chgData name="Arnaud Le Guillou" userId="f198c9754fff3752" providerId="LiveId" clId="{B7F1CC85-B227-0B44-8FE5-34918BEC77FB}" dt="2023-10-19T12:15:20.685" v="16368" actId="20577"/>
        <pc:sldMkLst>
          <pc:docMk/>
          <pc:sldMk cId="656405741" sldId="287"/>
        </pc:sldMkLst>
        <pc:spChg chg="del">
          <ac:chgData name="Arnaud Le Guillou" userId="f198c9754fff3752" providerId="LiveId" clId="{B7F1CC85-B227-0B44-8FE5-34918BEC77FB}" dt="2023-10-16T20:42:05.787" v="13507" actId="478"/>
          <ac:spMkLst>
            <pc:docMk/>
            <pc:sldMk cId="656405741" sldId="287"/>
            <ac:spMk id="2" creationId="{E76BA237-19E6-1A86-8EFE-754EB56763DA}"/>
          </ac:spMkLst>
        </pc:spChg>
        <pc:spChg chg="add mod">
          <ac:chgData name="Arnaud Le Guillou" userId="f198c9754fff3752" providerId="LiveId" clId="{B7F1CC85-B227-0B44-8FE5-34918BEC77FB}" dt="2023-10-16T20:42:06.154" v="13508"/>
          <ac:spMkLst>
            <pc:docMk/>
            <pc:sldMk cId="656405741" sldId="287"/>
            <ac:spMk id="3" creationId="{85A83BAA-D8BC-E161-7EC3-795B9132A980}"/>
          </ac:spMkLst>
        </pc:spChg>
        <pc:spChg chg="mod">
          <ac:chgData name="Arnaud Le Guillou" userId="f198c9754fff3752" providerId="LiveId" clId="{B7F1CC85-B227-0B44-8FE5-34918BEC77FB}" dt="2023-10-19T12:15:20.685" v="16368" actId="20577"/>
          <ac:spMkLst>
            <pc:docMk/>
            <pc:sldMk cId="656405741" sldId="287"/>
            <ac:spMk id="7" creationId="{756F9BD6-89DB-2DFF-4DBB-DBB01C56FEF2}"/>
          </ac:spMkLst>
        </pc:spChg>
      </pc:sldChg>
      <pc:sldChg chg="addSp delSp modSp add mod">
        <pc:chgData name="Arnaud Le Guillou" userId="f198c9754fff3752" providerId="LiveId" clId="{B7F1CC85-B227-0B44-8FE5-34918BEC77FB}" dt="2023-10-16T20:42:37.482" v="13514"/>
        <pc:sldMkLst>
          <pc:docMk/>
          <pc:sldMk cId="1416626393" sldId="288"/>
        </pc:sldMkLst>
        <pc:spChg chg="del">
          <ac:chgData name="Arnaud Le Guillou" userId="f198c9754fff3752" providerId="LiveId" clId="{B7F1CC85-B227-0B44-8FE5-34918BEC77FB}" dt="2023-10-16T20:42:37.126" v="13513" actId="478"/>
          <ac:spMkLst>
            <pc:docMk/>
            <pc:sldMk cId="1416626393" sldId="288"/>
            <ac:spMk id="2" creationId="{E76BA237-19E6-1A86-8EFE-754EB56763DA}"/>
          </ac:spMkLst>
        </pc:spChg>
        <pc:spChg chg="mod">
          <ac:chgData name="Arnaud Le Guillou" userId="f198c9754fff3752" providerId="LiveId" clId="{B7F1CC85-B227-0B44-8FE5-34918BEC77FB}" dt="2023-10-16T09:41:22.111" v="8990" actId="1035"/>
          <ac:spMkLst>
            <pc:docMk/>
            <pc:sldMk cId="1416626393" sldId="288"/>
            <ac:spMk id="5" creationId="{BEB8AC84-731F-E1D2-8C80-2E23E80B60D8}"/>
          </ac:spMkLst>
        </pc:spChg>
        <pc:spChg chg="add mod">
          <ac:chgData name="Arnaud Le Guillou" userId="f198c9754fff3752" providerId="LiveId" clId="{B7F1CC85-B227-0B44-8FE5-34918BEC77FB}" dt="2023-10-16T20:42:37.482" v="13514"/>
          <ac:spMkLst>
            <pc:docMk/>
            <pc:sldMk cId="1416626393" sldId="288"/>
            <ac:spMk id="6" creationId="{62D40C1E-E655-7BEA-C2D8-1AC9031E55A5}"/>
          </ac:spMkLst>
        </pc:spChg>
        <pc:spChg chg="mod">
          <ac:chgData name="Arnaud Le Guillou" userId="f198c9754fff3752" providerId="LiveId" clId="{B7F1CC85-B227-0B44-8FE5-34918BEC77FB}" dt="2023-10-16T09:40:47.834" v="8984" actId="20577"/>
          <ac:spMkLst>
            <pc:docMk/>
            <pc:sldMk cId="1416626393" sldId="288"/>
            <ac:spMk id="7" creationId="{756F9BD6-89DB-2DFF-4DBB-DBB01C56FEF2}"/>
          </ac:spMkLst>
        </pc:spChg>
        <pc:spChg chg="del">
          <ac:chgData name="Arnaud Le Guillou" userId="f198c9754fff3752" providerId="LiveId" clId="{B7F1CC85-B227-0B44-8FE5-34918BEC77FB}" dt="2023-10-16T09:06:00.846" v="8123" actId="478"/>
          <ac:spMkLst>
            <pc:docMk/>
            <pc:sldMk cId="1416626393" sldId="288"/>
            <ac:spMk id="9" creationId="{E0866ADC-43D2-0E2F-520A-538DD9345F7A}"/>
          </ac:spMkLst>
        </pc:spChg>
        <pc:picChg chg="del">
          <ac:chgData name="Arnaud Le Guillou" userId="f198c9754fff3752" providerId="LiveId" clId="{B7F1CC85-B227-0B44-8FE5-34918BEC77FB}" dt="2023-10-16T09:05:58.362" v="8122" actId="478"/>
          <ac:picMkLst>
            <pc:docMk/>
            <pc:sldMk cId="1416626393" sldId="288"/>
            <ac:picMk id="3" creationId="{928316A1-B747-5AE0-B6CB-535FD9D99F26}"/>
          </ac:picMkLst>
        </pc:picChg>
      </pc:sldChg>
      <pc:sldChg chg="addSp delSp modSp add mod">
        <pc:chgData name="Arnaud Le Guillou" userId="f198c9754fff3752" providerId="LiveId" clId="{B7F1CC85-B227-0B44-8FE5-34918BEC77FB}" dt="2023-10-16T20:42:43.428" v="13516"/>
        <pc:sldMkLst>
          <pc:docMk/>
          <pc:sldMk cId="1763863028" sldId="289"/>
        </pc:sldMkLst>
        <pc:spChg chg="del">
          <ac:chgData name="Arnaud Le Guillou" userId="f198c9754fff3752" providerId="LiveId" clId="{B7F1CC85-B227-0B44-8FE5-34918BEC77FB}" dt="2023-10-16T20:42:43.051" v="13515" actId="478"/>
          <ac:spMkLst>
            <pc:docMk/>
            <pc:sldMk cId="1763863028" sldId="289"/>
            <ac:spMk id="2" creationId="{E76BA237-19E6-1A86-8EFE-754EB56763DA}"/>
          </ac:spMkLst>
        </pc:spChg>
        <pc:spChg chg="add mod">
          <ac:chgData name="Arnaud Le Guillou" userId="f198c9754fff3752" providerId="LiveId" clId="{B7F1CC85-B227-0B44-8FE5-34918BEC77FB}" dt="2023-10-16T20:42:43.428" v="13516"/>
          <ac:spMkLst>
            <pc:docMk/>
            <pc:sldMk cId="1763863028" sldId="289"/>
            <ac:spMk id="3" creationId="{17F16B78-5BDD-89CC-CEAF-3529CBA42EA2}"/>
          </ac:spMkLst>
        </pc:spChg>
        <pc:spChg chg="mod">
          <ac:chgData name="Arnaud Le Guillou" userId="f198c9754fff3752" providerId="LiveId" clId="{B7F1CC85-B227-0B44-8FE5-34918BEC77FB}" dt="2023-10-16T09:41:26.524" v="8995" actId="1035"/>
          <ac:spMkLst>
            <pc:docMk/>
            <pc:sldMk cId="1763863028" sldId="289"/>
            <ac:spMk id="5" creationId="{BEB8AC84-731F-E1D2-8C80-2E23E80B60D8}"/>
          </ac:spMkLst>
        </pc:spChg>
        <pc:spChg chg="mod">
          <ac:chgData name="Arnaud Le Guillou" userId="f198c9754fff3752" providerId="LiveId" clId="{B7F1CC85-B227-0B44-8FE5-34918BEC77FB}" dt="2023-10-16T09:40:52.831" v="8985" actId="20577"/>
          <ac:spMkLst>
            <pc:docMk/>
            <pc:sldMk cId="1763863028" sldId="289"/>
            <ac:spMk id="7" creationId="{756F9BD6-89DB-2DFF-4DBB-DBB01C56FEF2}"/>
          </ac:spMkLst>
        </pc:spChg>
      </pc:sldChg>
      <pc:sldChg chg="addSp delSp modSp add mod">
        <pc:chgData name="Arnaud Le Guillou" userId="f198c9754fff3752" providerId="LiveId" clId="{B7F1CC85-B227-0B44-8FE5-34918BEC77FB}" dt="2023-10-16T20:42:50.169" v="13518"/>
        <pc:sldMkLst>
          <pc:docMk/>
          <pc:sldMk cId="3923632606" sldId="290"/>
        </pc:sldMkLst>
        <pc:spChg chg="del">
          <ac:chgData name="Arnaud Le Guillou" userId="f198c9754fff3752" providerId="LiveId" clId="{B7F1CC85-B227-0B44-8FE5-34918BEC77FB}" dt="2023-10-16T20:42:49.769" v="13517" actId="478"/>
          <ac:spMkLst>
            <pc:docMk/>
            <pc:sldMk cId="3923632606" sldId="290"/>
            <ac:spMk id="2" creationId="{E76BA237-19E6-1A86-8EFE-754EB56763DA}"/>
          </ac:spMkLst>
        </pc:spChg>
        <pc:spChg chg="add mod">
          <ac:chgData name="Arnaud Le Guillou" userId="f198c9754fff3752" providerId="LiveId" clId="{B7F1CC85-B227-0B44-8FE5-34918BEC77FB}" dt="2023-10-16T20:42:50.169" v="13518"/>
          <ac:spMkLst>
            <pc:docMk/>
            <pc:sldMk cId="3923632606" sldId="290"/>
            <ac:spMk id="3" creationId="{27CF67B4-3F02-3FD2-B4B3-753442C9DF41}"/>
          </ac:spMkLst>
        </pc:spChg>
        <pc:spChg chg="mod">
          <ac:chgData name="Arnaud Le Guillou" userId="f198c9754fff3752" providerId="LiveId" clId="{B7F1CC85-B227-0B44-8FE5-34918BEC77FB}" dt="2023-10-16T09:41:31.685" v="9000" actId="1035"/>
          <ac:spMkLst>
            <pc:docMk/>
            <pc:sldMk cId="3923632606" sldId="290"/>
            <ac:spMk id="5" creationId="{BEB8AC84-731F-E1D2-8C80-2E23E80B60D8}"/>
          </ac:spMkLst>
        </pc:spChg>
        <pc:spChg chg="mod">
          <ac:chgData name="Arnaud Le Guillou" userId="f198c9754fff3752" providerId="LiveId" clId="{B7F1CC85-B227-0B44-8FE5-34918BEC77FB}" dt="2023-10-16T11:51:04.445" v="9397" actId="255"/>
          <ac:spMkLst>
            <pc:docMk/>
            <pc:sldMk cId="3923632606" sldId="290"/>
            <ac:spMk id="7" creationId="{756F9BD6-89DB-2DFF-4DBB-DBB01C56FEF2}"/>
          </ac:spMkLst>
        </pc:spChg>
      </pc:sldChg>
      <pc:sldChg chg="add del">
        <pc:chgData name="Arnaud Le Guillou" userId="f198c9754fff3752" providerId="LiveId" clId="{B7F1CC85-B227-0B44-8FE5-34918BEC77FB}" dt="2023-10-16T11:51:42.376" v="9398" actId="2696"/>
        <pc:sldMkLst>
          <pc:docMk/>
          <pc:sldMk cId="1212078075" sldId="291"/>
        </pc:sldMkLst>
      </pc:sldChg>
      <pc:sldChg chg="addSp delSp modSp add mod">
        <pc:chgData name="Arnaud Le Guillou" userId="f198c9754fff3752" providerId="LiveId" clId="{B7F1CC85-B227-0B44-8FE5-34918BEC77FB}" dt="2023-10-18T14:09:22.989" v="14995" actId="113"/>
        <pc:sldMkLst>
          <pc:docMk/>
          <pc:sldMk cId="3942426337" sldId="292"/>
        </pc:sldMkLst>
        <pc:spChg chg="del">
          <ac:chgData name="Arnaud Le Guillou" userId="f198c9754fff3752" providerId="LiveId" clId="{B7F1CC85-B227-0B44-8FE5-34918BEC77FB}" dt="2023-10-16T20:42:55.487" v="13519" actId="478"/>
          <ac:spMkLst>
            <pc:docMk/>
            <pc:sldMk cId="3942426337" sldId="292"/>
            <ac:spMk id="2" creationId="{E76BA237-19E6-1A86-8EFE-754EB56763DA}"/>
          </ac:spMkLst>
        </pc:spChg>
        <pc:spChg chg="mod">
          <ac:chgData name="Arnaud Le Guillou" userId="f198c9754fff3752" providerId="LiveId" clId="{B7F1CC85-B227-0B44-8FE5-34918BEC77FB}" dt="2023-10-16T09:52:51.012" v="9304" actId="1036"/>
          <ac:spMkLst>
            <pc:docMk/>
            <pc:sldMk cId="3942426337" sldId="292"/>
            <ac:spMk id="5" creationId="{BEB8AC84-731F-E1D2-8C80-2E23E80B60D8}"/>
          </ac:spMkLst>
        </pc:spChg>
        <pc:spChg chg="mod">
          <ac:chgData name="Arnaud Le Guillou" userId="f198c9754fff3752" providerId="LiveId" clId="{B7F1CC85-B227-0B44-8FE5-34918BEC77FB}" dt="2023-10-18T14:09:22.989" v="14995" actId="113"/>
          <ac:spMkLst>
            <pc:docMk/>
            <pc:sldMk cId="3942426337" sldId="292"/>
            <ac:spMk id="7" creationId="{756F9BD6-89DB-2DFF-4DBB-DBB01C56FEF2}"/>
          </ac:spMkLst>
        </pc:spChg>
        <pc:spChg chg="add mod">
          <ac:chgData name="Arnaud Le Guillou" userId="f198c9754fff3752" providerId="LiveId" clId="{B7F1CC85-B227-0B44-8FE5-34918BEC77FB}" dt="2023-10-16T11:54:38.136" v="9494" actId="14100"/>
          <ac:spMkLst>
            <pc:docMk/>
            <pc:sldMk cId="3942426337" sldId="292"/>
            <ac:spMk id="8" creationId="{BBEB18F8-7661-9809-EBA1-4266BA185375}"/>
          </ac:spMkLst>
        </pc:spChg>
        <pc:spChg chg="add mod">
          <ac:chgData name="Arnaud Le Guillou" userId="f198c9754fff3752" providerId="LiveId" clId="{B7F1CC85-B227-0B44-8FE5-34918BEC77FB}" dt="2023-10-16T20:42:56.278" v="13520"/>
          <ac:spMkLst>
            <pc:docMk/>
            <pc:sldMk cId="3942426337" sldId="292"/>
            <ac:spMk id="9" creationId="{F710D501-5F41-669E-D19A-0E7705ECDF88}"/>
          </ac:spMkLst>
        </pc:spChg>
        <pc:picChg chg="add mod">
          <ac:chgData name="Arnaud Le Guillou" userId="f198c9754fff3752" providerId="LiveId" clId="{B7F1CC85-B227-0B44-8FE5-34918BEC77FB}" dt="2023-10-16T11:54:31.042" v="9493" actId="1038"/>
          <ac:picMkLst>
            <pc:docMk/>
            <pc:sldMk cId="3942426337" sldId="292"/>
            <ac:picMk id="3" creationId="{A1660016-C270-9179-9D79-56670D3FEF44}"/>
          </ac:picMkLst>
        </pc:picChg>
      </pc:sldChg>
      <pc:sldChg chg="addSp delSp modSp add mod">
        <pc:chgData name="Arnaud Le Guillou" userId="f198c9754fff3752" providerId="LiveId" clId="{B7F1CC85-B227-0B44-8FE5-34918BEC77FB}" dt="2023-10-16T20:43:09.915" v="13522"/>
        <pc:sldMkLst>
          <pc:docMk/>
          <pc:sldMk cId="789244929" sldId="293"/>
        </pc:sldMkLst>
        <pc:spChg chg="del">
          <ac:chgData name="Arnaud Le Guillou" userId="f198c9754fff3752" providerId="LiveId" clId="{B7F1CC85-B227-0B44-8FE5-34918BEC77FB}" dt="2023-10-16T20:43:09.491" v="13521" actId="478"/>
          <ac:spMkLst>
            <pc:docMk/>
            <pc:sldMk cId="789244929" sldId="293"/>
            <ac:spMk id="2" creationId="{E76BA237-19E6-1A86-8EFE-754EB56763DA}"/>
          </ac:spMkLst>
        </pc:spChg>
        <pc:spChg chg="del">
          <ac:chgData name="Arnaud Le Guillou" userId="f198c9754fff3752" providerId="LiveId" clId="{B7F1CC85-B227-0B44-8FE5-34918BEC77FB}" dt="2023-10-16T12:09:30.813" v="10039" actId="478"/>
          <ac:spMkLst>
            <pc:docMk/>
            <pc:sldMk cId="789244929" sldId="293"/>
            <ac:spMk id="5" creationId="{BEB8AC84-731F-E1D2-8C80-2E23E80B60D8}"/>
          </ac:spMkLst>
        </pc:spChg>
        <pc:spChg chg="add mod">
          <ac:chgData name="Arnaud Le Guillou" userId="f198c9754fff3752" providerId="LiveId" clId="{B7F1CC85-B227-0B44-8FE5-34918BEC77FB}" dt="2023-10-16T20:43:09.915" v="13522"/>
          <ac:spMkLst>
            <pc:docMk/>
            <pc:sldMk cId="789244929" sldId="293"/>
            <ac:spMk id="6" creationId="{206EE5A8-45EE-16B8-01BC-EC43C966763F}"/>
          </ac:spMkLst>
        </pc:spChg>
        <pc:spChg chg="mod">
          <ac:chgData name="Arnaud Le Guillou" userId="f198c9754fff3752" providerId="LiveId" clId="{B7F1CC85-B227-0B44-8FE5-34918BEC77FB}" dt="2023-10-16T12:09:56.447" v="10042" actId="20577"/>
          <ac:spMkLst>
            <pc:docMk/>
            <pc:sldMk cId="789244929" sldId="293"/>
            <ac:spMk id="7" creationId="{756F9BD6-89DB-2DFF-4DBB-DBB01C56FEF2}"/>
          </ac:spMkLst>
        </pc:spChg>
        <pc:spChg chg="del">
          <ac:chgData name="Arnaud Le Guillou" userId="f198c9754fff3752" providerId="LiveId" clId="{B7F1CC85-B227-0B44-8FE5-34918BEC77FB}" dt="2023-10-16T12:01:41.824" v="9786" actId="478"/>
          <ac:spMkLst>
            <pc:docMk/>
            <pc:sldMk cId="789244929" sldId="293"/>
            <ac:spMk id="8" creationId="{BBEB18F8-7661-9809-EBA1-4266BA185375}"/>
          </ac:spMkLst>
        </pc:spChg>
        <pc:picChg chg="del mod">
          <ac:chgData name="Arnaud Le Guillou" userId="f198c9754fff3752" providerId="LiveId" clId="{B7F1CC85-B227-0B44-8FE5-34918BEC77FB}" dt="2023-10-16T12:01:40.305" v="9785" actId="478"/>
          <ac:picMkLst>
            <pc:docMk/>
            <pc:sldMk cId="789244929" sldId="293"/>
            <ac:picMk id="3" creationId="{A1660016-C270-9179-9D79-56670D3FEF44}"/>
          </ac:picMkLst>
        </pc:picChg>
      </pc:sldChg>
      <pc:sldChg chg="add del">
        <pc:chgData name="Arnaud Le Guillou" userId="f198c9754fff3752" providerId="LiveId" clId="{B7F1CC85-B227-0B44-8FE5-34918BEC77FB}" dt="2023-10-16T14:30:27.506" v="10082" actId="2696"/>
        <pc:sldMkLst>
          <pc:docMk/>
          <pc:sldMk cId="1165166088" sldId="294"/>
        </pc:sldMkLst>
      </pc:sldChg>
      <pc:sldChg chg="addSp delSp modSp add mod">
        <pc:chgData name="Arnaud Le Guillou" userId="f198c9754fff3752" providerId="LiveId" clId="{B7F1CC85-B227-0B44-8FE5-34918BEC77FB}" dt="2023-10-16T20:43:16.936" v="13524"/>
        <pc:sldMkLst>
          <pc:docMk/>
          <pc:sldMk cId="3033951966" sldId="295"/>
        </pc:sldMkLst>
        <pc:spChg chg="del">
          <ac:chgData name="Arnaud Le Guillou" userId="f198c9754fff3752" providerId="LiveId" clId="{B7F1CC85-B227-0B44-8FE5-34918BEC77FB}" dt="2023-10-16T20:43:16.407" v="13523" actId="478"/>
          <ac:spMkLst>
            <pc:docMk/>
            <pc:sldMk cId="3033951966" sldId="295"/>
            <ac:spMk id="2" creationId="{E76BA237-19E6-1A86-8EFE-754EB56763DA}"/>
          </ac:spMkLst>
        </pc:spChg>
        <pc:spChg chg="add mod">
          <ac:chgData name="Arnaud Le Guillou" userId="f198c9754fff3752" providerId="LiveId" clId="{B7F1CC85-B227-0B44-8FE5-34918BEC77FB}" dt="2023-10-16T14:30:11.894" v="10081"/>
          <ac:spMkLst>
            <pc:docMk/>
            <pc:sldMk cId="3033951966" sldId="295"/>
            <ac:spMk id="3" creationId="{B2C08B98-C615-876B-E2A6-47572717BEE8}"/>
          </ac:spMkLst>
        </pc:spChg>
        <pc:spChg chg="add mod">
          <ac:chgData name="Arnaud Le Guillou" userId="f198c9754fff3752" providerId="LiveId" clId="{B7F1CC85-B227-0B44-8FE5-34918BEC77FB}" dt="2023-10-16T20:43:16.936" v="13524"/>
          <ac:spMkLst>
            <pc:docMk/>
            <pc:sldMk cId="3033951966" sldId="295"/>
            <ac:spMk id="5" creationId="{15526FD9-EF82-42B7-423B-F25D939AD85B}"/>
          </ac:spMkLst>
        </pc:spChg>
        <pc:spChg chg="mod">
          <ac:chgData name="Arnaud Le Guillou" userId="f198c9754fff3752" providerId="LiveId" clId="{B7F1CC85-B227-0B44-8FE5-34918BEC77FB}" dt="2023-10-16T12:09:59.787" v="10043" actId="20577"/>
          <ac:spMkLst>
            <pc:docMk/>
            <pc:sldMk cId="3033951966" sldId="295"/>
            <ac:spMk id="7" creationId="{756F9BD6-89DB-2DFF-4DBB-DBB01C56FEF2}"/>
          </ac:spMkLst>
        </pc:spChg>
      </pc:sldChg>
      <pc:sldChg chg="addSp delSp modSp add mod">
        <pc:chgData name="Arnaud Le Guillou" userId="f198c9754fff3752" providerId="LiveId" clId="{B7F1CC85-B227-0B44-8FE5-34918BEC77FB}" dt="2023-10-16T20:43:21.300" v="13526"/>
        <pc:sldMkLst>
          <pc:docMk/>
          <pc:sldMk cId="812939141" sldId="296"/>
        </pc:sldMkLst>
        <pc:spChg chg="del">
          <ac:chgData name="Arnaud Le Guillou" userId="f198c9754fff3752" providerId="LiveId" clId="{B7F1CC85-B227-0B44-8FE5-34918BEC77FB}" dt="2023-10-16T20:43:20.604" v="13525" actId="478"/>
          <ac:spMkLst>
            <pc:docMk/>
            <pc:sldMk cId="812939141" sldId="296"/>
            <ac:spMk id="2" creationId="{E76BA237-19E6-1A86-8EFE-754EB56763DA}"/>
          </ac:spMkLst>
        </pc:spChg>
        <pc:spChg chg="add mod">
          <ac:chgData name="Arnaud Le Guillou" userId="f198c9754fff3752" providerId="LiveId" clId="{B7F1CC85-B227-0B44-8FE5-34918BEC77FB}" dt="2023-10-16T20:43:21.300" v="13526"/>
          <ac:spMkLst>
            <pc:docMk/>
            <pc:sldMk cId="812939141" sldId="296"/>
            <ac:spMk id="3" creationId="{86BF302E-8788-5ACE-AFE4-A6E754C0302F}"/>
          </ac:spMkLst>
        </pc:spChg>
        <pc:spChg chg="mod">
          <ac:chgData name="Arnaud Le Guillou" userId="f198c9754fff3752" providerId="LiveId" clId="{B7F1CC85-B227-0B44-8FE5-34918BEC77FB}" dt="2023-10-16T15:08:44.076" v="10506" actId="1035"/>
          <ac:spMkLst>
            <pc:docMk/>
            <pc:sldMk cId="812939141" sldId="296"/>
            <ac:spMk id="5" creationId="{BEB8AC84-731F-E1D2-8C80-2E23E80B60D8}"/>
          </ac:spMkLst>
        </pc:spChg>
        <pc:spChg chg="mod">
          <ac:chgData name="Arnaud Le Guillou" userId="f198c9754fff3752" providerId="LiveId" clId="{B7F1CC85-B227-0B44-8FE5-34918BEC77FB}" dt="2023-10-16T15:14:27.498" v="10607" actId="20577"/>
          <ac:spMkLst>
            <pc:docMk/>
            <pc:sldMk cId="812939141" sldId="296"/>
            <ac:spMk id="7" creationId="{756F9BD6-89DB-2DFF-4DBB-DBB01C56FEF2}"/>
          </ac:spMkLst>
        </pc:spChg>
      </pc:sldChg>
      <pc:sldChg chg="addSp delSp modSp add mod">
        <pc:chgData name="Arnaud Le Guillou" userId="f198c9754fff3752" providerId="LiveId" clId="{B7F1CC85-B227-0B44-8FE5-34918BEC77FB}" dt="2023-10-16T20:43:26.285" v="13528"/>
        <pc:sldMkLst>
          <pc:docMk/>
          <pc:sldMk cId="3306244318" sldId="297"/>
        </pc:sldMkLst>
        <pc:spChg chg="del">
          <ac:chgData name="Arnaud Le Guillou" userId="f198c9754fff3752" providerId="LiveId" clId="{B7F1CC85-B227-0B44-8FE5-34918BEC77FB}" dt="2023-10-16T20:43:25.530" v="13527" actId="478"/>
          <ac:spMkLst>
            <pc:docMk/>
            <pc:sldMk cId="3306244318" sldId="297"/>
            <ac:spMk id="2" creationId="{E76BA237-19E6-1A86-8EFE-754EB56763DA}"/>
          </ac:spMkLst>
        </pc:spChg>
        <pc:spChg chg="add mod">
          <ac:chgData name="Arnaud Le Guillou" userId="f198c9754fff3752" providerId="LiveId" clId="{B7F1CC85-B227-0B44-8FE5-34918BEC77FB}" dt="2023-10-16T20:43:26.285" v="13528"/>
          <ac:spMkLst>
            <pc:docMk/>
            <pc:sldMk cId="3306244318" sldId="297"/>
            <ac:spMk id="3" creationId="{F22356BE-0190-37ED-1C47-41BEA3D19D7E}"/>
          </ac:spMkLst>
        </pc:spChg>
        <pc:spChg chg="mod">
          <ac:chgData name="Arnaud Le Guillou" userId="f198c9754fff3752" providerId="LiveId" clId="{B7F1CC85-B227-0B44-8FE5-34918BEC77FB}" dt="2023-10-16T16:22:44.856" v="11358" actId="20577"/>
          <ac:spMkLst>
            <pc:docMk/>
            <pc:sldMk cId="3306244318" sldId="297"/>
            <ac:spMk id="7" creationId="{756F9BD6-89DB-2DFF-4DBB-DBB01C56FEF2}"/>
          </ac:spMkLst>
        </pc:spChg>
      </pc:sldChg>
      <pc:sldChg chg="delSp modSp add del mod">
        <pc:chgData name="Arnaud Le Guillou" userId="f198c9754fff3752" providerId="LiveId" clId="{B7F1CC85-B227-0B44-8FE5-34918BEC77FB}" dt="2023-10-16T16:16:33.858" v="11084" actId="2696"/>
        <pc:sldMkLst>
          <pc:docMk/>
          <pc:sldMk cId="4188921247" sldId="298"/>
        </pc:sldMkLst>
        <pc:spChg chg="mod">
          <ac:chgData name="Arnaud Le Guillou" userId="f198c9754fff3752" providerId="LiveId" clId="{B7F1CC85-B227-0B44-8FE5-34918BEC77FB}" dt="2023-10-16T15:17:38.127" v="10645" actId="207"/>
          <ac:spMkLst>
            <pc:docMk/>
            <pc:sldMk cId="4188921247" sldId="298"/>
            <ac:spMk id="2" creationId="{E76BA237-19E6-1A86-8EFE-754EB56763DA}"/>
          </ac:spMkLst>
        </pc:spChg>
        <pc:spChg chg="del">
          <ac:chgData name="Arnaud Le Guillou" userId="f198c9754fff3752" providerId="LiveId" clId="{B7F1CC85-B227-0B44-8FE5-34918BEC77FB}" dt="2023-10-16T16:16:17.823" v="11081" actId="478"/>
          <ac:spMkLst>
            <pc:docMk/>
            <pc:sldMk cId="4188921247" sldId="298"/>
            <ac:spMk id="5" creationId="{BEB8AC84-731F-E1D2-8C80-2E23E80B60D8}"/>
          </ac:spMkLst>
        </pc:spChg>
        <pc:spChg chg="mod">
          <ac:chgData name="Arnaud Le Guillou" userId="f198c9754fff3752" providerId="LiveId" clId="{B7F1CC85-B227-0B44-8FE5-34918BEC77FB}" dt="2023-10-16T16:16:23.183" v="11082" actId="20577"/>
          <ac:spMkLst>
            <pc:docMk/>
            <pc:sldMk cId="4188921247" sldId="298"/>
            <ac:spMk id="7" creationId="{756F9BD6-89DB-2DFF-4DBB-DBB01C56FEF2}"/>
          </ac:spMkLst>
        </pc:spChg>
      </pc:sldChg>
      <pc:sldChg chg="delSp modSp add del mod ord">
        <pc:chgData name="Arnaud Le Guillou" userId="f198c9754fff3752" providerId="LiveId" clId="{B7F1CC85-B227-0B44-8FE5-34918BEC77FB}" dt="2023-10-16T20:16:06.482" v="13128" actId="2696"/>
        <pc:sldMkLst>
          <pc:docMk/>
          <pc:sldMk cId="2846217085" sldId="299"/>
        </pc:sldMkLst>
        <pc:spChg chg="del">
          <ac:chgData name="Arnaud Le Guillou" userId="f198c9754fff3752" providerId="LiveId" clId="{B7F1CC85-B227-0B44-8FE5-34918BEC77FB}" dt="2023-10-16T16:16:26.891" v="11083" actId="478"/>
          <ac:spMkLst>
            <pc:docMk/>
            <pc:sldMk cId="2846217085" sldId="299"/>
            <ac:spMk id="5" creationId="{BEB8AC84-731F-E1D2-8C80-2E23E80B60D8}"/>
          </ac:spMkLst>
        </pc:spChg>
        <pc:spChg chg="del mod">
          <ac:chgData name="Arnaud Le Guillou" userId="f198c9754fff3752" providerId="LiveId" clId="{B7F1CC85-B227-0B44-8FE5-34918BEC77FB}" dt="2023-10-16T20:16:06.054" v="13127"/>
          <ac:spMkLst>
            <pc:docMk/>
            <pc:sldMk cId="2846217085" sldId="299"/>
            <ac:spMk id="7" creationId="{756F9BD6-89DB-2DFF-4DBB-DBB01C56FEF2}"/>
          </ac:spMkLst>
        </pc:spChg>
      </pc:sldChg>
      <pc:sldChg chg="modSp add del mod ord">
        <pc:chgData name="Arnaud Le Guillou" userId="f198c9754fff3752" providerId="LiveId" clId="{B7F1CC85-B227-0B44-8FE5-34918BEC77FB}" dt="2023-10-16T20:16:23.006" v="13137" actId="2696"/>
        <pc:sldMkLst>
          <pc:docMk/>
          <pc:sldMk cId="85997294" sldId="300"/>
        </pc:sldMkLst>
        <pc:spChg chg="mod">
          <ac:chgData name="Arnaud Le Guillou" userId="f198c9754fff3752" providerId="LiveId" clId="{B7F1CC85-B227-0B44-8FE5-34918BEC77FB}" dt="2023-10-16T16:16:50.576" v="11103" actId="20577"/>
          <ac:spMkLst>
            <pc:docMk/>
            <pc:sldMk cId="85997294" sldId="300"/>
            <ac:spMk id="7" creationId="{756F9BD6-89DB-2DFF-4DBB-DBB01C56FEF2}"/>
          </ac:spMkLst>
        </pc:spChg>
      </pc:sldChg>
      <pc:sldChg chg="modSp add del mod ord">
        <pc:chgData name="Arnaud Le Guillou" userId="f198c9754fff3752" providerId="LiveId" clId="{B7F1CC85-B227-0B44-8FE5-34918BEC77FB}" dt="2023-10-16T20:17:28.322" v="13157" actId="2696"/>
        <pc:sldMkLst>
          <pc:docMk/>
          <pc:sldMk cId="3275658870" sldId="301"/>
        </pc:sldMkLst>
        <pc:spChg chg="mod">
          <ac:chgData name="Arnaud Le Guillou" userId="f198c9754fff3752" providerId="LiveId" clId="{B7F1CC85-B227-0B44-8FE5-34918BEC77FB}" dt="2023-10-16T20:16:52.142" v="13140" actId="20577"/>
          <ac:spMkLst>
            <pc:docMk/>
            <pc:sldMk cId="3275658870" sldId="301"/>
            <ac:spMk id="7" creationId="{756F9BD6-89DB-2DFF-4DBB-DBB01C56FEF2}"/>
          </ac:spMkLst>
        </pc:spChg>
      </pc:sldChg>
      <pc:sldChg chg="addSp delSp modSp add mod">
        <pc:chgData name="Arnaud Le Guillou" userId="f198c9754fff3752" providerId="LiveId" clId="{B7F1CC85-B227-0B44-8FE5-34918BEC77FB}" dt="2023-10-16T20:43:32.213" v="13530"/>
        <pc:sldMkLst>
          <pc:docMk/>
          <pc:sldMk cId="2974217866" sldId="302"/>
        </pc:sldMkLst>
        <pc:spChg chg="del">
          <ac:chgData name="Arnaud Le Guillou" userId="f198c9754fff3752" providerId="LiveId" clId="{B7F1CC85-B227-0B44-8FE5-34918BEC77FB}" dt="2023-10-16T20:43:31.502" v="13529" actId="478"/>
          <ac:spMkLst>
            <pc:docMk/>
            <pc:sldMk cId="2974217866" sldId="302"/>
            <ac:spMk id="2" creationId="{E76BA237-19E6-1A86-8EFE-754EB56763DA}"/>
          </ac:spMkLst>
        </pc:spChg>
        <pc:spChg chg="add mod">
          <ac:chgData name="Arnaud Le Guillou" userId="f198c9754fff3752" providerId="LiveId" clId="{B7F1CC85-B227-0B44-8FE5-34918BEC77FB}" dt="2023-10-16T20:43:32.213" v="13530"/>
          <ac:spMkLst>
            <pc:docMk/>
            <pc:sldMk cId="2974217866" sldId="302"/>
            <ac:spMk id="3" creationId="{D638F914-86A3-40D2-FAF1-3C55F5F96671}"/>
          </ac:spMkLst>
        </pc:spChg>
      </pc:sldChg>
      <pc:sldChg chg="addSp delSp modSp add mod">
        <pc:chgData name="Arnaud Le Guillou" userId="f198c9754fff3752" providerId="LiveId" clId="{B7F1CC85-B227-0B44-8FE5-34918BEC77FB}" dt="2023-10-16T20:44:28.281" v="13541"/>
        <pc:sldMkLst>
          <pc:docMk/>
          <pc:sldMk cId="893849457" sldId="303"/>
        </pc:sldMkLst>
        <pc:spChg chg="del">
          <ac:chgData name="Arnaud Le Guillou" userId="f198c9754fff3752" providerId="LiveId" clId="{B7F1CC85-B227-0B44-8FE5-34918BEC77FB}" dt="2023-10-16T20:44:27.681" v="13540" actId="478"/>
          <ac:spMkLst>
            <pc:docMk/>
            <pc:sldMk cId="893849457" sldId="303"/>
            <ac:spMk id="2" creationId="{E76BA237-19E6-1A86-8EFE-754EB56763DA}"/>
          </ac:spMkLst>
        </pc:spChg>
        <pc:spChg chg="add mod">
          <ac:chgData name="Arnaud Le Guillou" userId="f198c9754fff3752" providerId="LiveId" clId="{B7F1CC85-B227-0B44-8FE5-34918BEC77FB}" dt="2023-10-16T20:02:16.914" v="12461" actId="1036"/>
          <ac:spMkLst>
            <pc:docMk/>
            <pc:sldMk cId="893849457" sldId="303"/>
            <ac:spMk id="3" creationId="{EC69E32E-E799-4A81-C680-65BC63FFF669}"/>
          </ac:spMkLst>
        </pc:spChg>
        <pc:spChg chg="add del mod">
          <ac:chgData name="Arnaud Le Guillou" userId="f198c9754fff3752" providerId="LiveId" clId="{B7F1CC85-B227-0B44-8FE5-34918BEC77FB}" dt="2023-10-16T20:01:35.605" v="12441"/>
          <ac:spMkLst>
            <pc:docMk/>
            <pc:sldMk cId="893849457" sldId="303"/>
            <ac:spMk id="5" creationId="{F0CB8C6A-6C65-C615-443A-91C365A22254}"/>
          </ac:spMkLst>
        </pc:spChg>
        <pc:spChg chg="mod">
          <ac:chgData name="Arnaud Le Guillou" userId="f198c9754fff3752" providerId="LiveId" clId="{B7F1CC85-B227-0B44-8FE5-34918BEC77FB}" dt="2023-10-16T20:12:30.979" v="12931" actId="20577"/>
          <ac:spMkLst>
            <pc:docMk/>
            <pc:sldMk cId="893849457" sldId="303"/>
            <ac:spMk id="7" creationId="{756F9BD6-89DB-2DFF-4DBB-DBB01C56FEF2}"/>
          </ac:spMkLst>
        </pc:spChg>
        <pc:spChg chg="add del mod">
          <ac:chgData name="Arnaud Le Guillou" userId="f198c9754fff3752" providerId="LiveId" clId="{B7F1CC85-B227-0B44-8FE5-34918BEC77FB}" dt="2023-10-16T20:04:44.677" v="12465" actId="478"/>
          <ac:spMkLst>
            <pc:docMk/>
            <pc:sldMk cId="893849457" sldId="303"/>
            <ac:spMk id="8" creationId="{4901025D-EE39-A6D4-A2AD-2AD918CBF46B}"/>
          </ac:spMkLst>
        </pc:spChg>
        <pc:spChg chg="add mod">
          <ac:chgData name="Arnaud Le Guillou" userId="f198c9754fff3752" providerId="LiveId" clId="{B7F1CC85-B227-0B44-8FE5-34918BEC77FB}" dt="2023-10-16T20:44:28.281" v="13541"/>
          <ac:spMkLst>
            <pc:docMk/>
            <pc:sldMk cId="893849457" sldId="303"/>
            <ac:spMk id="9" creationId="{447455F2-0FC5-EF70-7E26-AA8BE1B4F762}"/>
          </ac:spMkLst>
        </pc:spChg>
      </pc:sldChg>
      <pc:sldChg chg="addSp delSp modSp add mod">
        <pc:chgData name="Arnaud Le Guillou" userId="f198c9754fff3752" providerId="LiveId" clId="{B7F1CC85-B227-0B44-8FE5-34918BEC77FB}" dt="2023-10-19T12:32:11.229" v="16447" actId="20577"/>
        <pc:sldMkLst>
          <pc:docMk/>
          <pc:sldMk cId="227734191" sldId="304"/>
        </pc:sldMkLst>
        <pc:spChg chg="del">
          <ac:chgData name="Arnaud Le Guillou" userId="f198c9754fff3752" providerId="LiveId" clId="{B7F1CC85-B227-0B44-8FE5-34918BEC77FB}" dt="2023-10-16T20:44:47.446" v="13544" actId="478"/>
          <ac:spMkLst>
            <pc:docMk/>
            <pc:sldMk cId="227734191" sldId="304"/>
            <ac:spMk id="2" creationId="{E76BA237-19E6-1A86-8EFE-754EB56763DA}"/>
          </ac:spMkLst>
        </pc:spChg>
        <pc:spChg chg="add mod">
          <ac:chgData name="Arnaud Le Guillou" userId="f198c9754fff3752" providerId="LiveId" clId="{B7F1CC85-B227-0B44-8FE5-34918BEC77FB}" dt="2023-10-16T20:44:48.283" v="13545"/>
          <ac:spMkLst>
            <pc:docMk/>
            <pc:sldMk cId="227734191" sldId="304"/>
            <ac:spMk id="3" creationId="{BD2E0AD6-8F69-C792-BC46-771193ED491C}"/>
          </ac:spMkLst>
        </pc:spChg>
        <pc:spChg chg="mod">
          <ac:chgData name="Arnaud Le Guillou" userId="f198c9754fff3752" providerId="LiveId" clId="{B7F1CC85-B227-0B44-8FE5-34918BEC77FB}" dt="2023-10-19T12:32:11.229" v="16447" actId="20577"/>
          <ac:spMkLst>
            <pc:docMk/>
            <pc:sldMk cId="227734191" sldId="304"/>
            <ac:spMk id="7" creationId="{756F9BD6-89DB-2DFF-4DBB-DBB01C56FEF2}"/>
          </ac:spMkLst>
        </pc:spChg>
      </pc:sldChg>
      <pc:sldChg chg="addSp delSp modSp add mod">
        <pc:chgData name="Arnaud Le Guillou" userId="f198c9754fff3752" providerId="LiveId" clId="{B7F1CC85-B227-0B44-8FE5-34918BEC77FB}" dt="2023-10-18T17:30:22.629" v="15434" actId="255"/>
        <pc:sldMkLst>
          <pc:docMk/>
          <pc:sldMk cId="2374970192" sldId="305"/>
        </pc:sldMkLst>
        <pc:spChg chg="del">
          <ac:chgData name="Arnaud Le Guillou" userId="f198c9754fff3752" providerId="LiveId" clId="{B7F1CC85-B227-0B44-8FE5-34918BEC77FB}" dt="2023-10-16T20:43:36.427" v="13531" actId="478"/>
          <ac:spMkLst>
            <pc:docMk/>
            <pc:sldMk cId="2374970192" sldId="305"/>
            <ac:spMk id="2" creationId="{E76BA237-19E6-1A86-8EFE-754EB56763DA}"/>
          </ac:spMkLst>
        </pc:spChg>
        <pc:spChg chg="add mod">
          <ac:chgData name="Arnaud Le Guillou" userId="f198c9754fff3752" providerId="LiveId" clId="{B7F1CC85-B227-0B44-8FE5-34918BEC77FB}" dt="2023-10-16T20:43:51.743" v="13535" actId="207"/>
          <ac:spMkLst>
            <pc:docMk/>
            <pc:sldMk cId="2374970192" sldId="305"/>
            <ac:spMk id="3" creationId="{CA5B975A-048A-6A86-6090-1B8696588A50}"/>
          </ac:spMkLst>
        </pc:spChg>
        <pc:spChg chg="mod">
          <ac:chgData name="Arnaud Le Guillou" userId="f198c9754fff3752" providerId="LiveId" clId="{B7F1CC85-B227-0B44-8FE5-34918BEC77FB}" dt="2023-10-18T17:30:22.629" v="15434" actId="255"/>
          <ac:spMkLst>
            <pc:docMk/>
            <pc:sldMk cId="2374970192" sldId="305"/>
            <ac:spMk id="7" creationId="{756F9BD6-89DB-2DFF-4DBB-DBB01C56FEF2}"/>
          </ac:spMkLst>
        </pc:spChg>
      </pc:sldChg>
      <pc:sldChg chg="addSp delSp modSp add del mod">
        <pc:chgData name="Arnaud Le Guillou" userId="f198c9754fff3752" providerId="LiveId" clId="{B7F1CC85-B227-0B44-8FE5-34918BEC77FB}" dt="2023-10-18T17:36:09.749" v="15535" actId="2696"/>
        <pc:sldMkLst>
          <pc:docMk/>
          <pc:sldMk cId="3053184465" sldId="306"/>
        </pc:sldMkLst>
        <pc:spChg chg="del">
          <ac:chgData name="Arnaud Le Guillou" userId="f198c9754fff3752" providerId="LiveId" clId="{B7F1CC85-B227-0B44-8FE5-34918BEC77FB}" dt="2023-10-16T20:44:22.760" v="13538" actId="478"/>
          <ac:spMkLst>
            <pc:docMk/>
            <pc:sldMk cId="3053184465" sldId="306"/>
            <ac:spMk id="2" creationId="{E76BA237-19E6-1A86-8EFE-754EB56763DA}"/>
          </ac:spMkLst>
        </pc:spChg>
        <pc:spChg chg="add mod">
          <ac:chgData name="Arnaud Le Guillou" userId="f198c9754fff3752" providerId="LiveId" clId="{B7F1CC85-B227-0B44-8FE5-34918BEC77FB}" dt="2023-10-16T20:44:23.541" v="13539"/>
          <ac:spMkLst>
            <pc:docMk/>
            <pc:sldMk cId="3053184465" sldId="306"/>
            <ac:spMk id="3" creationId="{0959E4EE-F148-4637-5351-6C5AAB31DCF9}"/>
          </ac:spMkLst>
        </pc:spChg>
      </pc:sldChg>
      <pc:sldChg chg="addSp delSp modSp add mod">
        <pc:chgData name="Arnaud Le Guillou" userId="f198c9754fff3752" providerId="LiveId" clId="{B7F1CC85-B227-0B44-8FE5-34918BEC77FB}" dt="2023-10-19T12:31:49.614" v="16442" actId="20577"/>
        <pc:sldMkLst>
          <pc:docMk/>
          <pc:sldMk cId="3896155015" sldId="307"/>
        </pc:sldMkLst>
        <pc:spChg chg="del">
          <ac:chgData name="Arnaud Le Guillou" userId="f198c9754fff3752" providerId="LiveId" clId="{B7F1CC85-B227-0B44-8FE5-34918BEC77FB}" dt="2023-10-16T20:44:42.013" v="13542" actId="478"/>
          <ac:spMkLst>
            <pc:docMk/>
            <pc:sldMk cId="3896155015" sldId="307"/>
            <ac:spMk id="2" creationId="{E76BA237-19E6-1A86-8EFE-754EB56763DA}"/>
          </ac:spMkLst>
        </pc:spChg>
        <pc:spChg chg="add mod">
          <ac:chgData name="Arnaud Le Guillou" userId="f198c9754fff3752" providerId="LiveId" clId="{B7F1CC85-B227-0B44-8FE5-34918BEC77FB}" dt="2023-10-16T20:44:42.999" v="13543"/>
          <ac:spMkLst>
            <pc:docMk/>
            <pc:sldMk cId="3896155015" sldId="307"/>
            <ac:spMk id="5" creationId="{DDC40A88-0857-132E-C72A-FED2DB1BEAEF}"/>
          </ac:spMkLst>
        </pc:spChg>
        <pc:spChg chg="mod">
          <ac:chgData name="Arnaud Le Guillou" userId="f198c9754fff3752" providerId="LiveId" clId="{B7F1CC85-B227-0B44-8FE5-34918BEC77FB}" dt="2023-10-19T12:31:49.614" v="16442" actId="20577"/>
          <ac:spMkLst>
            <pc:docMk/>
            <pc:sldMk cId="3896155015" sldId="307"/>
            <ac:spMk id="7" creationId="{756F9BD6-89DB-2DFF-4DBB-DBB01C56FEF2}"/>
          </ac:spMkLst>
        </pc:spChg>
      </pc:sldChg>
      <pc:sldChg chg="modSp add del mod">
        <pc:chgData name="Arnaud Le Guillou" userId="f198c9754fff3752" providerId="LiveId" clId="{B7F1CC85-B227-0B44-8FE5-34918BEC77FB}" dt="2023-10-16T20:17:28.322" v="13157" actId="2696"/>
        <pc:sldMkLst>
          <pc:docMk/>
          <pc:sldMk cId="3404848018" sldId="308"/>
        </pc:sldMkLst>
        <pc:spChg chg="mod">
          <ac:chgData name="Arnaud Le Guillou" userId="f198c9754fff3752" providerId="LiveId" clId="{B7F1CC85-B227-0B44-8FE5-34918BEC77FB}" dt="2023-10-16T20:16:56.190" v="13141" actId="20577"/>
          <ac:spMkLst>
            <pc:docMk/>
            <pc:sldMk cId="3404848018" sldId="308"/>
            <ac:spMk id="7" creationId="{756F9BD6-89DB-2DFF-4DBB-DBB01C56FEF2}"/>
          </ac:spMkLst>
        </pc:spChg>
      </pc:sldChg>
      <pc:sldChg chg="addSp delSp modSp add mod">
        <pc:chgData name="Arnaud Le Guillou" userId="f198c9754fff3752" providerId="LiveId" clId="{B7F1CC85-B227-0B44-8FE5-34918BEC77FB}" dt="2023-10-16T20:49:06.806" v="13643" actId="207"/>
        <pc:sldMkLst>
          <pc:docMk/>
          <pc:sldMk cId="4022663449" sldId="309"/>
        </pc:sldMkLst>
        <pc:spChg chg="del">
          <ac:chgData name="Arnaud Le Guillou" userId="f198c9754fff3752" providerId="LiveId" clId="{B7F1CC85-B227-0B44-8FE5-34918BEC77FB}" dt="2023-10-16T20:48:56.444" v="13640" actId="478"/>
          <ac:spMkLst>
            <pc:docMk/>
            <pc:sldMk cId="4022663449" sldId="309"/>
            <ac:spMk id="2" creationId="{E76BA237-19E6-1A86-8EFE-754EB56763DA}"/>
          </ac:spMkLst>
        </pc:spChg>
        <pc:spChg chg="add mod">
          <ac:chgData name="Arnaud Le Guillou" userId="f198c9754fff3752" providerId="LiveId" clId="{B7F1CC85-B227-0B44-8FE5-34918BEC77FB}" dt="2023-10-16T20:49:06.806" v="13643" actId="207"/>
          <ac:spMkLst>
            <pc:docMk/>
            <pc:sldMk cId="4022663449" sldId="309"/>
            <ac:spMk id="3" creationId="{10AB2C6D-F7E0-9AA1-9244-34CF92B20072}"/>
          </ac:spMkLst>
        </pc:spChg>
        <pc:spChg chg="mod">
          <ac:chgData name="Arnaud Le Guillou" userId="f198c9754fff3752" providerId="LiveId" clId="{B7F1CC85-B227-0B44-8FE5-34918BEC77FB}" dt="2023-10-16T20:17:39.656" v="13160" actId="20577"/>
          <ac:spMkLst>
            <pc:docMk/>
            <pc:sldMk cId="4022663449" sldId="309"/>
            <ac:spMk id="7" creationId="{756F9BD6-89DB-2DFF-4DBB-DBB01C56FEF2}"/>
          </ac:spMkLst>
        </pc:spChg>
      </pc:sldChg>
      <pc:sldChg chg="addSp delSp modSp add mod">
        <pc:chgData name="Arnaud Le Guillou" userId="f198c9754fff3752" providerId="LiveId" clId="{B7F1CC85-B227-0B44-8FE5-34918BEC77FB}" dt="2023-10-16T20:49:13.674" v="13645"/>
        <pc:sldMkLst>
          <pc:docMk/>
          <pc:sldMk cId="740654646" sldId="310"/>
        </pc:sldMkLst>
        <pc:spChg chg="del">
          <ac:chgData name="Arnaud Le Guillou" userId="f198c9754fff3752" providerId="LiveId" clId="{B7F1CC85-B227-0B44-8FE5-34918BEC77FB}" dt="2023-10-16T20:49:12.946" v="13644" actId="478"/>
          <ac:spMkLst>
            <pc:docMk/>
            <pc:sldMk cId="740654646" sldId="310"/>
            <ac:spMk id="2" creationId="{E76BA237-19E6-1A86-8EFE-754EB56763DA}"/>
          </ac:spMkLst>
        </pc:spChg>
        <pc:spChg chg="add mod">
          <ac:chgData name="Arnaud Le Guillou" userId="f198c9754fff3752" providerId="LiveId" clId="{B7F1CC85-B227-0B44-8FE5-34918BEC77FB}" dt="2023-10-16T20:49:13.674" v="13645"/>
          <ac:spMkLst>
            <pc:docMk/>
            <pc:sldMk cId="740654646" sldId="310"/>
            <ac:spMk id="3" creationId="{594C9966-943B-18AF-3F5F-4858D5695AE4}"/>
          </ac:spMkLst>
        </pc:spChg>
        <pc:spChg chg="mod">
          <ac:chgData name="Arnaud Le Guillou" userId="f198c9754fff3752" providerId="LiveId" clId="{B7F1CC85-B227-0B44-8FE5-34918BEC77FB}" dt="2023-10-16T20:17:43.833" v="13161" actId="20577"/>
          <ac:spMkLst>
            <pc:docMk/>
            <pc:sldMk cId="740654646" sldId="310"/>
            <ac:spMk id="7" creationId="{756F9BD6-89DB-2DFF-4DBB-DBB01C56FEF2}"/>
          </ac:spMkLst>
        </pc:spChg>
      </pc:sldChg>
      <pc:sldChg chg="addSp delSp modSp add mod">
        <pc:chgData name="Arnaud Le Guillou" userId="f198c9754fff3752" providerId="LiveId" clId="{B7F1CC85-B227-0B44-8FE5-34918BEC77FB}" dt="2023-10-16T20:49:22.508" v="13647"/>
        <pc:sldMkLst>
          <pc:docMk/>
          <pc:sldMk cId="1966878273" sldId="311"/>
        </pc:sldMkLst>
        <pc:spChg chg="del">
          <ac:chgData name="Arnaud Le Guillou" userId="f198c9754fff3752" providerId="LiveId" clId="{B7F1CC85-B227-0B44-8FE5-34918BEC77FB}" dt="2023-10-16T20:49:21.911" v="13646" actId="478"/>
          <ac:spMkLst>
            <pc:docMk/>
            <pc:sldMk cId="1966878273" sldId="311"/>
            <ac:spMk id="2" creationId="{E76BA237-19E6-1A86-8EFE-754EB56763DA}"/>
          </ac:spMkLst>
        </pc:spChg>
        <pc:spChg chg="add mod">
          <ac:chgData name="Arnaud Le Guillou" userId="f198c9754fff3752" providerId="LiveId" clId="{B7F1CC85-B227-0B44-8FE5-34918BEC77FB}" dt="2023-10-16T20:49:22.508" v="13647"/>
          <ac:spMkLst>
            <pc:docMk/>
            <pc:sldMk cId="1966878273" sldId="311"/>
            <ac:spMk id="3" creationId="{D70AAB0E-DF2F-9DC8-7D03-C6D4933C430D}"/>
          </ac:spMkLst>
        </pc:spChg>
      </pc:sldChg>
      <pc:sldChg chg="addSp delSp modSp add mod">
        <pc:chgData name="Arnaud Le Guillou" userId="f198c9754fff3752" providerId="LiveId" clId="{B7F1CC85-B227-0B44-8FE5-34918BEC77FB}" dt="2023-10-19T12:03:44.751" v="16250" actId="20577"/>
        <pc:sldMkLst>
          <pc:docMk/>
          <pc:sldMk cId="2288717637" sldId="312"/>
        </pc:sldMkLst>
        <pc:spChg chg="del">
          <ac:chgData name="Arnaud Le Guillou" userId="f198c9754fff3752" providerId="LiveId" clId="{B7F1CC85-B227-0B44-8FE5-34918BEC77FB}" dt="2023-10-16T20:40:19.970" v="13484" actId="478"/>
          <ac:spMkLst>
            <pc:docMk/>
            <pc:sldMk cId="2288717637" sldId="312"/>
            <ac:spMk id="2" creationId="{E76BA237-19E6-1A86-8EFE-754EB56763DA}"/>
          </ac:spMkLst>
        </pc:spChg>
        <pc:spChg chg="add mod">
          <ac:chgData name="Arnaud Le Guillou" userId="f198c9754fff3752" providerId="LiveId" clId="{B7F1CC85-B227-0B44-8FE5-34918BEC77FB}" dt="2023-10-16T20:40:20.536" v="13485"/>
          <ac:spMkLst>
            <pc:docMk/>
            <pc:sldMk cId="2288717637" sldId="312"/>
            <ac:spMk id="3" creationId="{449619C4-99B5-B73D-78BF-7CA41D0E7771}"/>
          </ac:spMkLst>
        </pc:spChg>
        <pc:spChg chg="mod">
          <ac:chgData name="Arnaud Le Guillou" userId="f198c9754fff3752" providerId="LiveId" clId="{B7F1CC85-B227-0B44-8FE5-34918BEC77FB}" dt="2023-10-19T12:03:44.751" v="16250" actId="20577"/>
          <ac:spMkLst>
            <pc:docMk/>
            <pc:sldMk cId="2288717637" sldId="312"/>
            <ac:spMk id="7" creationId="{756F9BD6-89DB-2DFF-4DBB-DBB01C56FEF2}"/>
          </ac:spMkLst>
        </pc:spChg>
      </pc:sldChg>
      <pc:sldChg chg="add del">
        <pc:chgData name="Arnaud Le Guillou" userId="f198c9754fff3752" providerId="LiveId" clId="{B7F1CC85-B227-0B44-8FE5-34918BEC77FB}" dt="2023-10-16T20:21:09.947" v="13174" actId="2696"/>
        <pc:sldMkLst>
          <pc:docMk/>
          <pc:sldMk cId="3043312676" sldId="312"/>
        </pc:sldMkLst>
      </pc:sldChg>
      <pc:sldChg chg="addSp delSp modSp add mod">
        <pc:chgData name="Arnaud Le Guillou" userId="f198c9754fff3752" providerId="LiveId" clId="{B7F1CC85-B227-0B44-8FE5-34918BEC77FB}" dt="2023-10-19T12:04:07.255" v="16266" actId="20577"/>
        <pc:sldMkLst>
          <pc:docMk/>
          <pc:sldMk cId="1113065708" sldId="313"/>
        </pc:sldMkLst>
        <pc:spChg chg="del">
          <ac:chgData name="Arnaud Le Guillou" userId="f198c9754fff3752" providerId="LiveId" clId="{B7F1CC85-B227-0B44-8FE5-34918BEC77FB}" dt="2023-10-16T20:40:35.757" v="13487" actId="478"/>
          <ac:spMkLst>
            <pc:docMk/>
            <pc:sldMk cId="1113065708" sldId="313"/>
            <ac:spMk id="2" creationId="{E76BA237-19E6-1A86-8EFE-754EB56763DA}"/>
          </ac:spMkLst>
        </pc:spChg>
        <pc:spChg chg="add mod">
          <ac:chgData name="Arnaud Le Guillou" userId="f198c9754fff3752" providerId="LiveId" clId="{B7F1CC85-B227-0B44-8FE5-34918BEC77FB}" dt="2023-10-16T20:40:36.605" v="13488"/>
          <ac:spMkLst>
            <pc:docMk/>
            <pc:sldMk cId="1113065708" sldId="313"/>
            <ac:spMk id="3" creationId="{81000B39-A677-E86E-48C2-80152B43E322}"/>
          </ac:spMkLst>
        </pc:spChg>
        <pc:spChg chg="mod">
          <ac:chgData name="Arnaud Le Guillou" userId="f198c9754fff3752" providerId="LiveId" clId="{B7F1CC85-B227-0B44-8FE5-34918BEC77FB}" dt="2023-10-19T12:04:07.255" v="16266" actId="20577"/>
          <ac:spMkLst>
            <pc:docMk/>
            <pc:sldMk cId="1113065708" sldId="313"/>
            <ac:spMk id="7" creationId="{756F9BD6-89DB-2DFF-4DBB-DBB01C56FEF2}"/>
          </ac:spMkLst>
        </pc:spChg>
      </pc:sldChg>
      <pc:sldChg chg="addSp delSp modSp add mod">
        <pc:chgData name="Arnaud Le Guillou" userId="f198c9754fff3752" providerId="LiveId" clId="{B7F1CC85-B227-0B44-8FE5-34918BEC77FB}" dt="2023-10-16T20:47:11.929" v="13611" actId="207"/>
        <pc:sldMkLst>
          <pc:docMk/>
          <pc:sldMk cId="949443202" sldId="314"/>
        </pc:sldMkLst>
        <pc:spChg chg="add mod">
          <ac:chgData name="Arnaud Le Guillou" userId="f198c9754fff3752" providerId="LiveId" clId="{B7F1CC85-B227-0B44-8FE5-34918BEC77FB}" dt="2023-10-16T20:47:11.929" v="13611" actId="207"/>
          <ac:spMkLst>
            <pc:docMk/>
            <pc:sldMk cId="949443202" sldId="314"/>
            <ac:spMk id="2" creationId="{702985D9-5105-8692-022E-480F629C91E4}"/>
          </ac:spMkLst>
        </pc:spChg>
        <pc:spChg chg="del mod">
          <ac:chgData name="Arnaud Le Guillou" userId="f198c9754fff3752" providerId="LiveId" clId="{B7F1CC85-B227-0B44-8FE5-34918BEC77FB}" dt="2023-10-16T20:46:58.525" v="13609"/>
          <ac:spMkLst>
            <pc:docMk/>
            <pc:sldMk cId="949443202" sldId="314"/>
            <ac:spMk id="6" creationId="{3C0F0FFF-BD3C-131A-12FB-A421F3AB09EC}"/>
          </ac:spMkLst>
        </pc:spChg>
      </pc:sldChg>
      <pc:sldChg chg="add del">
        <pc:chgData name="Arnaud Le Guillou" userId="f198c9754fff3752" providerId="LiveId" clId="{B7F1CC85-B227-0B44-8FE5-34918BEC77FB}" dt="2023-10-16T20:29:58.476" v="13282" actId="2696"/>
        <pc:sldMkLst>
          <pc:docMk/>
          <pc:sldMk cId="748245860" sldId="315"/>
        </pc:sldMkLst>
      </pc:sldChg>
      <pc:sldChg chg="addSp delSp modSp add mod">
        <pc:chgData name="Arnaud Le Guillou" userId="f198c9754fff3752" providerId="LiveId" clId="{B7F1CC85-B227-0B44-8FE5-34918BEC77FB}" dt="2023-10-16T20:47:34.337" v="13615"/>
        <pc:sldMkLst>
          <pc:docMk/>
          <pc:sldMk cId="1677105085" sldId="315"/>
        </pc:sldMkLst>
        <pc:spChg chg="del">
          <ac:chgData name="Arnaud Le Guillou" userId="f198c9754fff3752" providerId="LiveId" clId="{B7F1CC85-B227-0B44-8FE5-34918BEC77FB}" dt="2023-10-16T20:47:33.457" v="13614" actId="478"/>
          <ac:spMkLst>
            <pc:docMk/>
            <pc:sldMk cId="1677105085" sldId="315"/>
            <ac:spMk id="6" creationId="{3C0F0FFF-BD3C-131A-12FB-A421F3AB09EC}"/>
          </ac:spMkLst>
        </pc:spChg>
        <pc:spChg chg="add mod">
          <ac:chgData name="Arnaud Le Guillou" userId="f198c9754fff3752" providerId="LiveId" clId="{B7F1CC85-B227-0B44-8FE5-34918BEC77FB}" dt="2023-10-16T20:47:34.337" v="13615"/>
          <ac:spMkLst>
            <pc:docMk/>
            <pc:sldMk cId="1677105085" sldId="315"/>
            <ac:spMk id="7" creationId="{419013AB-486F-B7EB-3FA3-711BDFB95E56}"/>
          </ac:spMkLst>
        </pc:spChg>
        <pc:spChg chg="del">
          <ac:chgData name="Arnaud Le Guillou" userId="f198c9754fff3752" providerId="LiveId" clId="{B7F1CC85-B227-0B44-8FE5-34918BEC77FB}" dt="2023-10-16T20:31:20.906" v="13286" actId="478"/>
          <ac:spMkLst>
            <pc:docMk/>
            <pc:sldMk cId="1677105085" sldId="315"/>
            <ac:spMk id="9" creationId="{99A61FFE-29F8-3732-5169-E3177E3E7691}"/>
          </ac:spMkLst>
        </pc:spChg>
        <pc:picChg chg="add mod">
          <ac:chgData name="Arnaud Le Guillou" userId="f198c9754fff3752" providerId="LiveId" clId="{B7F1CC85-B227-0B44-8FE5-34918BEC77FB}" dt="2023-10-16T20:31:48.381" v="13294" actId="1076"/>
          <ac:picMkLst>
            <pc:docMk/>
            <pc:sldMk cId="1677105085" sldId="315"/>
            <ac:picMk id="2" creationId="{6675AF0E-D875-F797-AEEC-B3E983ED4126}"/>
          </ac:picMkLst>
        </pc:picChg>
        <pc:picChg chg="del">
          <ac:chgData name="Arnaud Le Guillou" userId="f198c9754fff3752" providerId="LiveId" clId="{B7F1CC85-B227-0B44-8FE5-34918BEC77FB}" dt="2023-10-16T20:31:19.120" v="13285" actId="478"/>
          <ac:picMkLst>
            <pc:docMk/>
            <pc:sldMk cId="1677105085" sldId="315"/>
            <ac:picMk id="3" creationId="{DCF404B5-E225-55AB-247C-F8BA1C14286D}"/>
          </ac:picMkLst>
        </pc:picChg>
        <pc:picChg chg="add del mod">
          <ac:chgData name="Arnaud Le Guillou" userId="f198c9754fff3752" providerId="LiveId" clId="{B7F1CC85-B227-0B44-8FE5-34918BEC77FB}" dt="2023-10-16T20:32:49.020" v="13305" actId="478"/>
          <ac:picMkLst>
            <pc:docMk/>
            <pc:sldMk cId="1677105085" sldId="315"/>
            <ac:picMk id="5" creationId="{6C31027A-E431-B53C-9F56-145FB54A1BD8}"/>
          </ac:picMkLst>
        </pc:picChg>
      </pc:sldChg>
      <pc:sldChg chg="addSp delSp modSp add mod">
        <pc:chgData name="Arnaud Le Guillou" userId="f198c9754fff3752" providerId="LiveId" clId="{B7F1CC85-B227-0B44-8FE5-34918BEC77FB}" dt="2023-10-16T20:47:41.004" v="13617"/>
        <pc:sldMkLst>
          <pc:docMk/>
          <pc:sldMk cId="2687777294" sldId="316"/>
        </pc:sldMkLst>
        <pc:spChg chg="add mod">
          <ac:chgData name="Arnaud Le Guillou" userId="f198c9754fff3752" providerId="LiveId" clId="{B7F1CC85-B227-0B44-8FE5-34918BEC77FB}" dt="2023-10-16T20:47:41.004" v="13617"/>
          <ac:spMkLst>
            <pc:docMk/>
            <pc:sldMk cId="2687777294" sldId="316"/>
            <ac:spMk id="3" creationId="{269989B2-20D5-0B65-0A49-85EA779344C8}"/>
          </ac:spMkLst>
        </pc:spChg>
        <pc:spChg chg="del">
          <ac:chgData name="Arnaud Le Guillou" userId="f198c9754fff3752" providerId="LiveId" clId="{B7F1CC85-B227-0B44-8FE5-34918BEC77FB}" dt="2023-10-16T20:47:40.229" v="13616" actId="478"/>
          <ac:spMkLst>
            <pc:docMk/>
            <pc:sldMk cId="2687777294" sldId="316"/>
            <ac:spMk id="6" creationId="{3C0F0FFF-BD3C-131A-12FB-A421F3AB09EC}"/>
          </ac:spMkLst>
        </pc:spChg>
      </pc:sldChg>
      <pc:sldChg chg="addSp delSp modSp add mod">
        <pc:chgData name="Arnaud Le Guillou" userId="f198c9754fff3752" providerId="LiveId" clId="{B7F1CC85-B227-0B44-8FE5-34918BEC77FB}" dt="2023-10-16T20:47:50.716" v="13622"/>
        <pc:sldMkLst>
          <pc:docMk/>
          <pc:sldMk cId="3962865570" sldId="317"/>
        </pc:sldMkLst>
        <pc:spChg chg="del mod">
          <ac:chgData name="Arnaud Le Guillou" userId="f198c9754fff3752" providerId="LiveId" clId="{B7F1CC85-B227-0B44-8FE5-34918BEC77FB}" dt="2023-10-16T20:47:49.959" v="13621" actId="478"/>
          <ac:spMkLst>
            <pc:docMk/>
            <pc:sldMk cId="3962865570" sldId="317"/>
            <ac:spMk id="6" creationId="{3C0F0FFF-BD3C-131A-12FB-A421F3AB09EC}"/>
          </ac:spMkLst>
        </pc:spChg>
        <pc:spChg chg="add del mod">
          <ac:chgData name="Arnaud Le Guillou" userId="f198c9754fff3752" providerId="LiveId" clId="{B7F1CC85-B227-0B44-8FE5-34918BEC77FB}" dt="2023-10-16T20:47:46.639" v="13619"/>
          <ac:spMkLst>
            <pc:docMk/>
            <pc:sldMk cId="3962865570" sldId="317"/>
            <ac:spMk id="7" creationId="{DF4A8818-6542-1DF5-59BF-BA19719501AA}"/>
          </ac:spMkLst>
        </pc:spChg>
        <pc:spChg chg="add mod">
          <ac:chgData name="Arnaud Le Guillou" userId="f198c9754fff3752" providerId="LiveId" clId="{B7F1CC85-B227-0B44-8FE5-34918BEC77FB}" dt="2023-10-16T20:47:50.716" v="13622"/>
          <ac:spMkLst>
            <pc:docMk/>
            <pc:sldMk cId="3962865570" sldId="317"/>
            <ac:spMk id="9" creationId="{58084B87-4DA0-BF58-ABCB-1D43D494232A}"/>
          </ac:spMkLst>
        </pc:spChg>
        <pc:picChg chg="del">
          <ac:chgData name="Arnaud Le Guillou" userId="f198c9754fff3752" providerId="LiveId" clId="{B7F1CC85-B227-0B44-8FE5-34918BEC77FB}" dt="2023-10-16T20:33:54.460" v="13310" actId="478"/>
          <ac:picMkLst>
            <pc:docMk/>
            <pc:sldMk cId="3962865570" sldId="317"/>
            <ac:picMk id="2" creationId="{6675AF0E-D875-F797-AEEC-B3E983ED4126}"/>
          </ac:picMkLst>
        </pc:picChg>
        <pc:picChg chg="add mod">
          <ac:chgData name="Arnaud Le Guillou" userId="f198c9754fff3752" providerId="LiveId" clId="{B7F1CC85-B227-0B44-8FE5-34918BEC77FB}" dt="2023-10-16T20:34:01.062" v="13334" actId="1036"/>
          <ac:picMkLst>
            <pc:docMk/>
            <pc:sldMk cId="3962865570" sldId="317"/>
            <ac:picMk id="3" creationId="{E309C9EF-1587-2282-3F4C-68F9C45320BF}"/>
          </ac:picMkLst>
        </pc:picChg>
        <pc:picChg chg="del">
          <ac:chgData name="Arnaud Le Guillou" userId="f198c9754fff3752" providerId="LiveId" clId="{B7F1CC85-B227-0B44-8FE5-34918BEC77FB}" dt="2023-10-16T20:33:56.196" v="13311" actId="478"/>
          <ac:picMkLst>
            <pc:docMk/>
            <pc:sldMk cId="3962865570" sldId="317"/>
            <ac:picMk id="5" creationId="{6C31027A-E431-B53C-9F56-145FB54A1BD8}"/>
          </ac:picMkLst>
        </pc:picChg>
      </pc:sldChg>
      <pc:sldChg chg="modSp add mod">
        <pc:chgData name="Arnaud Le Guillou" userId="f198c9754fff3752" providerId="LiveId" clId="{B7F1CC85-B227-0B44-8FE5-34918BEC77FB}" dt="2023-10-16T21:06:57.976" v="14400" actId="113"/>
        <pc:sldMkLst>
          <pc:docMk/>
          <pc:sldMk cId="282101313" sldId="318"/>
        </pc:sldMkLst>
        <pc:spChg chg="mod">
          <ac:chgData name="Arnaud Le Guillou" userId="f198c9754fff3752" providerId="LiveId" clId="{B7F1CC85-B227-0B44-8FE5-34918BEC77FB}" dt="2023-10-16T20:55:45.895" v="13650" actId="207"/>
          <ac:spMkLst>
            <pc:docMk/>
            <pc:sldMk cId="282101313" sldId="318"/>
            <ac:spMk id="3" creationId="{D70AAB0E-DF2F-9DC8-7D03-C6D4933C430D}"/>
          </ac:spMkLst>
        </pc:spChg>
        <pc:spChg chg="mod">
          <ac:chgData name="Arnaud Le Guillou" userId="f198c9754fff3752" providerId="LiveId" clId="{B7F1CC85-B227-0B44-8FE5-34918BEC77FB}" dt="2023-10-16T21:06:57.976" v="14400" actId="113"/>
          <ac:spMkLst>
            <pc:docMk/>
            <pc:sldMk cId="282101313" sldId="318"/>
            <ac:spMk id="7" creationId="{756F9BD6-89DB-2DFF-4DBB-DBB01C56FEF2}"/>
          </ac:spMkLst>
        </pc:spChg>
      </pc:sldChg>
      <pc:sldChg chg="add del">
        <pc:chgData name="Arnaud Le Guillou" userId="f198c9754fff3752" providerId="LiveId" clId="{B7F1CC85-B227-0B44-8FE5-34918BEC77FB}" dt="2023-10-18T13:51:39.071" v="14410" actId="2696"/>
        <pc:sldMkLst>
          <pc:docMk/>
          <pc:sldMk cId="21738508" sldId="319"/>
        </pc:sldMkLst>
      </pc:sldChg>
      <pc:sldChg chg="addSp delSp modSp add mod">
        <pc:chgData name="Arnaud Le Guillou" userId="f198c9754fff3752" providerId="LiveId" clId="{B7F1CC85-B227-0B44-8FE5-34918BEC77FB}" dt="2023-10-19T12:17:15.658" v="16379" actId="20577"/>
        <pc:sldMkLst>
          <pc:docMk/>
          <pc:sldMk cId="1595902118" sldId="319"/>
        </pc:sldMkLst>
        <pc:spChg chg="mod">
          <ac:chgData name="Arnaud Le Guillou" userId="f198c9754fff3752" providerId="LiveId" clId="{B7F1CC85-B227-0B44-8FE5-34918BEC77FB}" dt="2023-10-19T12:17:15.658" v="16379" actId="20577"/>
          <ac:spMkLst>
            <pc:docMk/>
            <pc:sldMk cId="1595902118" sldId="319"/>
            <ac:spMk id="7" creationId="{756F9BD6-89DB-2DFF-4DBB-DBB01C56FEF2}"/>
          </ac:spMkLst>
        </pc:spChg>
        <pc:spChg chg="mod">
          <ac:chgData name="Arnaud Le Guillou" userId="f198c9754fff3752" providerId="LiveId" clId="{B7F1CC85-B227-0B44-8FE5-34918BEC77FB}" dt="2023-10-18T14:06:59.362" v="14954" actId="1076"/>
          <ac:spMkLst>
            <pc:docMk/>
            <pc:sldMk cId="1595902118" sldId="319"/>
            <ac:spMk id="9" creationId="{E0866ADC-43D2-0E2F-520A-538DD9345F7A}"/>
          </ac:spMkLst>
        </pc:spChg>
        <pc:picChg chg="add mod">
          <ac:chgData name="Arnaud Le Guillou" userId="f198c9754fff3752" providerId="LiveId" clId="{B7F1CC85-B227-0B44-8FE5-34918BEC77FB}" dt="2023-10-18T14:05:20.980" v="14953" actId="1076"/>
          <ac:picMkLst>
            <pc:docMk/>
            <pc:sldMk cId="1595902118" sldId="319"/>
            <ac:picMk id="2" creationId="{FD39B6E1-91CB-C76C-6AA1-C85CEA7A1F9D}"/>
          </ac:picMkLst>
        </pc:picChg>
        <pc:picChg chg="del">
          <ac:chgData name="Arnaud Le Guillou" userId="f198c9754fff3752" providerId="LiveId" clId="{B7F1CC85-B227-0B44-8FE5-34918BEC77FB}" dt="2023-10-18T13:59:34.992" v="14885" actId="478"/>
          <ac:picMkLst>
            <pc:docMk/>
            <pc:sldMk cId="1595902118" sldId="319"/>
            <ac:picMk id="3" creationId="{928316A1-B747-5AE0-B6CB-535FD9D99F26}"/>
          </ac:picMkLst>
        </pc:picChg>
      </pc:sldChg>
      <pc:sldChg chg="addSp delSp modSp add mod">
        <pc:chgData name="Arnaud Le Guillou" userId="f198c9754fff3752" providerId="LiveId" clId="{B7F1CC85-B227-0B44-8FE5-34918BEC77FB}" dt="2023-10-18T14:19:35.570" v="15404" actId="1038"/>
        <pc:sldMkLst>
          <pc:docMk/>
          <pc:sldMk cId="1886785669" sldId="320"/>
        </pc:sldMkLst>
        <pc:spChg chg="mod">
          <ac:chgData name="Arnaud Le Guillou" userId="f198c9754fff3752" providerId="LiveId" clId="{B7F1CC85-B227-0B44-8FE5-34918BEC77FB}" dt="2023-10-18T14:16:54.804" v="15360" actId="2711"/>
          <ac:spMkLst>
            <pc:docMk/>
            <pc:sldMk cId="1886785669" sldId="320"/>
            <ac:spMk id="5" creationId="{BEB8AC84-731F-E1D2-8C80-2E23E80B60D8}"/>
          </ac:spMkLst>
        </pc:spChg>
        <pc:spChg chg="mod">
          <ac:chgData name="Arnaud Le Guillou" userId="f198c9754fff3752" providerId="LiveId" clId="{B7F1CC85-B227-0B44-8FE5-34918BEC77FB}" dt="2023-10-18T14:19:19.401" v="15389" actId="20578"/>
          <ac:spMkLst>
            <pc:docMk/>
            <pc:sldMk cId="1886785669" sldId="320"/>
            <ac:spMk id="7" creationId="{756F9BD6-89DB-2DFF-4DBB-DBB01C56FEF2}"/>
          </ac:spMkLst>
        </pc:spChg>
        <pc:spChg chg="del">
          <ac:chgData name="Arnaud Le Guillou" userId="f198c9754fff3752" providerId="LiveId" clId="{B7F1CC85-B227-0B44-8FE5-34918BEC77FB}" dt="2023-10-18T14:13:24.543" v="15082" actId="478"/>
          <ac:spMkLst>
            <pc:docMk/>
            <pc:sldMk cId="1886785669" sldId="320"/>
            <ac:spMk id="8" creationId="{BBEB18F8-7661-9809-EBA1-4266BA185375}"/>
          </ac:spMkLst>
        </pc:spChg>
        <pc:spChg chg="add mod">
          <ac:chgData name="Arnaud Le Guillou" userId="f198c9754fff3752" providerId="LiveId" clId="{B7F1CC85-B227-0B44-8FE5-34918BEC77FB}" dt="2023-10-18T14:19:35.570" v="15404" actId="1038"/>
          <ac:spMkLst>
            <pc:docMk/>
            <pc:sldMk cId="1886785669" sldId="320"/>
            <ac:spMk id="10" creationId="{976CAB48-EB40-1B6B-D925-84374876FFC1}"/>
          </ac:spMkLst>
        </pc:spChg>
        <pc:picChg chg="add mod">
          <ac:chgData name="Arnaud Le Guillou" userId="f198c9754fff3752" providerId="LiveId" clId="{B7F1CC85-B227-0B44-8FE5-34918BEC77FB}" dt="2023-10-18T14:18:58.403" v="15382" actId="1036"/>
          <ac:picMkLst>
            <pc:docMk/>
            <pc:sldMk cId="1886785669" sldId="320"/>
            <ac:picMk id="2" creationId="{6301C698-2F38-20E5-63C3-AF20DEE96A4E}"/>
          </ac:picMkLst>
        </pc:picChg>
        <pc:picChg chg="del">
          <ac:chgData name="Arnaud Le Guillou" userId="f198c9754fff3752" providerId="LiveId" clId="{B7F1CC85-B227-0B44-8FE5-34918BEC77FB}" dt="2023-10-18T14:13:22.836" v="15081" actId="478"/>
          <ac:picMkLst>
            <pc:docMk/>
            <pc:sldMk cId="1886785669" sldId="320"/>
            <ac:picMk id="3" creationId="{A1660016-C270-9179-9D79-56670D3FEF44}"/>
          </ac:picMkLst>
        </pc:picChg>
      </pc:sldChg>
      <pc:sldChg chg="modSp add mod">
        <pc:chgData name="Arnaud Le Guillou" userId="f198c9754fff3752" providerId="LiveId" clId="{B7F1CC85-B227-0B44-8FE5-34918BEC77FB}" dt="2023-10-19T12:30:29.211" v="16426" actId="255"/>
        <pc:sldMkLst>
          <pc:docMk/>
          <pc:sldMk cId="3255005091" sldId="321"/>
        </pc:sldMkLst>
        <pc:spChg chg="mod">
          <ac:chgData name="Arnaud Le Guillou" userId="f198c9754fff3752" providerId="LiveId" clId="{B7F1CC85-B227-0B44-8FE5-34918BEC77FB}" dt="2023-10-19T12:30:29.211" v="16426" actId="255"/>
          <ac:spMkLst>
            <pc:docMk/>
            <pc:sldMk cId="3255005091" sldId="321"/>
            <ac:spMk id="7" creationId="{756F9BD6-89DB-2DFF-4DBB-DBB01C56FEF2}"/>
          </ac:spMkLst>
        </pc:spChg>
      </pc:sldChg>
      <pc:sldChg chg="modSp add mod ord">
        <pc:chgData name="Arnaud Le Guillou" userId="f198c9754fff3752" providerId="LiveId" clId="{B7F1CC85-B227-0B44-8FE5-34918BEC77FB}" dt="2023-10-19T12:43:15.946" v="16486" actId="20577"/>
        <pc:sldMkLst>
          <pc:docMk/>
          <pc:sldMk cId="825734134" sldId="322"/>
        </pc:sldMkLst>
        <pc:spChg chg="mod">
          <ac:chgData name="Arnaud Le Guillou" userId="f198c9754fff3752" providerId="LiveId" clId="{B7F1CC85-B227-0B44-8FE5-34918BEC77FB}" dt="2023-10-19T12:43:15.946" v="16486" actId="20577"/>
          <ac:spMkLst>
            <pc:docMk/>
            <pc:sldMk cId="825734134" sldId="322"/>
            <ac:spMk id="7" creationId="{756F9BD6-89DB-2DFF-4DBB-DBB01C56FEF2}"/>
          </ac:spMkLst>
        </pc:spChg>
      </pc:sldChg>
      <pc:sldChg chg="modSp add mod">
        <pc:chgData name="Arnaud Le Guillou" userId="f198c9754fff3752" providerId="LiveId" clId="{B7F1CC85-B227-0B44-8FE5-34918BEC77FB}" dt="2023-10-18T17:51:48.519" v="15967" actId="20577"/>
        <pc:sldMkLst>
          <pc:docMk/>
          <pc:sldMk cId="1051098409" sldId="323"/>
        </pc:sldMkLst>
        <pc:spChg chg="mod">
          <ac:chgData name="Arnaud Le Guillou" userId="f198c9754fff3752" providerId="LiveId" clId="{B7F1CC85-B227-0B44-8FE5-34918BEC77FB}" dt="2023-10-18T17:51:48.519" v="15967" actId="20577"/>
          <ac:spMkLst>
            <pc:docMk/>
            <pc:sldMk cId="1051098409" sldId="323"/>
            <ac:spMk id="2" creationId="{4FB6E6DF-931F-30BB-D86D-B92416033CF6}"/>
          </ac:spMkLst>
        </pc:spChg>
        <pc:spChg chg="mod">
          <ac:chgData name="Arnaud Le Guillou" userId="f198c9754fff3752" providerId="LiveId" clId="{B7F1CC85-B227-0B44-8FE5-34918BEC77FB}" dt="2023-10-18T17:50:58.180" v="15945" actId="2711"/>
          <ac:spMkLst>
            <pc:docMk/>
            <pc:sldMk cId="1051098409" sldId="323"/>
            <ac:spMk id="3" creationId="{109C8176-6953-D35F-83AE-35F79F02F366}"/>
          </ac:spMkLst>
        </pc:spChg>
        <pc:spChg chg="mod">
          <ac:chgData name="Arnaud Le Guillou" userId="f198c9754fff3752" providerId="LiveId" clId="{B7F1CC85-B227-0B44-8FE5-34918BEC77FB}" dt="2023-10-18T17:50:02.772" v="15933" actId="255"/>
          <ac:spMkLst>
            <pc:docMk/>
            <pc:sldMk cId="1051098409" sldId="323"/>
            <ac:spMk id="7" creationId="{756F9BD6-89DB-2DFF-4DBB-DBB01C56FEF2}"/>
          </ac:spMkLst>
        </pc:spChg>
      </pc:sldChg>
      <pc:sldChg chg="modSp add mod">
        <pc:chgData name="Arnaud Le Guillou" userId="f198c9754fff3752" providerId="LiveId" clId="{B7F1CC85-B227-0B44-8FE5-34918BEC77FB}" dt="2023-10-18T18:00:10.497" v="16231" actId="20577"/>
        <pc:sldMkLst>
          <pc:docMk/>
          <pc:sldMk cId="2794536145" sldId="324"/>
        </pc:sldMkLst>
        <pc:spChg chg="mod">
          <ac:chgData name="Arnaud Le Guillou" userId="f198c9754fff3752" providerId="LiveId" clId="{B7F1CC85-B227-0B44-8FE5-34918BEC77FB}" dt="2023-10-18T18:00:10.497" v="16231" actId="20577"/>
          <ac:spMkLst>
            <pc:docMk/>
            <pc:sldMk cId="2794536145" sldId="324"/>
            <ac:spMk id="7" creationId="{756F9BD6-89DB-2DFF-4DBB-DBB01C56FEF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C15B9E-77A0-D148-ABD8-32E0D43FA522}" type="datetimeFigureOut">
              <a:rPr lang="fr-FR" smtClean="0"/>
              <a:t>19/10/2023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EB2B03-918C-144A-9E53-4F663E044B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7626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EB2B03-918C-144A-9E53-4F663E044BEC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17973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EB2B03-918C-144A-9E53-4F663E044BEC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07270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EB2B03-918C-144A-9E53-4F663E044BEC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7541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EB2B03-918C-144A-9E53-4F663E044BEC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25240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EB2B03-918C-144A-9E53-4F663E044BEC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39212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EB2B03-918C-144A-9E53-4F663E044BEC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50778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EB2B03-918C-144A-9E53-4F663E044BEC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30571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EB2B03-918C-144A-9E53-4F663E044BEC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50589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EB2B03-918C-144A-9E53-4F663E044BEC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20572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EB2B03-918C-144A-9E53-4F663E044BEC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71432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EB2B03-918C-144A-9E53-4F663E044BEC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6322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EB2B03-918C-144A-9E53-4F663E044BEC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15899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EB2B03-918C-144A-9E53-4F663E044BEC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38556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EB2B03-918C-144A-9E53-4F663E044BEC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91808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EB2B03-918C-144A-9E53-4F663E044BEC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86022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EB2B03-918C-144A-9E53-4F663E044BEC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386862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EB2B03-918C-144A-9E53-4F663E044BEC}" type="slidenum">
              <a:rPr lang="fr-FR" smtClean="0"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527821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EB2B03-918C-144A-9E53-4F663E044BEC}" type="slidenum">
              <a:rPr lang="fr-FR" smtClean="0"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936869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EB2B03-918C-144A-9E53-4F663E044BEC}" type="slidenum">
              <a:rPr lang="fr-FR" smtClean="0"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611197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EB2B03-918C-144A-9E53-4F663E044BEC}" type="slidenum">
              <a:rPr lang="fr-FR" smtClean="0"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122310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EB2B03-918C-144A-9E53-4F663E044BEC}" type="slidenum">
              <a:rPr lang="fr-FR" smtClean="0"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129201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EB2B03-918C-144A-9E53-4F663E044BEC}" type="slidenum">
              <a:rPr lang="fr-FR" smtClean="0"/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71652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EB2B03-918C-144A-9E53-4F663E044BEC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359193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EB2B03-918C-144A-9E53-4F663E044BEC}" type="slidenum">
              <a:rPr lang="fr-FR" smtClean="0"/>
              <a:t>37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023435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EB2B03-918C-144A-9E53-4F663E044BEC}" type="slidenum">
              <a:rPr lang="fr-FR" smtClean="0"/>
              <a:t>38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599257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EB2B03-918C-144A-9E53-4F663E044BEC}" type="slidenum">
              <a:rPr lang="fr-FR" smtClean="0"/>
              <a:t>39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880106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EB2B03-918C-144A-9E53-4F663E044BEC}" type="slidenum">
              <a:rPr lang="fr-FR" smtClean="0"/>
              <a:t>40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58933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EB2B03-918C-144A-9E53-4F663E044BEC}" type="slidenum">
              <a:rPr lang="fr-FR" smtClean="0"/>
              <a:t>44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974869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EB2B03-918C-144A-9E53-4F663E044BEC}" type="slidenum">
              <a:rPr lang="fr-FR" smtClean="0"/>
              <a:t>45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868437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EB2B03-918C-144A-9E53-4F663E044BEC}" type="slidenum">
              <a:rPr lang="fr-FR" smtClean="0"/>
              <a:t>46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605064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EB2B03-918C-144A-9E53-4F663E044BEC}" type="slidenum">
              <a:rPr lang="fr-FR" smtClean="0"/>
              <a:t>47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278304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EB2B03-918C-144A-9E53-4F663E044BEC}" type="slidenum">
              <a:rPr lang="fr-FR" smtClean="0"/>
              <a:t>48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365485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EB2B03-918C-144A-9E53-4F663E044BEC}" type="slidenum">
              <a:rPr lang="fr-FR" smtClean="0"/>
              <a:t>49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70318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EB2B03-918C-144A-9E53-4F663E044BEC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800318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EB2B03-918C-144A-9E53-4F663E044BEC}" type="slidenum">
              <a:rPr lang="fr-FR" smtClean="0"/>
              <a:t>50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906904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EB2B03-918C-144A-9E53-4F663E044BEC}" type="slidenum">
              <a:rPr lang="fr-FR" smtClean="0"/>
              <a:t>51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114617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EB2B03-918C-144A-9E53-4F663E044BEC}" type="slidenum">
              <a:rPr lang="fr-FR" smtClean="0"/>
              <a:t>52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70999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EB2B03-918C-144A-9E53-4F663E044BEC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89521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EB2B03-918C-144A-9E53-4F663E044BEC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57360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EB2B03-918C-144A-9E53-4F663E044BEC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77444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EB2B03-918C-144A-9E53-4F663E044BEC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98972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EB2B03-918C-144A-9E53-4F663E044BEC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853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4BE02BE-DDB2-5058-EDC0-CA49DD4EE9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86005BD-98E8-C3A0-5839-B6299F0119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D12CF3C-C838-0B22-F3AE-1A8782484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AA8ED-70C9-B74B-879E-498C4E26109C}" type="datetimeFigureOut">
              <a:rPr lang="fr-FR" smtClean="0"/>
              <a:t>19/10/2023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87D4384-2612-E225-5F69-F1EDBB816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30B3F4B-52B6-2990-E905-97072ABF9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5ACE7-5590-D341-A3F5-9A0DC0A2AB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2110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88AF47-2305-0AB4-62C3-CE61B5A9E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68BB814-9D13-FA00-87A2-E069755581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EAD335C-481C-8B9B-1841-C64DDBEF0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AA8ED-70C9-B74B-879E-498C4E26109C}" type="datetimeFigureOut">
              <a:rPr lang="fr-FR" smtClean="0"/>
              <a:t>19/10/2023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9936170-AB4B-B64F-B2E1-4AE481FAE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BD926B2-8DB9-45D5-65F8-3159B5C87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5ACE7-5590-D341-A3F5-9A0DC0A2AB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3073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5E585F08-0A41-8D46-9350-F6A0AFA1D4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79BB528-9FFE-1AC5-1115-F2BE74BEDA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022DC03-F851-C12A-7E6E-9393F95DC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AA8ED-70C9-B74B-879E-498C4E26109C}" type="datetimeFigureOut">
              <a:rPr lang="fr-FR" smtClean="0"/>
              <a:t>19/10/2023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794ADDE-11BC-1515-7CB7-320F223FE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9D51669-E56C-3042-6721-A2E27BD72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5ACE7-5590-D341-A3F5-9A0DC0A2AB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7646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0DF32C-D500-A060-5AB2-B32AE56C9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971F18F-56A3-E65B-7C0B-B92DCDFF96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A821FD5-2B59-B5EE-45D8-AF96F8E00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AA8ED-70C9-B74B-879E-498C4E26109C}" type="datetimeFigureOut">
              <a:rPr lang="fr-FR" smtClean="0"/>
              <a:t>19/10/2023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BB3F511-4012-BDF5-35B7-3107DFCCC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9D00FC4-8DA6-8C4E-51C9-3072496E8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5ACE7-5590-D341-A3F5-9A0DC0A2AB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9929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33E33BF-AF9C-F7E9-60A8-48FAAA149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770AE24-83DE-2F84-83F3-24E165AEF9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C5BCF9F-6364-2D7E-8A06-442630DF9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AA8ED-70C9-B74B-879E-498C4E26109C}" type="datetimeFigureOut">
              <a:rPr lang="fr-FR" smtClean="0"/>
              <a:t>19/10/2023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E42F7DC-06F2-CA34-567C-2E2F7F31F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A77AF55-9A78-08D4-BA98-23E2C040F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5ACE7-5590-D341-A3F5-9A0DC0A2AB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0825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1935A20-8A4B-7AF3-5EA4-C1CDC6E1B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FCB7F1-67A7-2C3A-4749-7BC3804D2A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830B021-44C8-442A-0947-F721C08791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3C8D443-A267-82F0-2752-441376D85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AA8ED-70C9-B74B-879E-498C4E26109C}" type="datetimeFigureOut">
              <a:rPr lang="fr-FR" smtClean="0"/>
              <a:t>19/10/2023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1A6A14A-34E9-FDC1-4142-6FC399829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CD70050-DE33-947B-F086-82943EBE3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5ACE7-5590-D341-A3F5-9A0DC0A2AB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0675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0DC5DE-D563-EC3E-9F60-8DDAAB411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266E2A7-736D-999A-8AE8-2C83063984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473A122-C3B2-9BCD-584E-E074AB49F1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2D401EB-89AF-ABA2-4A53-B7565D38EA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1C7DF2E0-D658-3878-B2E3-71A42CCAEF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457EB87-3856-43D2-1BBA-39BC62869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AA8ED-70C9-B74B-879E-498C4E26109C}" type="datetimeFigureOut">
              <a:rPr lang="fr-FR" smtClean="0"/>
              <a:t>19/10/2023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22E9DE2-57FA-F96E-030B-AD14626E0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69DC21CC-D886-2B80-0619-8D525C104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5ACE7-5590-D341-A3F5-9A0DC0A2AB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3293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D7B7BCA-07B8-47E4-D850-581F3FE5A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E52421D-64EA-1991-0EC2-95349B668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AA8ED-70C9-B74B-879E-498C4E26109C}" type="datetimeFigureOut">
              <a:rPr lang="fr-FR" smtClean="0"/>
              <a:t>19/10/2023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D0E3890-749F-AB48-6FED-D9704A7CA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AB6A085-AFAA-DE3B-2DCE-AA5BC2402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5ACE7-5590-D341-A3F5-9A0DC0A2AB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7806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6C14200D-062E-8109-49FC-4092FBF3B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AA8ED-70C9-B74B-879E-498C4E26109C}" type="datetimeFigureOut">
              <a:rPr lang="fr-FR" smtClean="0"/>
              <a:t>19/10/2023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C05B922-8B18-F52C-3DD8-9A928B0E6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A1E276B-BA1F-DA62-AC8D-DF84CCF75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5ACE7-5590-D341-A3F5-9A0DC0A2AB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2477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5D6765-1CD9-B183-B8AD-A249B9A8C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1AD54CC-E43E-EEA8-C178-0F615F18DA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57CEF21-C38C-322B-3740-D8D4157C8D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C8C5E15-99A2-8F37-2D20-C718A5709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AA8ED-70C9-B74B-879E-498C4E26109C}" type="datetimeFigureOut">
              <a:rPr lang="fr-FR" smtClean="0"/>
              <a:t>19/10/2023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2761CB9-194D-3D1B-5AA3-3943A7EA1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5A54297-2D9E-4CC2-5068-1445877B3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5ACE7-5590-D341-A3F5-9A0DC0A2AB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9719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25269B-05A5-167E-7B17-5E58E6F7B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64D8C085-DEBA-5FB0-2950-9C3D4B190F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247718C-44E1-DEC4-864F-41CA3ADAA1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966925F-C541-92A0-6A65-A168AE3A2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AA8ED-70C9-B74B-879E-498C4E26109C}" type="datetimeFigureOut">
              <a:rPr lang="fr-FR" smtClean="0"/>
              <a:t>19/10/2023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32B5580-1D91-3054-4898-54D74EA7B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DE5ED37-1A91-FDFB-DF21-0CDFF803A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5ACE7-5590-D341-A3F5-9A0DC0A2AB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0828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E3DFDFF-6703-09F2-5A7D-C0861D310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B5B258B-E7DB-8B68-0A36-FEB2A484BD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4030462-7BBF-B870-FA01-CCFA790D86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6AA8ED-70C9-B74B-879E-498C4E26109C}" type="datetimeFigureOut">
              <a:rPr lang="fr-FR" smtClean="0"/>
              <a:t>19/10/2023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8BBF96C-CB04-495C-82DE-1052C0872C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1F7CE4C-A728-6C95-3B47-4F775B0EE8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55ACE7-5590-D341-A3F5-9A0DC0A2AB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4892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3C33EAF-8527-15D9-C25D-CBE06354596D}"/>
              </a:ext>
            </a:extLst>
          </p:cNvPr>
          <p:cNvSpPr/>
          <p:nvPr/>
        </p:nvSpPr>
        <p:spPr>
          <a:xfrm>
            <a:off x="-1" y="0"/>
            <a:ext cx="7704503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4A818E7-4090-2AAE-ECBF-25A55CEB4B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2375" y="1437678"/>
            <a:ext cx="6579055" cy="5026189"/>
          </a:xfrm>
        </p:spPr>
        <p:txBody>
          <a:bodyPr>
            <a:noAutofit/>
          </a:bodyPr>
          <a:lstStyle/>
          <a:p>
            <a:pPr algn="l"/>
            <a:r>
              <a:rPr lang="fr-FR" sz="4000" b="1" dirty="0">
                <a:solidFill>
                  <a:schemeClr val="bg1"/>
                </a:solidFill>
                <a:latin typeface="Helvetica" pitchFamily="2" charset="0"/>
                <a:cs typeface="Arial" panose="020B0604020202020204" pitchFamily="34" charset="0"/>
              </a:rPr>
              <a:t>Les AINS en </a:t>
            </a:r>
            <a:r>
              <a:rPr lang="fr-FR" sz="4000" b="1" dirty="0" err="1">
                <a:solidFill>
                  <a:schemeClr val="bg1"/>
                </a:solidFill>
                <a:latin typeface="Helvetica" pitchFamily="2" charset="0"/>
                <a:cs typeface="Arial" panose="020B0604020202020204" pitchFamily="34" charset="0"/>
              </a:rPr>
              <a:t>périopératoire</a:t>
            </a:r>
            <a:r>
              <a:rPr lang="fr-FR" sz="4000" b="1" dirty="0">
                <a:solidFill>
                  <a:schemeClr val="bg1"/>
                </a:solidFill>
                <a:latin typeface="Helvetica" pitchFamily="2" charset="0"/>
                <a:cs typeface="Arial" panose="020B0604020202020204" pitchFamily="34" charset="0"/>
              </a:rPr>
              <a:t> :</a:t>
            </a:r>
            <a:br>
              <a:rPr lang="fr-FR" sz="4000" b="1" dirty="0">
                <a:solidFill>
                  <a:schemeClr val="bg1"/>
                </a:solidFill>
                <a:latin typeface="Helvetica" pitchFamily="2" charset="0"/>
                <a:cs typeface="Arial" panose="020B0604020202020204" pitchFamily="34" charset="0"/>
              </a:rPr>
            </a:br>
            <a:r>
              <a:rPr lang="fr-FR" sz="4000" b="0" i="0" u="none" strike="noStrike" dirty="0">
                <a:solidFill>
                  <a:schemeClr val="bg1"/>
                </a:solidFill>
                <a:effectLst/>
                <a:latin typeface="Helvetica" pitchFamily="2" charset="0"/>
                <a:cs typeface="Arial" panose="020B0604020202020204" pitchFamily="34" charset="0"/>
              </a:rPr>
              <a:t>indications, </a:t>
            </a:r>
            <a:br>
              <a:rPr lang="fr-FR" sz="4000" b="0" i="0" u="none" strike="noStrike" dirty="0">
                <a:solidFill>
                  <a:schemeClr val="bg1"/>
                </a:solidFill>
                <a:effectLst/>
                <a:latin typeface="Helvetica" pitchFamily="2" charset="0"/>
                <a:cs typeface="Arial" panose="020B0604020202020204" pitchFamily="34" charset="0"/>
              </a:rPr>
            </a:br>
            <a:r>
              <a:rPr lang="fr-FR" sz="4000" b="0" i="0" u="none" strike="noStrike" dirty="0">
                <a:solidFill>
                  <a:schemeClr val="bg1"/>
                </a:solidFill>
                <a:effectLst/>
                <a:latin typeface="Helvetica" pitchFamily="2" charset="0"/>
                <a:cs typeface="Arial" panose="020B0604020202020204" pitchFamily="34" charset="0"/>
              </a:rPr>
              <a:t>contre-indications, bénéfices, effets secondaires, interactions </a:t>
            </a:r>
            <a:br>
              <a:rPr lang="fr-FR" sz="4000" b="0" i="0" u="none" strike="noStrike" dirty="0">
                <a:solidFill>
                  <a:schemeClr val="bg1"/>
                </a:solidFill>
                <a:effectLst/>
                <a:latin typeface="Helvetica" pitchFamily="2" charset="0"/>
                <a:cs typeface="Arial" panose="020B0604020202020204" pitchFamily="34" charset="0"/>
              </a:rPr>
            </a:br>
            <a:r>
              <a:rPr lang="fr-FR" sz="4000" b="0" i="0" u="none" strike="noStrike" dirty="0">
                <a:solidFill>
                  <a:schemeClr val="bg1"/>
                </a:solidFill>
                <a:effectLst/>
                <a:latin typeface="Helvetica" pitchFamily="2" charset="0"/>
                <a:cs typeface="Arial" panose="020B0604020202020204" pitchFamily="34" charset="0"/>
              </a:rPr>
              <a:t>médicamenteuses…</a:t>
            </a:r>
            <a:endParaRPr lang="fr-FR" sz="4000" dirty="0">
              <a:solidFill>
                <a:schemeClr val="bg1"/>
              </a:solidFill>
              <a:latin typeface="Helvetica" pitchFamily="2" charset="0"/>
              <a:cs typeface="Arial" panose="020B0604020202020204" pitchFamily="34" charset="0"/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B7C9F7E-67B3-B504-A575-BFA328504C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95966" y="394133"/>
            <a:ext cx="9144000" cy="1655762"/>
          </a:xfrm>
        </p:spPr>
        <p:txBody>
          <a:bodyPr/>
          <a:lstStyle/>
          <a:p>
            <a:pPr algn="r"/>
            <a:r>
              <a:rPr lang="fr-FR" sz="2800" b="1" dirty="0">
                <a:solidFill>
                  <a:schemeClr val="accent1">
                    <a:lumMod val="50000"/>
                  </a:schemeClr>
                </a:solidFill>
                <a:latin typeface="Helvetica" pitchFamily="2" charset="0"/>
              </a:rPr>
              <a:t>Arnaud LE GUILLOU</a:t>
            </a:r>
          </a:p>
          <a:p>
            <a:pPr algn="r"/>
            <a:r>
              <a:rPr lang="fr-FR" sz="2800" dirty="0">
                <a:solidFill>
                  <a:schemeClr val="accent1">
                    <a:lumMod val="50000"/>
                  </a:schemeClr>
                </a:solidFill>
                <a:latin typeface="Helvetica" pitchFamily="2" charset="0"/>
              </a:rPr>
              <a:t>19 octobre 2023</a:t>
            </a:r>
          </a:p>
          <a:p>
            <a:pPr algn="r"/>
            <a:endParaRPr lang="fr-FR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Picture 2" descr="Service de chirurgie orthopédique - CH Saint-Nazaire, Hôpital public à Saint -Nazaire">
            <a:extLst>
              <a:ext uri="{FF2B5EF4-FFF2-40B4-BE49-F238E27FC236}">
                <a16:creationId xmlns:a16="http://schemas.microsoft.com/office/drawing/2014/main" id="{28F650B6-598F-DACC-F082-A4E7D5C612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959" y="5311845"/>
            <a:ext cx="1523150" cy="920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HU Nantes - AFLAR - Association Française de Lutte Antirhumatismale">
            <a:extLst>
              <a:ext uri="{FF2B5EF4-FFF2-40B4-BE49-F238E27FC236}">
                <a16:creationId xmlns:a16="http://schemas.microsoft.com/office/drawing/2014/main" id="{B713BB04-4437-6E34-7C60-2413AA73EA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0132" y="5309519"/>
            <a:ext cx="1355834" cy="92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38756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1D848C4-976E-2DA3-2329-9CB9A0D43B7D}"/>
              </a:ext>
            </a:extLst>
          </p:cNvPr>
          <p:cNvSpPr/>
          <p:nvPr/>
        </p:nvSpPr>
        <p:spPr>
          <a:xfrm>
            <a:off x="-1" y="0"/>
            <a:ext cx="12192001" cy="125403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56F9BD6-89DB-2DFF-4DBB-DBB01C56FEF2}"/>
              </a:ext>
            </a:extLst>
          </p:cNvPr>
          <p:cNvSpPr txBox="1"/>
          <p:nvPr/>
        </p:nvSpPr>
        <p:spPr>
          <a:xfrm>
            <a:off x="462458" y="1658426"/>
            <a:ext cx="11319641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dirty="0">
                <a:solidFill>
                  <a:schemeClr val="accent1">
                    <a:lumMod val="50000"/>
                  </a:schemeClr>
                </a:solidFill>
                <a:latin typeface="Helvetica" pitchFamily="2" charset="0"/>
              </a:rPr>
              <a:t>Risque rénal : </a:t>
            </a:r>
            <a:r>
              <a:rPr lang="fr-FR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2" charset="0"/>
              </a:rPr>
              <a:t>le plus craint</a:t>
            </a:r>
          </a:p>
          <a:p>
            <a:endParaRPr lang="fr-FR" sz="2200" dirty="0">
              <a:solidFill>
                <a:schemeClr val="tx1">
                  <a:lumMod val="95000"/>
                  <a:lumOff val="5000"/>
                </a:schemeClr>
              </a:solidFill>
              <a:latin typeface="Helvetica" pitchFamily="2" charset="0"/>
            </a:endParaRPr>
          </a:p>
          <a:p>
            <a:r>
              <a:rPr lang="fr-FR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2" charset="0"/>
              </a:rPr>
              <a:t>Inhibition de la sécrétion des </a:t>
            </a:r>
            <a:r>
              <a:rPr lang="fr-FR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2" charset="0"/>
              </a:rPr>
              <a:t>prostaglandines (COX1) rénales </a:t>
            </a:r>
            <a:r>
              <a:rPr lang="fr-FR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2" charset="0"/>
              </a:rPr>
              <a:t>et altération du </a:t>
            </a:r>
            <a:r>
              <a:rPr lang="fr-FR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2" charset="0"/>
              </a:rPr>
              <a:t>flux sanguin </a:t>
            </a:r>
            <a:r>
              <a:rPr lang="fr-FR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2" charset="0"/>
              </a:rPr>
              <a:t>et</a:t>
            </a:r>
            <a:r>
              <a:rPr lang="fr-FR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2" charset="0"/>
              </a:rPr>
              <a:t> tonus vasculaire</a:t>
            </a:r>
          </a:p>
          <a:p>
            <a:endParaRPr lang="fr-FR" sz="2200" b="1" dirty="0">
              <a:solidFill>
                <a:schemeClr val="tx1">
                  <a:lumMod val="95000"/>
                  <a:lumOff val="5000"/>
                </a:schemeClr>
              </a:solidFill>
              <a:latin typeface="Helvetica" pitchFamily="2" charset="0"/>
            </a:endParaRPr>
          </a:p>
          <a:p>
            <a:r>
              <a:rPr lang="fr-FR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2" charset="0"/>
              </a:rPr>
              <a:t>En peropératoire : </a:t>
            </a:r>
          </a:p>
          <a:p>
            <a:endParaRPr lang="fr-FR" sz="2200" dirty="0">
              <a:solidFill>
                <a:schemeClr val="tx1">
                  <a:lumMod val="95000"/>
                  <a:lumOff val="5000"/>
                </a:schemeClr>
              </a:solidFill>
              <a:latin typeface="Helvetica" pitchFamily="2" charset="0"/>
            </a:endParaRPr>
          </a:p>
          <a:p>
            <a:r>
              <a:rPr lang="fr-FR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2" charset="0"/>
              </a:rPr>
              <a:t>	- réduction mineure de la fonction rénale si patients avec une fonction rénale 	basale normale </a:t>
            </a:r>
            <a:r>
              <a:rPr lang="fr-FR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2" charset="0"/>
              </a:rPr>
              <a:t>(revue systématique, -16 </a:t>
            </a:r>
            <a:r>
              <a:rPr lang="fr-FR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2" charset="0"/>
              </a:rPr>
              <a:t>mL</a:t>
            </a:r>
            <a:r>
              <a:rPr lang="fr-FR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2" charset="0"/>
              </a:rPr>
              <a:t>/min en moyenne) </a:t>
            </a:r>
            <a:r>
              <a:rPr lang="fr-FR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2" charset="0"/>
              </a:rPr>
              <a:t>(1)</a:t>
            </a:r>
          </a:p>
          <a:p>
            <a:r>
              <a:rPr lang="fr-FR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2" charset="0"/>
              </a:rPr>
              <a:t>	- moins de données sur les ICOX2, mais fonction rénale diminuée également vs 	placebo sur les études sur le sujet </a:t>
            </a:r>
            <a:r>
              <a:rPr lang="fr-FR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2" charset="0"/>
              </a:rPr>
              <a:t>(méta-analyse) </a:t>
            </a:r>
            <a:r>
              <a:rPr lang="fr-FR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2" charset="0"/>
              </a:rPr>
              <a:t>(2)</a:t>
            </a:r>
          </a:p>
          <a:p>
            <a:endParaRPr lang="fr-FR" sz="2200" b="1" dirty="0">
              <a:solidFill>
                <a:schemeClr val="tx1">
                  <a:lumMod val="95000"/>
                  <a:lumOff val="5000"/>
                </a:schemeClr>
              </a:solidFill>
              <a:latin typeface="Helvetica" pitchFamily="2" charset="0"/>
            </a:endParaRPr>
          </a:p>
          <a:p>
            <a:r>
              <a:rPr lang="fr-FR" sz="2200" b="1" dirty="0">
                <a:latin typeface="Helvetica" pitchFamily="2" charset="0"/>
              </a:rPr>
              <a:t>	</a:t>
            </a:r>
          </a:p>
          <a:p>
            <a:r>
              <a:rPr lang="fr-FR" sz="2200" b="1" dirty="0">
                <a:latin typeface="Helvetica" pitchFamily="2" charset="0"/>
              </a:rPr>
              <a:t>	</a:t>
            </a:r>
            <a:endParaRPr lang="fr-FR" sz="2200" dirty="0">
              <a:latin typeface="Helvetica" pitchFamily="2" charset="0"/>
            </a:endParaRPr>
          </a:p>
          <a:p>
            <a:endParaRPr lang="fr-FR" sz="2200" b="1" dirty="0">
              <a:latin typeface="Helvetica" pitchFamily="2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6154046-18C3-7CA3-4B39-22DB13588982}"/>
              </a:ext>
            </a:extLst>
          </p:cNvPr>
          <p:cNvSpPr txBox="1"/>
          <p:nvPr/>
        </p:nvSpPr>
        <p:spPr>
          <a:xfrm>
            <a:off x="1271756" y="6108389"/>
            <a:ext cx="1060493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sz="1000" dirty="0">
                <a:effectLst/>
                <a:latin typeface="Helvetica" pitchFamily="2" charset="0"/>
              </a:rPr>
              <a:t>(1) Lee, A., et al., </a:t>
            </a:r>
            <a:r>
              <a:rPr lang="fr-FR" sz="1000" dirty="0" err="1">
                <a:effectLst/>
                <a:latin typeface="Helvetica" pitchFamily="2" charset="0"/>
              </a:rPr>
              <a:t>Effects</a:t>
            </a:r>
            <a:r>
              <a:rPr lang="fr-FR" sz="1000" dirty="0">
                <a:effectLst/>
                <a:latin typeface="Helvetica" pitchFamily="2" charset="0"/>
              </a:rPr>
              <a:t> of </a:t>
            </a:r>
            <a:r>
              <a:rPr lang="fr-FR" sz="1000" dirty="0" err="1">
                <a:effectLst/>
                <a:latin typeface="Helvetica" pitchFamily="2" charset="0"/>
              </a:rPr>
              <a:t>nonsteroidal</a:t>
            </a:r>
            <a:r>
              <a:rPr lang="fr-FR" sz="1000" dirty="0">
                <a:effectLst/>
                <a:latin typeface="Helvetica" pitchFamily="2" charset="0"/>
              </a:rPr>
              <a:t> anti-</a:t>
            </a:r>
            <a:r>
              <a:rPr lang="fr-FR" sz="1000" dirty="0" err="1">
                <a:effectLst/>
                <a:latin typeface="Helvetica" pitchFamily="2" charset="0"/>
              </a:rPr>
              <a:t>inflammatory</a:t>
            </a:r>
            <a:r>
              <a:rPr lang="fr-FR" sz="1000" dirty="0">
                <a:effectLst/>
                <a:latin typeface="Helvetica" pitchFamily="2" charset="0"/>
              </a:rPr>
              <a:t> </a:t>
            </a:r>
            <a:r>
              <a:rPr lang="fr-FR" sz="1000" dirty="0" err="1">
                <a:effectLst/>
                <a:latin typeface="Helvetica" pitchFamily="2" charset="0"/>
              </a:rPr>
              <a:t>drugs</a:t>
            </a:r>
            <a:r>
              <a:rPr lang="fr-FR" sz="1000" dirty="0">
                <a:effectLst/>
                <a:latin typeface="Helvetica" pitchFamily="2" charset="0"/>
              </a:rPr>
              <a:t> on </a:t>
            </a:r>
            <a:r>
              <a:rPr lang="fr-FR" sz="1000" dirty="0" err="1">
                <a:effectLst/>
                <a:latin typeface="Helvetica" pitchFamily="2" charset="0"/>
              </a:rPr>
              <a:t>postoperative</a:t>
            </a:r>
            <a:r>
              <a:rPr lang="fr-FR" sz="1000" dirty="0">
                <a:effectLst/>
                <a:latin typeface="Helvetica" pitchFamily="2" charset="0"/>
              </a:rPr>
              <a:t> </a:t>
            </a:r>
            <a:r>
              <a:rPr lang="fr-FR" sz="1000" dirty="0" err="1">
                <a:effectLst/>
                <a:latin typeface="Helvetica" pitchFamily="2" charset="0"/>
              </a:rPr>
              <a:t>renal</a:t>
            </a:r>
            <a:r>
              <a:rPr lang="fr-FR" sz="1000" dirty="0">
                <a:effectLst/>
                <a:latin typeface="Helvetica" pitchFamily="2" charset="0"/>
              </a:rPr>
              <a:t> </a:t>
            </a:r>
            <a:r>
              <a:rPr lang="fr-FR" sz="1000" dirty="0" err="1">
                <a:effectLst/>
                <a:latin typeface="Helvetica" pitchFamily="2" charset="0"/>
              </a:rPr>
              <a:t>function</a:t>
            </a:r>
            <a:r>
              <a:rPr lang="fr-FR" sz="1000" dirty="0">
                <a:effectLst/>
                <a:latin typeface="Helvetica" pitchFamily="2" charset="0"/>
              </a:rPr>
              <a:t> in </a:t>
            </a:r>
            <a:r>
              <a:rPr lang="fr-FR" sz="1000" dirty="0" err="1">
                <a:effectLst/>
                <a:latin typeface="Helvetica" pitchFamily="2" charset="0"/>
              </a:rPr>
              <a:t>adults</a:t>
            </a:r>
            <a:r>
              <a:rPr lang="fr-FR" sz="1000" dirty="0">
                <a:effectLst/>
                <a:latin typeface="Helvetica" pitchFamily="2" charset="0"/>
              </a:rPr>
              <a:t> </a:t>
            </a:r>
            <a:r>
              <a:rPr lang="fr-FR" sz="1000" dirty="0" err="1">
                <a:effectLst/>
                <a:latin typeface="Helvetica" pitchFamily="2" charset="0"/>
              </a:rPr>
              <a:t>with</a:t>
            </a:r>
            <a:r>
              <a:rPr lang="fr-FR" sz="1000" dirty="0">
                <a:effectLst/>
                <a:latin typeface="Helvetica" pitchFamily="2" charset="0"/>
              </a:rPr>
              <a:t> normal </a:t>
            </a:r>
            <a:r>
              <a:rPr lang="fr-FR" sz="1000" dirty="0" err="1">
                <a:effectLst/>
                <a:latin typeface="Helvetica" pitchFamily="2" charset="0"/>
              </a:rPr>
              <a:t>renal</a:t>
            </a:r>
            <a:r>
              <a:rPr lang="fr-FR" sz="1000" dirty="0">
                <a:effectLst/>
                <a:latin typeface="Helvetica" pitchFamily="2" charset="0"/>
              </a:rPr>
              <a:t> </a:t>
            </a:r>
            <a:r>
              <a:rPr lang="fr-FR" sz="1000" dirty="0" err="1">
                <a:effectLst/>
                <a:latin typeface="Helvetica" pitchFamily="2" charset="0"/>
              </a:rPr>
              <a:t>function</a:t>
            </a:r>
            <a:r>
              <a:rPr lang="fr-FR" sz="1000" dirty="0">
                <a:effectLst/>
                <a:latin typeface="Helvetica" pitchFamily="2" charset="0"/>
              </a:rPr>
              <a:t>. Cochrane </a:t>
            </a:r>
            <a:r>
              <a:rPr lang="fr-FR" sz="1000" dirty="0" err="1">
                <a:effectLst/>
                <a:latin typeface="Helvetica" pitchFamily="2" charset="0"/>
              </a:rPr>
              <a:t>Database</a:t>
            </a:r>
            <a:r>
              <a:rPr lang="fr-FR" sz="1000" dirty="0">
                <a:effectLst/>
                <a:latin typeface="Helvetica" pitchFamily="2" charset="0"/>
              </a:rPr>
              <a:t> </a:t>
            </a:r>
            <a:r>
              <a:rPr lang="fr-FR" sz="1000" dirty="0" err="1">
                <a:effectLst/>
                <a:latin typeface="Helvetica" pitchFamily="2" charset="0"/>
              </a:rPr>
              <a:t>Syst</a:t>
            </a:r>
            <a:r>
              <a:rPr lang="fr-FR" sz="1000" dirty="0">
                <a:effectLst/>
                <a:latin typeface="Helvetica" pitchFamily="2" charset="0"/>
              </a:rPr>
              <a:t> </a:t>
            </a:r>
            <a:r>
              <a:rPr lang="fr-FR" sz="1000" dirty="0" err="1">
                <a:effectLst/>
                <a:latin typeface="Helvetica" pitchFamily="2" charset="0"/>
              </a:rPr>
              <a:t>Rev</a:t>
            </a:r>
            <a:r>
              <a:rPr lang="fr-FR" sz="1000" dirty="0">
                <a:effectLst/>
                <a:latin typeface="Helvetica" pitchFamily="2" charset="0"/>
              </a:rPr>
              <a:t>, 2007(2): p. CD002765 </a:t>
            </a:r>
            <a:r>
              <a:rPr lang="fr-FR" sz="1000" dirty="0">
                <a:latin typeface="Helvetica" pitchFamily="2" charset="0"/>
              </a:rPr>
              <a:t>(</a:t>
            </a:r>
            <a:r>
              <a:rPr lang="fr-FR" sz="1000" dirty="0">
                <a:effectLst/>
                <a:latin typeface="Helvetica" pitchFamily="2" charset="0"/>
              </a:rPr>
              <a:t>2) Elia, N., C. </a:t>
            </a:r>
            <a:r>
              <a:rPr lang="fr-FR" sz="1000" dirty="0" err="1">
                <a:effectLst/>
                <a:latin typeface="Helvetica" pitchFamily="2" charset="0"/>
              </a:rPr>
              <a:t>Lysakowski</a:t>
            </a:r>
            <a:r>
              <a:rPr lang="fr-FR" sz="1000" dirty="0">
                <a:effectLst/>
                <a:latin typeface="Helvetica" pitchFamily="2" charset="0"/>
              </a:rPr>
              <a:t>, and M.R. Tramer, </a:t>
            </a:r>
            <a:r>
              <a:rPr lang="fr-FR" sz="1000" dirty="0" err="1">
                <a:effectLst/>
                <a:latin typeface="Helvetica" pitchFamily="2" charset="0"/>
              </a:rPr>
              <a:t>Does</a:t>
            </a:r>
            <a:r>
              <a:rPr lang="fr-FR" sz="1000" dirty="0">
                <a:effectLst/>
                <a:latin typeface="Helvetica" pitchFamily="2" charset="0"/>
              </a:rPr>
              <a:t> multimodal </a:t>
            </a:r>
            <a:r>
              <a:rPr lang="fr-FR" sz="1000" dirty="0" err="1">
                <a:effectLst/>
                <a:latin typeface="Helvetica" pitchFamily="2" charset="0"/>
              </a:rPr>
              <a:t>analgesia</a:t>
            </a:r>
            <a:r>
              <a:rPr lang="fr-FR" sz="1000" dirty="0">
                <a:effectLst/>
                <a:latin typeface="Helvetica" pitchFamily="2" charset="0"/>
              </a:rPr>
              <a:t> </a:t>
            </a:r>
            <a:r>
              <a:rPr lang="fr-FR" sz="1000" dirty="0" err="1">
                <a:effectLst/>
                <a:latin typeface="Helvetica" pitchFamily="2" charset="0"/>
              </a:rPr>
              <a:t>with</a:t>
            </a:r>
            <a:r>
              <a:rPr lang="fr-FR" sz="1000" dirty="0">
                <a:effectLst/>
                <a:latin typeface="Helvetica" pitchFamily="2" charset="0"/>
              </a:rPr>
              <a:t> </a:t>
            </a:r>
            <a:r>
              <a:rPr lang="fr-FR" sz="1000" dirty="0" err="1">
                <a:effectLst/>
                <a:latin typeface="Helvetica" pitchFamily="2" charset="0"/>
              </a:rPr>
              <a:t>acetaminophen</a:t>
            </a:r>
            <a:r>
              <a:rPr lang="fr-FR" sz="1000" dirty="0">
                <a:effectLst/>
                <a:latin typeface="Helvetica" pitchFamily="2" charset="0"/>
              </a:rPr>
              <a:t>, </a:t>
            </a:r>
            <a:r>
              <a:rPr lang="fr-FR" sz="1000" dirty="0" err="1">
                <a:effectLst/>
                <a:latin typeface="Helvetica" pitchFamily="2" charset="0"/>
              </a:rPr>
              <a:t>nonsteroidal</a:t>
            </a:r>
            <a:r>
              <a:rPr lang="fr-FR" sz="1000" dirty="0">
                <a:effectLst/>
                <a:latin typeface="Helvetica" pitchFamily="2" charset="0"/>
              </a:rPr>
              <a:t> </a:t>
            </a:r>
            <a:r>
              <a:rPr lang="fr-FR" sz="1000" dirty="0" err="1">
                <a:effectLst/>
                <a:latin typeface="Helvetica" pitchFamily="2" charset="0"/>
              </a:rPr>
              <a:t>antiinflammatory</a:t>
            </a:r>
            <a:r>
              <a:rPr lang="fr-FR" sz="1000" dirty="0">
                <a:effectLst/>
                <a:latin typeface="Helvetica" pitchFamily="2" charset="0"/>
              </a:rPr>
              <a:t> </a:t>
            </a:r>
            <a:r>
              <a:rPr lang="fr-FR" sz="1000" dirty="0" err="1">
                <a:effectLst/>
                <a:latin typeface="Helvetica" pitchFamily="2" charset="0"/>
              </a:rPr>
              <a:t>drugs</a:t>
            </a:r>
            <a:r>
              <a:rPr lang="fr-FR" sz="1000" dirty="0">
                <a:effectLst/>
                <a:latin typeface="Helvetica" pitchFamily="2" charset="0"/>
              </a:rPr>
              <a:t>, or </a:t>
            </a:r>
            <a:r>
              <a:rPr lang="fr-FR" sz="1000" dirty="0" err="1">
                <a:effectLst/>
                <a:latin typeface="Helvetica" pitchFamily="2" charset="0"/>
              </a:rPr>
              <a:t>selective</a:t>
            </a:r>
            <a:r>
              <a:rPr lang="fr-FR" sz="1000" dirty="0">
                <a:effectLst/>
                <a:latin typeface="Helvetica" pitchFamily="2" charset="0"/>
              </a:rPr>
              <a:t> cyclooxygenase-2 </a:t>
            </a:r>
            <a:r>
              <a:rPr lang="fr-FR" sz="1000" dirty="0" err="1">
                <a:effectLst/>
                <a:latin typeface="Helvetica" pitchFamily="2" charset="0"/>
              </a:rPr>
              <a:t>inhibitors</a:t>
            </a:r>
            <a:r>
              <a:rPr lang="fr-FR" sz="1000" dirty="0">
                <a:effectLst/>
                <a:latin typeface="Helvetica" pitchFamily="2" charset="0"/>
              </a:rPr>
              <a:t> and patient-</a:t>
            </a:r>
            <a:r>
              <a:rPr lang="fr-FR" sz="1000" dirty="0" err="1">
                <a:effectLst/>
                <a:latin typeface="Helvetica" pitchFamily="2" charset="0"/>
              </a:rPr>
              <a:t>controlled</a:t>
            </a:r>
            <a:r>
              <a:rPr lang="fr-FR" sz="1000" dirty="0">
                <a:effectLst/>
                <a:latin typeface="Helvetica" pitchFamily="2" charset="0"/>
              </a:rPr>
              <a:t> </a:t>
            </a:r>
            <a:r>
              <a:rPr lang="fr-FR" sz="1000" dirty="0" err="1">
                <a:effectLst/>
                <a:latin typeface="Helvetica" pitchFamily="2" charset="0"/>
              </a:rPr>
              <a:t>analgesia</a:t>
            </a:r>
            <a:r>
              <a:rPr lang="fr-FR" sz="1000" dirty="0">
                <a:effectLst/>
                <a:latin typeface="Helvetica" pitchFamily="2" charset="0"/>
              </a:rPr>
              <a:t> morphine </a:t>
            </a:r>
            <a:r>
              <a:rPr lang="fr-FR" sz="1000" dirty="0" err="1">
                <a:effectLst/>
                <a:latin typeface="Helvetica" pitchFamily="2" charset="0"/>
              </a:rPr>
              <a:t>offer</a:t>
            </a:r>
            <a:r>
              <a:rPr lang="fr-FR" sz="1000" dirty="0">
                <a:effectLst/>
                <a:latin typeface="Helvetica" pitchFamily="2" charset="0"/>
              </a:rPr>
              <a:t> </a:t>
            </a:r>
            <a:r>
              <a:rPr lang="fr-FR" sz="1000" dirty="0" err="1">
                <a:effectLst/>
                <a:latin typeface="Helvetica" pitchFamily="2" charset="0"/>
              </a:rPr>
              <a:t>advantages</a:t>
            </a:r>
            <a:r>
              <a:rPr lang="fr-FR" sz="1000" dirty="0">
                <a:effectLst/>
                <a:latin typeface="Helvetica" pitchFamily="2" charset="0"/>
              </a:rPr>
              <a:t> over morphine </a:t>
            </a:r>
            <a:r>
              <a:rPr lang="fr-FR" sz="1000" dirty="0" err="1">
                <a:effectLst/>
                <a:latin typeface="Helvetica" pitchFamily="2" charset="0"/>
              </a:rPr>
              <a:t>alone</a:t>
            </a:r>
            <a:r>
              <a:rPr lang="fr-FR" sz="1000" dirty="0">
                <a:effectLst/>
                <a:latin typeface="Helvetica" pitchFamily="2" charset="0"/>
              </a:rPr>
              <a:t>? Meta-analyses of </a:t>
            </a:r>
            <a:r>
              <a:rPr lang="fr-FR" sz="1000" dirty="0" err="1">
                <a:effectLst/>
                <a:latin typeface="Helvetica" pitchFamily="2" charset="0"/>
              </a:rPr>
              <a:t>randomized</a:t>
            </a:r>
            <a:r>
              <a:rPr lang="fr-FR" sz="1000" dirty="0">
                <a:effectLst/>
                <a:latin typeface="Helvetica" pitchFamily="2" charset="0"/>
              </a:rPr>
              <a:t> trials. </a:t>
            </a:r>
            <a:r>
              <a:rPr lang="fr-FR" sz="1000" dirty="0" err="1">
                <a:effectLst/>
                <a:latin typeface="Helvetica" pitchFamily="2" charset="0"/>
              </a:rPr>
              <a:t>Anesthesiology</a:t>
            </a:r>
            <a:r>
              <a:rPr lang="fr-FR" sz="1000" dirty="0">
                <a:effectLst/>
                <a:latin typeface="Helvetica" pitchFamily="2" charset="0"/>
              </a:rPr>
              <a:t>, 2005. 103(6): p. 1296- 304 </a:t>
            </a:r>
          </a:p>
          <a:p>
            <a:pPr algn="r"/>
            <a:endParaRPr lang="fr-FR" sz="1000" dirty="0">
              <a:effectLst/>
              <a:latin typeface="Helvetica" pitchFamily="2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960FFA7-66B4-6853-488B-4A36A4491A35}"/>
              </a:ext>
            </a:extLst>
          </p:cNvPr>
          <p:cNvSpPr txBox="1"/>
          <p:nvPr/>
        </p:nvSpPr>
        <p:spPr>
          <a:xfrm>
            <a:off x="361243" y="244396"/>
            <a:ext cx="1125929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sz="2200" b="1" i="0" u="none" strike="noStrike" dirty="0">
                <a:solidFill>
                  <a:schemeClr val="bg1"/>
                </a:solidFill>
                <a:effectLst/>
                <a:latin typeface="Helvetica" pitchFamily="2" charset="0"/>
                <a:cs typeface="Arial" panose="020B0604020202020204" pitchFamily="34" charset="0"/>
              </a:rPr>
              <a:t>Introduction    </a:t>
            </a:r>
            <a:r>
              <a:rPr lang="fr-FR" sz="2200" b="1" dirty="0">
                <a:solidFill>
                  <a:schemeClr val="bg1"/>
                </a:solidFill>
                <a:latin typeface="Helvetica" pitchFamily="2" charset="0"/>
                <a:cs typeface="Arial" panose="020B0604020202020204" pitchFamily="34" charset="0"/>
              </a:rPr>
              <a:t>A</a:t>
            </a:r>
            <a:r>
              <a:rPr lang="fr-FR" sz="2200" b="1" i="0" u="none" strike="noStrike" dirty="0">
                <a:solidFill>
                  <a:schemeClr val="bg1"/>
                </a:solidFill>
                <a:effectLst/>
                <a:latin typeface="Helvetica" pitchFamily="2" charset="0"/>
                <a:cs typeface="Arial" panose="020B0604020202020204" pitchFamily="34" charset="0"/>
              </a:rPr>
              <a:t>nalgésie multimodale    </a:t>
            </a:r>
            <a:r>
              <a:rPr lang="fr-FR" sz="2200" b="1" i="0" u="none" strike="noStrike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Helvetica" pitchFamily="2" charset="0"/>
                <a:cs typeface="Arial" panose="020B0604020202020204" pitchFamily="34" charset="0"/>
              </a:rPr>
              <a:t>Effets secondaires     </a:t>
            </a:r>
            <a:r>
              <a:rPr lang="fr-FR" sz="2200" b="1" i="0" u="none" strike="noStrike" dirty="0">
                <a:solidFill>
                  <a:schemeClr val="bg1"/>
                </a:solidFill>
                <a:effectLst/>
                <a:latin typeface="Helvetica" pitchFamily="2" charset="0"/>
                <a:cs typeface="Arial" panose="020B0604020202020204" pitchFamily="34" charset="0"/>
              </a:rPr>
              <a:t>Interactions    </a:t>
            </a:r>
          </a:p>
          <a:p>
            <a:pPr algn="r"/>
            <a:r>
              <a:rPr lang="fr-FR" sz="2200" b="1" i="0" u="none" strike="noStrike" dirty="0">
                <a:solidFill>
                  <a:schemeClr val="bg1"/>
                </a:solidFill>
                <a:effectLst/>
                <a:latin typeface="Helvetica" pitchFamily="2" charset="0"/>
                <a:cs typeface="Arial" panose="020B0604020202020204" pitchFamily="34" charset="0"/>
              </a:rPr>
              <a:t>Indications    Contre-indications     Conclusion</a:t>
            </a:r>
            <a:endParaRPr lang="fr-FR" sz="2200" b="1" dirty="0"/>
          </a:p>
        </p:txBody>
      </p:sp>
    </p:spTree>
    <p:extLst>
      <p:ext uri="{BB962C8B-B14F-4D97-AF65-F5344CB8AC3E}">
        <p14:creationId xmlns:p14="http://schemas.microsoft.com/office/powerpoint/2010/main" val="30133477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1D848C4-976E-2DA3-2329-9CB9A0D43B7D}"/>
              </a:ext>
            </a:extLst>
          </p:cNvPr>
          <p:cNvSpPr/>
          <p:nvPr/>
        </p:nvSpPr>
        <p:spPr>
          <a:xfrm>
            <a:off x="-1" y="0"/>
            <a:ext cx="12192001" cy="125403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56F9BD6-89DB-2DFF-4DBB-DBB01C56FEF2}"/>
              </a:ext>
            </a:extLst>
          </p:cNvPr>
          <p:cNvSpPr txBox="1"/>
          <p:nvPr/>
        </p:nvSpPr>
        <p:spPr>
          <a:xfrm>
            <a:off x="462458" y="1658426"/>
            <a:ext cx="11319641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dirty="0">
                <a:solidFill>
                  <a:schemeClr val="accent1">
                    <a:lumMod val="50000"/>
                  </a:schemeClr>
                </a:solidFill>
                <a:latin typeface="Helvetica" pitchFamily="2" charset="0"/>
              </a:rPr>
              <a:t>Risque rénal : </a:t>
            </a:r>
            <a:r>
              <a:rPr lang="fr-FR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2" charset="0"/>
              </a:rPr>
              <a:t>le plus craint</a:t>
            </a:r>
          </a:p>
          <a:p>
            <a:endParaRPr lang="fr-FR" sz="2200" dirty="0">
              <a:solidFill>
                <a:schemeClr val="tx1">
                  <a:lumMod val="95000"/>
                  <a:lumOff val="5000"/>
                </a:schemeClr>
              </a:solidFill>
              <a:latin typeface="Helvetica" pitchFamily="2" charset="0"/>
            </a:endParaRPr>
          </a:p>
          <a:p>
            <a:r>
              <a:rPr lang="fr-FR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2" charset="0"/>
              </a:rPr>
              <a:t>Situations à risque :</a:t>
            </a:r>
          </a:p>
          <a:p>
            <a:endParaRPr lang="fr-FR" sz="2200" b="1" dirty="0">
              <a:solidFill>
                <a:schemeClr val="tx1">
                  <a:lumMod val="95000"/>
                  <a:lumOff val="5000"/>
                </a:schemeClr>
              </a:solidFill>
              <a:latin typeface="Helvetica" pitchFamily="2" charset="0"/>
            </a:endParaRPr>
          </a:p>
          <a:p>
            <a:r>
              <a:rPr lang="fr-FR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2" charset="0"/>
              </a:rPr>
              <a:t>	- patient âgé 		- situation d’hypovolémie spontanée ou induite</a:t>
            </a:r>
          </a:p>
          <a:p>
            <a:r>
              <a:rPr lang="fr-FR" sz="2200" b="1" dirty="0">
                <a:latin typeface="Helvetica" pitchFamily="2" charset="0"/>
              </a:rPr>
              <a:t>	</a:t>
            </a:r>
          </a:p>
          <a:p>
            <a:endParaRPr lang="fr-FR" sz="2200" b="1" dirty="0">
              <a:latin typeface="Helvetica" pitchFamily="2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9A9FF7E-8F54-E558-9D51-8A55ACD084C4}"/>
              </a:ext>
            </a:extLst>
          </p:cNvPr>
          <p:cNvSpPr txBox="1"/>
          <p:nvPr/>
        </p:nvSpPr>
        <p:spPr>
          <a:xfrm>
            <a:off x="361243" y="244396"/>
            <a:ext cx="1125929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sz="2200" b="1" i="0" u="none" strike="noStrike" dirty="0">
                <a:solidFill>
                  <a:schemeClr val="bg1"/>
                </a:solidFill>
                <a:effectLst/>
                <a:latin typeface="Helvetica" pitchFamily="2" charset="0"/>
                <a:cs typeface="Arial" panose="020B0604020202020204" pitchFamily="34" charset="0"/>
              </a:rPr>
              <a:t>Introduction    </a:t>
            </a:r>
            <a:r>
              <a:rPr lang="fr-FR" sz="2200" b="1" dirty="0">
                <a:solidFill>
                  <a:schemeClr val="bg1"/>
                </a:solidFill>
                <a:latin typeface="Helvetica" pitchFamily="2" charset="0"/>
                <a:cs typeface="Arial" panose="020B0604020202020204" pitchFamily="34" charset="0"/>
              </a:rPr>
              <a:t>A</a:t>
            </a:r>
            <a:r>
              <a:rPr lang="fr-FR" sz="2200" b="1" i="0" u="none" strike="noStrike" dirty="0">
                <a:solidFill>
                  <a:schemeClr val="bg1"/>
                </a:solidFill>
                <a:effectLst/>
                <a:latin typeface="Helvetica" pitchFamily="2" charset="0"/>
                <a:cs typeface="Arial" panose="020B0604020202020204" pitchFamily="34" charset="0"/>
              </a:rPr>
              <a:t>nalgésie multimodale    </a:t>
            </a:r>
            <a:r>
              <a:rPr lang="fr-FR" sz="2200" b="1" i="0" u="none" strike="noStrike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Helvetica" pitchFamily="2" charset="0"/>
                <a:cs typeface="Arial" panose="020B0604020202020204" pitchFamily="34" charset="0"/>
              </a:rPr>
              <a:t>Effets secondaires     </a:t>
            </a:r>
            <a:r>
              <a:rPr lang="fr-FR" sz="2200" b="1" i="0" u="none" strike="noStrike" dirty="0">
                <a:solidFill>
                  <a:schemeClr val="bg1"/>
                </a:solidFill>
                <a:effectLst/>
                <a:latin typeface="Helvetica" pitchFamily="2" charset="0"/>
                <a:cs typeface="Arial" panose="020B0604020202020204" pitchFamily="34" charset="0"/>
              </a:rPr>
              <a:t>Interactions    </a:t>
            </a:r>
          </a:p>
          <a:p>
            <a:pPr algn="r"/>
            <a:r>
              <a:rPr lang="fr-FR" sz="2200" b="1" i="0" u="none" strike="noStrike" dirty="0">
                <a:solidFill>
                  <a:schemeClr val="bg1"/>
                </a:solidFill>
                <a:effectLst/>
                <a:latin typeface="Helvetica" pitchFamily="2" charset="0"/>
                <a:cs typeface="Arial" panose="020B0604020202020204" pitchFamily="34" charset="0"/>
              </a:rPr>
              <a:t>Indications    Contre-indications     Conclusion</a:t>
            </a:r>
            <a:endParaRPr lang="fr-FR" sz="2200" b="1" dirty="0"/>
          </a:p>
        </p:txBody>
      </p:sp>
    </p:spTree>
    <p:extLst>
      <p:ext uri="{BB962C8B-B14F-4D97-AF65-F5344CB8AC3E}">
        <p14:creationId xmlns:p14="http://schemas.microsoft.com/office/powerpoint/2010/main" val="4412896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1D848C4-976E-2DA3-2329-9CB9A0D43B7D}"/>
              </a:ext>
            </a:extLst>
          </p:cNvPr>
          <p:cNvSpPr/>
          <p:nvPr/>
        </p:nvSpPr>
        <p:spPr>
          <a:xfrm>
            <a:off x="-1" y="0"/>
            <a:ext cx="12192001" cy="125403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56F9BD6-89DB-2DFF-4DBB-DBB01C56FEF2}"/>
              </a:ext>
            </a:extLst>
          </p:cNvPr>
          <p:cNvSpPr txBox="1"/>
          <p:nvPr/>
        </p:nvSpPr>
        <p:spPr>
          <a:xfrm>
            <a:off x="462458" y="1658426"/>
            <a:ext cx="11319641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dirty="0">
                <a:solidFill>
                  <a:schemeClr val="accent1">
                    <a:lumMod val="50000"/>
                  </a:schemeClr>
                </a:solidFill>
                <a:latin typeface="Helvetica" pitchFamily="2" charset="0"/>
              </a:rPr>
              <a:t>Risque rénal : </a:t>
            </a:r>
            <a:r>
              <a:rPr lang="fr-FR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2" charset="0"/>
              </a:rPr>
              <a:t>le plus craint</a:t>
            </a:r>
          </a:p>
          <a:p>
            <a:endParaRPr lang="fr-FR" sz="2200" dirty="0">
              <a:solidFill>
                <a:schemeClr val="tx1">
                  <a:lumMod val="95000"/>
                  <a:lumOff val="5000"/>
                </a:schemeClr>
              </a:solidFill>
              <a:latin typeface="Helvetica" pitchFamily="2" charset="0"/>
            </a:endParaRPr>
          </a:p>
          <a:p>
            <a:r>
              <a:rPr lang="fr-FR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2" charset="0"/>
              </a:rPr>
              <a:t>Situations à risque :</a:t>
            </a:r>
          </a:p>
          <a:p>
            <a:endParaRPr lang="fr-FR" sz="2200" b="1" dirty="0">
              <a:solidFill>
                <a:schemeClr val="tx1">
                  <a:lumMod val="95000"/>
                  <a:lumOff val="5000"/>
                </a:schemeClr>
              </a:solidFill>
              <a:latin typeface="Helvetica" pitchFamily="2" charset="0"/>
            </a:endParaRPr>
          </a:p>
          <a:p>
            <a:r>
              <a:rPr lang="fr-FR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2" charset="0"/>
              </a:rPr>
              <a:t>	- patient âgé 		- situation d’hypovolémie spontanée ou induite</a:t>
            </a:r>
          </a:p>
          <a:p>
            <a:r>
              <a:rPr lang="fr-FR" sz="2200" b="1" dirty="0">
                <a:latin typeface="Helvetica" pitchFamily="2" charset="0"/>
              </a:rPr>
              <a:t>	</a:t>
            </a:r>
          </a:p>
          <a:p>
            <a:r>
              <a:rPr lang="fr-FR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2" charset="0"/>
              </a:rPr>
              <a:t>Précautions :</a:t>
            </a:r>
          </a:p>
          <a:p>
            <a:endParaRPr lang="fr-FR" sz="2200" b="1" dirty="0">
              <a:solidFill>
                <a:schemeClr val="tx1">
                  <a:lumMod val="95000"/>
                  <a:lumOff val="5000"/>
                </a:schemeClr>
              </a:solidFill>
              <a:latin typeface="Helvetica" pitchFamily="2" charset="0"/>
            </a:endParaRPr>
          </a:p>
          <a:p>
            <a:r>
              <a:rPr lang="fr-FR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2" charset="0"/>
              </a:rPr>
              <a:t>	</a:t>
            </a:r>
            <a:r>
              <a:rPr lang="fr-FR" sz="2200" dirty="0">
                <a:solidFill>
                  <a:srgbClr val="C00000"/>
                </a:solidFill>
                <a:latin typeface="Helvetica" pitchFamily="2" charset="0"/>
              </a:rPr>
              <a:t>- </a:t>
            </a:r>
            <a:r>
              <a:rPr lang="fr-FR" sz="2200" b="1" dirty="0">
                <a:solidFill>
                  <a:srgbClr val="C00000"/>
                </a:solidFill>
                <a:latin typeface="Helvetica" pitchFamily="2" charset="0"/>
              </a:rPr>
              <a:t>clairance &lt; 50 ml/min</a:t>
            </a:r>
            <a:r>
              <a:rPr lang="fr-FR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2" charset="0"/>
              </a:rPr>
              <a:t>		</a:t>
            </a:r>
          </a:p>
          <a:p>
            <a:r>
              <a:rPr lang="fr-FR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2" charset="0"/>
              </a:rPr>
              <a:t>	- </a:t>
            </a:r>
            <a:r>
              <a:rPr lang="fr-FR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2" charset="0"/>
              </a:rPr>
              <a:t>deshydratation</a:t>
            </a:r>
            <a:r>
              <a:rPr lang="fr-FR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2" charset="0"/>
              </a:rPr>
              <a:t>			</a:t>
            </a:r>
            <a:r>
              <a:rPr lang="fr-FR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2" charset="0"/>
              </a:rPr>
              <a:t>&gt; CI</a:t>
            </a:r>
          </a:p>
          <a:p>
            <a:endParaRPr lang="fr-FR" sz="2200" dirty="0">
              <a:solidFill>
                <a:schemeClr val="tx1">
                  <a:lumMod val="95000"/>
                  <a:lumOff val="5000"/>
                </a:schemeClr>
              </a:solidFill>
              <a:latin typeface="Helvetica" pitchFamily="2" charset="0"/>
            </a:endParaRPr>
          </a:p>
          <a:p>
            <a:r>
              <a:rPr lang="fr-FR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2" charset="0"/>
              </a:rPr>
              <a:t>	- âgé					&gt; réduire/espacer les doses</a:t>
            </a:r>
          </a:p>
          <a:p>
            <a:r>
              <a:rPr lang="fr-FR" sz="2200" b="1" dirty="0">
                <a:latin typeface="Helvetica" pitchFamily="2" charset="0"/>
              </a:rPr>
              <a:t>	</a:t>
            </a:r>
          </a:p>
          <a:p>
            <a:endParaRPr lang="fr-FR" sz="2200" dirty="0">
              <a:latin typeface="Helvetica" pitchFamily="2" charset="0"/>
            </a:endParaRPr>
          </a:p>
          <a:p>
            <a:endParaRPr lang="fr-FR" sz="2200" b="1" dirty="0">
              <a:latin typeface="Helvetica" pitchFamily="2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9E4B0DC-7F39-B6EC-A070-D9A7F82DFDF2}"/>
              </a:ext>
            </a:extLst>
          </p:cNvPr>
          <p:cNvSpPr txBox="1"/>
          <p:nvPr/>
        </p:nvSpPr>
        <p:spPr>
          <a:xfrm>
            <a:off x="361243" y="244396"/>
            <a:ext cx="1125929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sz="2200" b="1" i="0" u="none" strike="noStrike" dirty="0">
                <a:solidFill>
                  <a:schemeClr val="bg1"/>
                </a:solidFill>
                <a:effectLst/>
                <a:latin typeface="Helvetica" pitchFamily="2" charset="0"/>
                <a:cs typeface="Arial" panose="020B0604020202020204" pitchFamily="34" charset="0"/>
              </a:rPr>
              <a:t>Introduction    </a:t>
            </a:r>
            <a:r>
              <a:rPr lang="fr-FR" sz="2200" b="1" dirty="0">
                <a:solidFill>
                  <a:schemeClr val="bg1"/>
                </a:solidFill>
                <a:latin typeface="Helvetica" pitchFamily="2" charset="0"/>
                <a:cs typeface="Arial" panose="020B0604020202020204" pitchFamily="34" charset="0"/>
              </a:rPr>
              <a:t>A</a:t>
            </a:r>
            <a:r>
              <a:rPr lang="fr-FR" sz="2200" b="1" i="0" u="none" strike="noStrike" dirty="0">
                <a:solidFill>
                  <a:schemeClr val="bg1"/>
                </a:solidFill>
                <a:effectLst/>
                <a:latin typeface="Helvetica" pitchFamily="2" charset="0"/>
                <a:cs typeface="Arial" panose="020B0604020202020204" pitchFamily="34" charset="0"/>
              </a:rPr>
              <a:t>nalgésie multimodale    </a:t>
            </a:r>
            <a:r>
              <a:rPr lang="fr-FR" sz="2200" b="1" i="0" u="none" strike="noStrike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Helvetica" pitchFamily="2" charset="0"/>
                <a:cs typeface="Arial" panose="020B0604020202020204" pitchFamily="34" charset="0"/>
              </a:rPr>
              <a:t>Effets secondaires     </a:t>
            </a:r>
            <a:r>
              <a:rPr lang="fr-FR" sz="2200" b="1" i="0" u="none" strike="noStrike" dirty="0">
                <a:solidFill>
                  <a:schemeClr val="bg1"/>
                </a:solidFill>
                <a:effectLst/>
                <a:latin typeface="Helvetica" pitchFamily="2" charset="0"/>
                <a:cs typeface="Arial" panose="020B0604020202020204" pitchFamily="34" charset="0"/>
              </a:rPr>
              <a:t>Interactions    </a:t>
            </a:r>
          </a:p>
          <a:p>
            <a:pPr algn="r"/>
            <a:r>
              <a:rPr lang="fr-FR" sz="2200" b="1" i="0" u="none" strike="noStrike" dirty="0">
                <a:solidFill>
                  <a:schemeClr val="bg1"/>
                </a:solidFill>
                <a:effectLst/>
                <a:latin typeface="Helvetica" pitchFamily="2" charset="0"/>
                <a:cs typeface="Arial" panose="020B0604020202020204" pitchFamily="34" charset="0"/>
              </a:rPr>
              <a:t>Indications    Contre-indications     Conclusion</a:t>
            </a:r>
            <a:endParaRPr lang="fr-FR" sz="2200" b="1" dirty="0"/>
          </a:p>
        </p:txBody>
      </p:sp>
    </p:spTree>
    <p:extLst>
      <p:ext uri="{BB962C8B-B14F-4D97-AF65-F5344CB8AC3E}">
        <p14:creationId xmlns:p14="http://schemas.microsoft.com/office/powerpoint/2010/main" val="39229394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1D848C4-976E-2DA3-2329-9CB9A0D43B7D}"/>
              </a:ext>
            </a:extLst>
          </p:cNvPr>
          <p:cNvSpPr/>
          <p:nvPr/>
        </p:nvSpPr>
        <p:spPr>
          <a:xfrm>
            <a:off x="-1" y="0"/>
            <a:ext cx="12192001" cy="125403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56F9BD6-89DB-2DFF-4DBB-DBB01C56FEF2}"/>
              </a:ext>
            </a:extLst>
          </p:cNvPr>
          <p:cNvSpPr txBox="1"/>
          <p:nvPr/>
        </p:nvSpPr>
        <p:spPr>
          <a:xfrm>
            <a:off x="462458" y="1658426"/>
            <a:ext cx="11319641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dirty="0">
                <a:solidFill>
                  <a:schemeClr val="accent1">
                    <a:lumMod val="50000"/>
                  </a:schemeClr>
                </a:solidFill>
                <a:latin typeface="Helvetica" pitchFamily="2" charset="0"/>
              </a:rPr>
              <a:t>Risque septique :</a:t>
            </a:r>
            <a:endParaRPr lang="fr-FR" sz="2200" b="1" dirty="0">
              <a:solidFill>
                <a:schemeClr val="tx1">
                  <a:lumMod val="95000"/>
                  <a:lumOff val="5000"/>
                </a:schemeClr>
              </a:solidFill>
              <a:latin typeface="Helvetica" pitchFamily="2" charset="0"/>
            </a:endParaRPr>
          </a:p>
          <a:p>
            <a:endParaRPr lang="fr-FR" sz="2200" b="1" dirty="0">
              <a:latin typeface="Helvetica" pitchFamily="2" charset="0"/>
            </a:endParaRPr>
          </a:p>
          <a:p>
            <a:r>
              <a:rPr lang="fr-FR" sz="2200" b="1" dirty="0">
                <a:latin typeface="Helvetica" pitchFamily="2" charset="0"/>
              </a:rPr>
              <a:t>Documentation initiale : </a:t>
            </a:r>
            <a:r>
              <a:rPr lang="fr-FR" sz="2200" dirty="0">
                <a:latin typeface="Helvetica" pitchFamily="2" charset="0"/>
              </a:rPr>
              <a:t>fasciites nécrosantes et infections des tissus mous en contexte de varicelle ou d’infection à SGA</a:t>
            </a:r>
          </a:p>
          <a:p>
            <a:endParaRPr lang="fr-FR" sz="2200" dirty="0">
              <a:latin typeface="Helvetica" pitchFamily="2" charset="0"/>
            </a:endParaRPr>
          </a:p>
          <a:p>
            <a:endParaRPr lang="fr-FR" sz="2200" dirty="0">
              <a:latin typeface="Helvetica" pitchFamily="2" charset="0"/>
            </a:endParaRPr>
          </a:p>
          <a:p>
            <a:endParaRPr lang="fr-FR" sz="2200" b="1" dirty="0">
              <a:latin typeface="Helvetica" pitchFamily="2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0EBAB3C-AAD6-597B-95C9-A5AD60840AEF}"/>
              </a:ext>
            </a:extLst>
          </p:cNvPr>
          <p:cNvSpPr txBox="1"/>
          <p:nvPr/>
        </p:nvSpPr>
        <p:spPr>
          <a:xfrm>
            <a:off x="361243" y="244396"/>
            <a:ext cx="1125929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sz="2200" b="1" i="0" u="none" strike="noStrike" dirty="0">
                <a:solidFill>
                  <a:schemeClr val="bg1"/>
                </a:solidFill>
                <a:effectLst/>
                <a:latin typeface="Helvetica" pitchFamily="2" charset="0"/>
                <a:cs typeface="Arial" panose="020B0604020202020204" pitchFamily="34" charset="0"/>
              </a:rPr>
              <a:t>Introduction    </a:t>
            </a:r>
            <a:r>
              <a:rPr lang="fr-FR" sz="2200" b="1" dirty="0">
                <a:solidFill>
                  <a:schemeClr val="bg1"/>
                </a:solidFill>
                <a:latin typeface="Helvetica" pitchFamily="2" charset="0"/>
                <a:cs typeface="Arial" panose="020B0604020202020204" pitchFamily="34" charset="0"/>
              </a:rPr>
              <a:t>A</a:t>
            </a:r>
            <a:r>
              <a:rPr lang="fr-FR" sz="2200" b="1" i="0" u="none" strike="noStrike" dirty="0">
                <a:solidFill>
                  <a:schemeClr val="bg1"/>
                </a:solidFill>
                <a:effectLst/>
                <a:latin typeface="Helvetica" pitchFamily="2" charset="0"/>
                <a:cs typeface="Arial" panose="020B0604020202020204" pitchFamily="34" charset="0"/>
              </a:rPr>
              <a:t>nalgésie multimodale    </a:t>
            </a:r>
            <a:r>
              <a:rPr lang="fr-FR" sz="2200" b="1" i="0" u="none" strike="noStrike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Helvetica" pitchFamily="2" charset="0"/>
                <a:cs typeface="Arial" panose="020B0604020202020204" pitchFamily="34" charset="0"/>
              </a:rPr>
              <a:t>Effets secondaires     </a:t>
            </a:r>
            <a:r>
              <a:rPr lang="fr-FR" sz="2200" b="1" i="0" u="none" strike="noStrike" dirty="0">
                <a:solidFill>
                  <a:schemeClr val="bg1"/>
                </a:solidFill>
                <a:effectLst/>
                <a:latin typeface="Helvetica" pitchFamily="2" charset="0"/>
                <a:cs typeface="Arial" panose="020B0604020202020204" pitchFamily="34" charset="0"/>
              </a:rPr>
              <a:t>Interactions    </a:t>
            </a:r>
          </a:p>
          <a:p>
            <a:pPr algn="r"/>
            <a:r>
              <a:rPr lang="fr-FR" sz="2200" b="1" i="0" u="none" strike="noStrike" dirty="0">
                <a:solidFill>
                  <a:schemeClr val="bg1"/>
                </a:solidFill>
                <a:effectLst/>
                <a:latin typeface="Helvetica" pitchFamily="2" charset="0"/>
                <a:cs typeface="Arial" panose="020B0604020202020204" pitchFamily="34" charset="0"/>
              </a:rPr>
              <a:t>Indications    Contre-indications     Conclusion</a:t>
            </a:r>
            <a:endParaRPr lang="fr-FR" sz="2200" b="1" dirty="0"/>
          </a:p>
        </p:txBody>
      </p:sp>
    </p:spTree>
    <p:extLst>
      <p:ext uri="{BB962C8B-B14F-4D97-AF65-F5344CB8AC3E}">
        <p14:creationId xmlns:p14="http://schemas.microsoft.com/office/powerpoint/2010/main" val="5166582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1D848C4-976E-2DA3-2329-9CB9A0D43B7D}"/>
              </a:ext>
            </a:extLst>
          </p:cNvPr>
          <p:cNvSpPr/>
          <p:nvPr/>
        </p:nvSpPr>
        <p:spPr>
          <a:xfrm>
            <a:off x="-1" y="0"/>
            <a:ext cx="12192001" cy="125403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56F9BD6-89DB-2DFF-4DBB-DBB01C56FEF2}"/>
              </a:ext>
            </a:extLst>
          </p:cNvPr>
          <p:cNvSpPr txBox="1"/>
          <p:nvPr/>
        </p:nvSpPr>
        <p:spPr>
          <a:xfrm>
            <a:off x="462458" y="1658426"/>
            <a:ext cx="11319641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dirty="0">
                <a:solidFill>
                  <a:schemeClr val="accent1">
                    <a:lumMod val="50000"/>
                  </a:schemeClr>
                </a:solidFill>
                <a:latin typeface="Helvetica" pitchFamily="2" charset="0"/>
              </a:rPr>
              <a:t>Risque septique :</a:t>
            </a:r>
            <a:endParaRPr lang="fr-FR" sz="2200" b="1" dirty="0">
              <a:solidFill>
                <a:schemeClr val="tx1">
                  <a:lumMod val="95000"/>
                  <a:lumOff val="5000"/>
                </a:schemeClr>
              </a:solidFill>
              <a:latin typeface="Helvetica" pitchFamily="2" charset="0"/>
            </a:endParaRPr>
          </a:p>
          <a:p>
            <a:endParaRPr lang="fr-FR" sz="2200" b="1" dirty="0">
              <a:latin typeface="Helvetica" pitchFamily="2" charset="0"/>
            </a:endParaRPr>
          </a:p>
          <a:p>
            <a:r>
              <a:rPr lang="fr-FR" sz="2200" b="1" dirty="0">
                <a:latin typeface="Helvetica" pitchFamily="2" charset="0"/>
              </a:rPr>
              <a:t>Documentation initiale : </a:t>
            </a:r>
            <a:r>
              <a:rPr lang="fr-FR" sz="2200" dirty="0">
                <a:latin typeface="Helvetica" pitchFamily="2" charset="0"/>
              </a:rPr>
              <a:t>fasciites nécrosantes et infections des tissus mous en contexte de varicelle ou d’infection à SGA</a:t>
            </a:r>
          </a:p>
          <a:p>
            <a:endParaRPr lang="fr-FR" sz="2200" dirty="0">
              <a:latin typeface="Helvetica" pitchFamily="2" charset="0"/>
            </a:endParaRPr>
          </a:p>
          <a:p>
            <a:r>
              <a:rPr lang="fr-FR" sz="2200" dirty="0">
                <a:latin typeface="Helvetica" pitchFamily="2" charset="0"/>
              </a:rPr>
              <a:t>Nombreuses études sur le sujet, pas de surrisque septique en population présentant un sepsis</a:t>
            </a:r>
          </a:p>
          <a:p>
            <a:endParaRPr lang="fr-FR" sz="2200" dirty="0">
              <a:latin typeface="Helvetica" pitchFamily="2" charset="0"/>
            </a:endParaRPr>
          </a:p>
          <a:p>
            <a:r>
              <a:rPr lang="fr-FR" sz="2200" b="1" dirty="0">
                <a:latin typeface="Helvetica" pitchFamily="2" charset="0"/>
              </a:rPr>
              <a:t>Méta analyse (2016) en </a:t>
            </a:r>
          </a:p>
          <a:p>
            <a:r>
              <a:rPr lang="fr-FR" sz="2200" b="1" dirty="0" err="1">
                <a:latin typeface="Helvetica" pitchFamily="2" charset="0"/>
              </a:rPr>
              <a:t>periopératoire</a:t>
            </a:r>
            <a:r>
              <a:rPr lang="fr-FR" sz="2200" b="1" dirty="0">
                <a:latin typeface="Helvetica" pitchFamily="2" charset="0"/>
              </a:rPr>
              <a:t> : </a:t>
            </a:r>
            <a:r>
              <a:rPr lang="fr-FR" sz="2200" dirty="0">
                <a:latin typeface="Helvetica" pitchFamily="2" charset="0"/>
              </a:rPr>
              <a:t>3829 patients, </a:t>
            </a:r>
          </a:p>
          <a:p>
            <a:r>
              <a:rPr lang="fr-FR" sz="2200" dirty="0">
                <a:latin typeface="Helvetica" pitchFamily="2" charset="0"/>
              </a:rPr>
              <a:t>pas d’augmentation des ISO tout</a:t>
            </a:r>
          </a:p>
          <a:p>
            <a:r>
              <a:rPr lang="fr-FR" sz="2200" dirty="0">
                <a:latin typeface="Helvetica" pitchFamily="2" charset="0"/>
              </a:rPr>
              <a:t>type de chirurgies confondues /pas </a:t>
            </a:r>
          </a:p>
          <a:p>
            <a:r>
              <a:rPr lang="fr-FR" sz="2200" dirty="0">
                <a:latin typeface="Helvetica" pitchFamily="2" charset="0"/>
              </a:rPr>
              <a:t>d’AINS</a:t>
            </a:r>
          </a:p>
          <a:p>
            <a:pPr lvl="1"/>
            <a:endParaRPr lang="fr-FR" sz="2200" dirty="0">
              <a:latin typeface="Helvetica" pitchFamily="2" charset="0"/>
            </a:endParaRPr>
          </a:p>
          <a:p>
            <a:endParaRPr lang="fr-FR" sz="2200" b="1" dirty="0">
              <a:latin typeface="Helvetica" pitchFamily="2" charset="0"/>
            </a:endParaRPr>
          </a:p>
          <a:p>
            <a:endParaRPr lang="fr-FR" sz="2200" dirty="0">
              <a:latin typeface="Helvetica" pitchFamily="2" charset="0"/>
            </a:endParaRPr>
          </a:p>
          <a:p>
            <a:endParaRPr lang="fr-FR" sz="2200" b="1" dirty="0">
              <a:latin typeface="Helvetica" pitchFamily="2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EB8AC84-731F-E1D2-8C80-2E23E80B60D8}"/>
              </a:ext>
            </a:extLst>
          </p:cNvPr>
          <p:cNvSpPr txBox="1"/>
          <p:nvPr/>
        </p:nvSpPr>
        <p:spPr>
          <a:xfrm>
            <a:off x="298183" y="6270319"/>
            <a:ext cx="1167310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sz="1000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Fang Peng, </a:t>
            </a:r>
            <a:r>
              <a:rPr lang="fr-FR" sz="1000" b="0" i="0" u="none" strike="noStrike" dirty="0" err="1">
                <a:solidFill>
                  <a:srgbClr val="000000"/>
                </a:solidFill>
                <a:effectLst/>
                <a:latin typeface="Helvetica" pitchFamily="2" charset="0"/>
              </a:rPr>
              <a:t>Shijiang</a:t>
            </a:r>
            <a:r>
              <a:rPr lang="fr-FR" sz="1000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 Liu, </a:t>
            </a:r>
            <a:r>
              <a:rPr lang="fr-FR" sz="1000" b="0" i="0" u="none" strike="noStrike" dirty="0" err="1">
                <a:solidFill>
                  <a:srgbClr val="000000"/>
                </a:solidFill>
                <a:effectLst/>
                <a:latin typeface="Helvetica" pitchFamily="2" charset="0"/>
              </a:rPr>
              <a:t>Youli</a:t>
            </a:r>
            <a:r>
              <a:rPr lang="fr-FR" sz="1000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 Hu, Min Yu, Jing Chen, </a:t>
            </a:r>
            <a:r>
              <a:rPr lang="fr-FR" sz="1000" b="0" i="0" u="none" strike="noStrike" dirty="0" err="1">
                <a:solidFill>
                  <a:srgbClr val="000000"/>
                </a:solidFill>
                <a:effectLst/>
                <a:latin typeface="Helvetica" pitchFamily="2" charset="0"/>
              </a:rPr>
              <a:t>Cunming</a:t>
            </a:r>
            <a:r>
              <a:rPr lang="fr-FR" sz="1000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 Liu. Influence of </a:t>
            </a:r>
            <a:r>
              <a:rPr lang="fr-FR" sz="1000" b="0" i="0" u="none" strike="noStrike" dirty="0" err="1">
                <a:solidFill>
                  <a:srgbClr val="000000"/>
                </a:solidFill>
                <a:effectLst/>
                <a:latin typeface="Helvetica" pitchFamily="2" charset="0"/>
              </a:rPr>
              <a:t>perioperative</a:t>
            </a:r>
            <a:r>
              <a:rPr lang="fr-FR" sz="1000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fr-FR" sz="1000" b="0" i="0" u="none" strike="noStrike" dirty="0" err="1">
                <a:solidFill>
                  <a:srgbClr val="000000"/>
                </a:solidFill>
                <a:effectLst/>
                <a:latin typeface="Helvetica" pitchFamily="2" charset="0"/>
              </a:rPr>
              <a:t>nonsteroidal</a:t>
            </a:r>
            <a:r>
              <a:rPr lang="fr-FR" sz="1000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 anti-</a:t>
            </a:r>
            <a:r>
              <a:rPr lang="fr-FR" sz="1000" b="0" i="0" u="none" strike="noStrike" dirty="0" err="1">
                <a:solidFill>
                  <a:srgbClr val="000000"/>
                </a:solidFill>
                <a:effectLst/>
                <a:latin typeface="Helvetica" pitchFamily="2" charset="0"/>
              </a:rPr>
              <a:t>inflammatory</a:t>
            </a:r>
            <a:r>
              <a:rPr lang="fr-FR" sz="1000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fr-FR" sz="1000" b="0" i="0" u="none" strike="noStrike" dirty="0" err="1">
                <a:solidFill>
                  <a:srgbClr val="000000"/>
                </a:solidFill>
                <a:effectLst/>
                <a:latin typeface="Helvetica" pitchFamily="2" charset="0"/>
              </a:rPr>
              <a:t>drugs</a:t>
            </a:r>
            <a:r>
              <a:rPr lang="fr-FR" sz="1000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 on complications </a:t>
            </a:r>
            <a:r>
              <a:rPr lang="fr-FR" sz="1000" b="0" i="0" u="none" strike="noStrike" dirty="0" err="1">
                <a:solidFill>
                  <a:srgbClr val="000000"/>
                </a:solidFill>
                <a:effectLst/>
                <a:latin typeface="Helvetica" pitchFamily="2" charset="0"/>
              </a:rPr>
              <a:t>after</a:t>
            </a:r>
            <a:r>
              <a:rPr lang="fr-FR" sz="1000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 gastrointestinal </a:t>
            </a:r>
            <a:r>
              <a:rPr lang="fr-FR" sz="1000" b="0" i="0" u="none" strike="noStrike" dirty="0" err="1">
                <a:solidFill>
                  <a:srgbClr val="000000"/>
                </a:solidFill>
                <a:effectLst/>
                <a:latin typeface="Helvetica" pitchFamily="2" charset="0"/>
              </a:rPr>
              <a:t>surgery</a:t>
            </a:r>
            <a:r>
              <a:rPr lang="fr-FR" sz="1000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: A </a:t>
            </a:r>
            <a:r>
              <a:rPr lang="fr-FR" sz="1000" b="0" i="0" u="none" strike="noStrike" dirty="0" err="1">
                <a:solidFill>
                  <a:srgbClr val="000000"/>
                </a:solidFill>
                <a:effectLst/>
                <a:latin typeface="Helvetica" pitchFamily="2" charset="0"/>
              </a:rPr>
              <a:t>meta-analysis</a:t>
            </a:r>
            <a:r>
              <a:rPr lang="fr-FR" sz="1000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. Acta </a:t>
            </a:r>
            <a:r>
              <a:rPr lang="fr-FR" sz="1000" b="0" i="0" u="none" strike="noStrike" dirty="0" err="1">
                <a:solidFill>
                  <a:srgbClr val="000000"/>
                </a:solidFill>
                <a:effectLst/>
                <a:latin typeface="Helvetica" pitchFamily="2" charset="0"/>
              </a:rPr>
              <a:t>Anaesthesiol</a:t>
            </a:r>
            <a:r>
              <a:rPr lang="fr-FR" sz="1000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 Taiwan. 2016 Dec;54(4):121-128</a:t>
            </a:r>
            <a:r>
              <a:rPr lang="fr-FR" sz="1000" dirty="0">
                <a:effectLst/>
                <a:latin typeface="Helvetica" pitchFamily="2" charset="0"/>
              </a:rPr>
              <a:t>.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C61190A6-B120-7BE4-301E-B67E2E5D4F4D}"/>
              </a:ext>
            </a:extLst>
          </p:cNvPr>
          <p:cNvSpPr txBox="1"/>
          <p:nvPr/>
        </p:nvSpPr>
        <p:spPr>
          <a:xfrm>
            <a:off x="361243" y="244396"/>
            <a:ext cx="1125929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sz="2200" b="1" i="0" u="none" strike="noStrike" dirty="0">
                <a:solidFill>
                  <a:schemeClr val="bg1"/>
                </a:solidFill>
                <a:effectLst/>
                <a:latin typeface="Helvetica" pitchFamily="2" charset="0"/>
                <a:cs typeface="Arial" panose="020B0604020202020204" pitchFamily="34" charset="0"/>
              </a:rPr>
              <a:t>Introduction    </a:t>
            </a:r>
            <a:r>
              <a:rPr lang="fr-FR" sz="2200" b="1" dirty="0">
                <a:solidFill>
                  <a:schemeClr val="bg1"/>
                </a:solidFill>
                <a:latin typeface="Helvetica" pitchFamily="2" charset="0"/>
                <a:cs typeface="Arial" panose="020B0604020202020204" pitchFamily="34" charset="0"/>
              </a:rPr>
              <a:t>A</a:t>
            </a:r>
            <a:r>
              <a:rPr lang="fr-FR" sz="2200" b="1" i="0" u="none" strike="noStrike" dirty="0">
                <a:solidFill>
                  <a:schemeClr val="bg1"/>
                </a:solidFill>
                <a:effectLst/>
                <a:latin typeface="Helvetica" pitchFamily="2" charset="0"/>
                <a:cs typeface="Arial" panose="020B0604020202020204" pitchFamily="34" charset="0"/>
              </a:rPr>
              <a:t>nalgésie multimodale    </a:t>
            </a:r>
            <a:r>
              <a:rPr lang="fr-FR" sz="2200" b="1" i="0" u="none" strike="noStrike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Helvetica" pitchFamily="2" charset="0"/>
                <a:cs typeface="Arial" panose="020B0604020202020204" pitchFamily="34" charset="0"/>
              </a:rPr>
              <a:t>Effets secondaires     </a:t>
            </a:r>
            <a:r>
              <a:rPr lang="fr-FR" sz="2200" b="1" i="0" u="none" strike="noStrike" dirty="0">
                <a:solidFill>
                  <a:schemeClr val="bg1"/>
                </a:solidFill>
                <a:effectLst/>
                <a:latin typeface="Helvetica" pitchFamily="2" charset="0"/>
                <a:cs typeface="Arial" panose="020B0604020202020204" pitchFamily="34" charset="0"/>
              </a:rPr>
              <a:t>Interactions    </a:t>
            </a:r>
          </a:p>
          <a:p>
            <a:pPr algn="r"/>
            <a:r>
              <a:rPr lang="fr-FR" sz="2200" b="1" i="0" u="none" strike="noStrike" dirty="0">
                <a:solidFill>
                  <a:schemeClr val="bg1"/>
                </a:solidFill>
                <a:effectLst/>
                <a:latin typeface="Helvetica" pitchFamily="2" charset="0"/>
                <a:cs typeface="Arial" panose="020B0604020202020204" pitchFamily="34" charset="0"/>
              </a:rPr>
              <a:t>Indications    Contre-indications     Conclusion</a:t>
            </a:r>
            <a:endParaRPr lang="fr-FR" sz="2200" b="1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61AB891-2423-50C3-2DDF-EE027F1DE3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2100" y="3997445"/>
            <a:ext cx="6168440" cy="1556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C50498EF-0763-7003-915F-26EE23482096}"/>
              </a:ext>
            </a:extLst>
          </p:cNvPr>
          <p:cNvSpPr txBox="1"/>
          <p:nvPr/>
        </p:nvSpPr>
        <p:spPr>
          <a:xfrm>
            <a:off x="5525363" y="5625730"/>
            <a:ext cx="64210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i="0" u="none" strike="noStrike" dirty="0">
                <a:solidFill>
                  <a:srgbClr val="1F1F1F"/>
                </a:solidFill>
                <a:effectLst/>
                <a:latin typeface="ElsevierGulliver"/>
              </a:rPr>
              <a:t>Figure 6. </a:t>
            </a:r>
            <a:r>
              <a:rPr lang="fr-FR" sz="1000" b="0" i="0" u="none" strike="noStrike" dirty="0">
                <a:solidFill>
                  <a:srgbClr val="1F1F1F"/>
                </a:solidFill>
                <a:effectLst/>
                <a:latin typeface="ElsevierGulliver"/>
              </a:rPr>
              <a:t>Meta-</a:t>
            </a:r>
            <a:r>
              <a:rPr lang="fr-FR" sz="1000" b="0" i="0" u="none" strike="noStrike" dirty="0" err="1">
                <a:solidFill>
                  <a:srgbClr val="1F1F1F"/>
                </a:solidFill>
                <a:effectLst/>
                <a:latin typeface="ElsevierGulliver"/>
              </a:rPr>
              <a:t>analysis</a:t>
            </a:r>
            <a:r>
              <a:rPr lang="fr-FR" sz="1000" b="0" i="0" u="none" strike="noStrike" dirty="0">
                <a:solidFill>
                  <a:srgbClr val="1F1F1F"/>
                </a:solidFill>
                <a:effectLst/>
                <a:latin typeface="ElsevierGulliver"/>
              </a:rPr>
              <a:t> for </a:t>
            </a:r>
            <a:r>
              <a:rPr lang="fr-FR" sz="1000" b="0" i="0" u="none" strike="noStrike" dirty="0" err="1">
                <a:solidFill>
                  <a:srgbClr val="1F1F1F"/>
                </a:solidFill>
                <a:effectLst/>
                <a:latin typeface="ElsevierGulliver"/>
              </a:rPr>
              <a:t>NSAIDs</a:t>
            </a:r>
            <a:r>
              <a:rPr lang="fr-FR" sz="1000" b="0" i="0" u="none" strike="noStrike" dirty="0">
                <a:solidFill>
                  <a:srgbClr val="1F1F1F"/>
                </a:solidFill>
                <a:effectLst/>
                <a:latin typeface="ElsevierGulliver"/>
              </a:rPr>
              <a:t> and </a:t>
            </a:r>
            <a:r>
              <a:rPr lang="fr-FR" sz="1000" b="0" i="0" u="none" strike="noStrike" dirty="0" err="1">
                <a:solidFill>
                  <a:srgbClr val="1F1F1F"/>
                </a:solidFill>
                <a:effectLst/>
                <a:latin typeface="ElsevierGulliver"/>
              </a:rPr>
              <a:t>surgical</a:t>
            </a:r>
            <a:r>
              <a:rPr lang="fr-FR" sz="1000" b="0" i="0" u="none" strike="noStrike" dirty="0">
                <a:solidFill>
                  <a:srgbClr val="1F1F1F"/>
                </a:solidFill>
                <a:effectLst/>
                <a:latin typeface="ElsevierGulliver"/>
              </a:rPr>
              <a:t> site infection. CI = confidence </a:t>
            </a:r>
            <a:r>
              <a:rPr lang="fr-FR" sz="1000" b="0" i="0" u="none" strike="noStrike" dirty="0" err="1">
                <a:solidFill>
                  <a:srgbClr val="1F1F1F"/>
                </a:solidFill>
                <a:effectLst/>
                <a:latin typeface="ElsevierGulliver"/>
              </a:rPr>
              <a:t>interval</a:t>
            </a:r>
            <a:r>
              <a:rPr lang="fr-FR" sz="1000" b="0" i="0" u="none" strike="noStrike" dirty="0">
                <a:solidFill>
                  <a:srgbClr val="1F1F1F"/>
                </a:solidFill>
                <a:effectLst/>
                <a:latin typeface="ElsevierGulliver"/>
              </a:rPr>
              <a:t>; M-H = </a:t>
            </a:r>
            <a:r>
              <a:rPr lang="fr-FR" sz="1000" b="0" i="0" u="none" strike="noStrike" dirty="0" err="1">
                <a:solidFill>
                  <a:srgbClr val="1F1F1F"/>
                </a:solidFill>
                <a:effectLst/>
                <a:latin typeface="ElsevierGulliver"/>
              </a:rPr>
              <a:t>Mantel-Haenszel</a:t>
            </a:r>
            <a:r>
              <a:rPr lang="fr-FR" sz="1000" b="0" i="0" u="none" strike="noStrike" dirty="0">
                <a:solidFill>
                  <a:srgbClr val="1F1F1F"/>
                </a:solidFill>
                <a:effectLst/>
                <a:latin typeface="ElsevierGulliver"/>
              </a:rPr>
              <a:t> test; </a:t>
            </a:r>
            <a:r>
              <a:rPr lang="fr-FR" sz="1000" b="0" i="0" u="none" strike="noStrike" dirty="0" err="1">
                <a:solidFill>
                  <a:srgbClr val="1F1F1F"/>
                </a:solidFill>
                <a:effectLst/>
                <a:latin typeface="ElsevierGulliver"/>
              </a:rPr>
              <a:t>NSAIDs</a:t>
            </a:r>
            <a:r>
              <a:rPr lang="fr-FR" sz="1000" b="0" i="0" u="none" strike="noStrike" dirty="0">
                <a:solidFill>
                  <a:srgbClr val="1F1F1F"/>
                </a:solidFill>
                <a:effectLst/>
                <a:latin typeface="ElsevierGulliver"/>
              </a:rPr>
              <a:t> = </a:t>
            </a:r>
            <a:r>
              <a:rPr lang="fr-FR" sz="1000" b="0" i="0" u="none" strike="noStrike" dirty="0" err="1">
                <a:solidFill>
                  <a:srgbClr val="1F1F1F"/>
                </a:solidFill>
                <a:effectLst/>
                <a:latin typeface="ElsevierGulliver"/>
              </a:rPr>
              <a:t>nonsteroidal</a:t>
            </a:r>
            <a:r>
              <a:rPr lang="fr-FR" sz="1000" b="0" i="0" u="none" strike="noStrike" dirty="0">
                <a:solidFill>
                  <a:srgbClr val="1F1F1F"/>
                </a:solidFill>
                <a:effectLst/>
                <a:latin typeface="ElsevierGulliver"/>
              </a:rPr>
              <a:t> anti-</a:t>
            </a:r>
            <a:r>
              <a:rPr lang="fr-FR" sz="1000" b="0" i="0" u="none" strike="noStrike" dirty="0" err="1">
                <a:solidFill>
                  <a:srgbClr val="1F1F1F"/>
                </a:solidFill>
                <a:effectLst/>
                <a:latin typeface="ElsevierGulliver"/>
              </a:rPr>
              <a:t>inflammatory</a:t>
            </a:r>
            <a:r>
              <a:rPr lang="fr-FR" sz="1000" b="0" i="0" u="none" strike="noStrike" dirty="0">
                <a:solidFill>
                  <a:srgbClr val="1F1F1F"/>
                </a:solidFill>
                <a:effectLst/>
                <a:latin typeface="ElsevierGulliver"/>
              </a:rPr>
              <a:t> </a:t>
            </a:r>
            <a:r>
              <a:rPr lang="fr-FR" sz="1000" b="0" i="0" u="none" strike="noStrike" dirty="0" err="1">
                <a:solidFill>
                  <a:srgbClr val="1F1F1F"/>
                </a:solidFill>
                <a:effectLst/>
                <a:latin typeface="ElsevierGulliver"/>
              </a:rPr>
              <a:t>drugs</a:t>
            </a:r>
            <a:r>
              <a:rPr lang="fr-FR" sz="1000" b="0" i="0" u="none" strike="noStrike" dirty="0">
                <a:solidFill>
                  <a:srgbClr val="1F1F1F"/>
                </a:solidFill>
                <a:effectLst/>
                <a:latin typeface="ElsevierGulliver"/>
              </a:rPr>
              <a:t>.</a:t>
            </a:r>
            <a:endParaRPr lang="fr-FR" sz="1000" dirty="0"/>
          </a:p>
        </p:txBody>
      </p:sp>
    </p:spTree>
    <p:extLst>
      <p:ext uri="{BB962C8B-B14F-4D97-AF65-F5344CB8AC3E}">
        <p14:creationId xmlns:p14="http://schemas.microsoft.com/office/powerpoint/2010/main" val="8517908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1D848C4-976E-2DA3-2329-9CB9A0D43B7D}"/>
              </a:ext>
            </a:extLst>
          </p:cNvPr>
          <p:cNvSpPr/>
          <p:nvPr/>
        </p:nvSpPr>
        <p:spPr>
          <a:xfrm>
            <a:off x="-1" y="0"/>
            <a:ext cx="12192001" cy="125403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56F9BD6-89DB-2DFF-4DBB-DBB01C56FEF2}"/>
              </a:ext>
            </a:extLst>
          </p:cNvPr>
          <p:cNvSpPr txBox="1"/>
          <p:nvPr/>
        </p:nvSpPr>
        <p:spPr>
          <a:xfrm>
            <a:off x="462458" y="1658426"/>
            <a:ext cx="11319641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dirty="0">
                <a:solidFill>
                  <a:schemeClr val="accent1">
                    <a:lumMod val="50000"/>
                  </a:schemeClr>
                </a:solidFill>
                <a:latin typeface="Helvetica" pitchFamily="2" charset="0"/>
              </a:rPr>
              <a:t>Risque hémorragique :</a:t>
            </a:r>
            <a:endParaRPr lang="fr-FR" sz="2200" b="1" dirty="0">
              <a:solidFill>
                <a:schemeClr val="tx1">
                  <a:lumMod val="95000"/>
                  <a:lumOff val="5000"/>
                </a:schemeClr>
              </a:solidFill>
              <a:latin typeface="Helvetica" pitchFamily="2" charset="0"/>
            </a:endParaRPr>
          </a:p>
          <a:p>
            <a:endParaRPr lang="fr-FR" sz="2200" b="1" dirty="0">
              <a:latin typeface="Helvetica" pitchFamily="2" charset="0"/>
            </a:endParaRPr>
          </a:p>
          <a:p>
            <a:r>
              <a:rPr lang="fr-FR" sz="2200" b="1" dirty="0">
                <a:latin typeface="Helvetica" pitchFamily="2" charset="0"/>
              </a:rPr>
              <a:t>Physiopathologie : </a:t>
            </a:r>
            <a:r>
              <a:rPr lang="fr-FR" sz="2200" dirty="0">
                <a:latin typeface="Helvetica" pitchFamily="2" charset="0"/>
              </a:rPr>
              <a:t>inhibition de la formation de thromboxane A2 (COX1), inhibition de l’</a:t>
            </a:r>
            <a:r>
              <a:rPr lang="fr-FR" sz="2200" dirty="0" err="1">
                <a:latin typeface="Helvetica" pitchFamily="2" charset="0"/>
              </a:rPr>
              <a:t>aggrégation</a:t>
            </a:r>
            <a:r>
              <a:rPr lang="fr-FR" sz="2200" dirty="0">
                <a:latin typeface="Helvetica" pitchFamily="2" charset="0"/>
              </a:rPr>
              <a:t> plaquettaire et allongement du temps de saignement</a:t>
            </a:r>
          </a:p>
          <a:p>
            <a:endParaRPr lang="fr-FR" sz="2200" dirty="0">
              <a:latin typeface="Helvetica" pitchFamily="2" charset="0"/>
            </a:endParaRPr>
          </a:p>
          <a:p>
            <a:endParaRPr lang="fr-FR" sz="2200" dirty="0">
              <a:latin typeface="Helvetica" pitchFamily="2" charset="0"/>
            </a:endParaRPr>
          </a:p>
          <a:p>
            <a:endParaRPr lang="fr-FR" sz="2200" b="1" dirty="0">
              <a:latin typeface="Helvetica" pitchFamily="2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5A83BAA-D8BC-E161-7EC3-795B9132A980}"/>
              </a:ext>
            </a:extLst>
          </p:cNvPr>
          <p:cNvSpPr txBox="1"/>
          <p:nvPr/>
        </p:nvSpPr>
        <p:spPr>
          <a:xfrm>
            <a:off x="361243" y="244396"/>
            <a:ext cx="1125929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sz="2200" b="1" i="0" u="none" strike="noStrike" dirty="0">
                <a:solidFill>
                  <a:schemeClr val="bg1"/>
                </a:solidFill>
                <a:effectLst/>
                <a:latin typeface="Helvetica" pitchFamily="2" charset="0"/>
                <a:cs typeface="Arial" panose="020B0604020202020204" pitchFamily="34" charset="0"/>
              </a:rPr>
              <a:t>Introduction    </a:t>
            </a:r>
            <a:r>
              <a:rPr lang="fr-FR" sz="2200" b="1" dirty="0">
                <a:solidFill>
                  <a:schemeClr val="bg1"/>
                </a:solidFill>
                <a:latin typeface="Helvetica" pitchFamily="2" charset="0"/>
                <a:cs typeface="Arial" panose="020B0604020202020204" pitchFamily="34" charset="0"/>
              </a:rPr>
              <a:t>A</a:t>
            </a:r>
            <a:r>
              <a:rPr lang="fr-FR" sz="2200" b="1" i="0" u="none" strike="noStrike" dirty="0">
                <a:solidFill>
                  <a:schemeClr val="bg1"/>
                </a:solidFill>
                <a:effectLst/>
                <a:latin typeface="Helvetica" pitchFamily="2" charset="0"/>
                <a:cs typeface="Arial" panose="020B0604020202020204" pitchFamily="34" charset="0"/>
              </a:rPr>
              <a:t>nalgésie multimodale    </a:t>
            </a:r>
            <a:r>
              <a:rPr lang="fr-FR" sz="2200" b="1" i="0" u="none" strike="noStrike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Helvetica" pitchFamily="2" charset="0"/>
                <a:cs typeface="Arial" panose="020B0604020202020204" pitchFamily="34" charset="0"/>
              </a:rPr>
              <a:t>Effets secondaires     </a:t>
            </a:r>
            <a:r>
              <a:rPr lang="fr-FR" sz="2200" b="1" i="0" u="none" strike="noStrike" dirty="0">
                <a:solidFill>
                  <a:schemeClr val="bg1"/>
                </a:solidFill>
                <a:effectLst/>
                <a:latin typeface="Helvetica" pitchFamily="2" charset="0"/>
                <a:cs typeface="Arial" panose="020B0604020202020204" pitchFamily="34" charset="0"/>
              </a:rPr>
              <a:t>Interactions    </a:t>
            </a:r>
          </a:p>
          <a:p>
            <a:pPr algn="r"/>
            <a:r>
              <a:rPr lang="fr-FR" sz="2200" b="1" i="0" u="none" strike="noStrike" dirty="0">
                <a:solidFill>
                  <a:schemeClr val="bg1"/>
                </a:solidFill>
                <a:effectLst/>
                <a:latin typeface="Helvetica" pitchFamily="2" charset="0"/>
                <a:cs typeface="Arial" panose="020B0604020202020204" pitchFamily="34" charset="0"/>
              </a:rPr>
              <a:t>Indications    Contre-indications     Conclusion</a:t>
            </a:r>
            <a:endParaRPr lang="fr-FR" sz="2200" b="1" dirty="0"/>
          </a:p>
        </p:txBody>
      </p:sp>
    </p:spTree>
    <p:extLst>
      <p:ext uri="{BB962C8B-B14F-4D97-AF65-F5344CB8AC3E}">
        <p14:creationId xmlns:p14="http://schemas.microsoft.com/office/powerpoint/2010/main" val="6564057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1D848C4-976E-2DA3-2329-9CB9A0D43B7D}"/>
              </a:ext>
            </a:extLst>
          </p:cNvPr>
          <p:cNvSpPr/>
          <p:nvPr/>
        </p:nvSpPr>
        <p:spPr>
          <a:xfrm>
            <a:off x="-1" y="0"/>
            <a:ext cx="12192001" cy="125403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56F9BD6-89DB-2DFF-4DBB-DBB01C56FEF2}"/>
              </a:ext>
            </a:extLst>
          </p:cNvPr>
          <p:cNvSpPr txBox="1"/>
          <p:nvPr/>
        </p:nvSpPr>
        <p:spPr>
          <a:xfrm>
            <a:off x="462458" y="1658426"/>
            <a:ext cx="11319641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dirty="0">
                <a:solidFill>
                  <a:schemeClr val="accent1">
                    <a:lumMod val="50000"/>
                  </a:schemeClr>
                </a:solidFill>
                <a:latin typeface="Helvetica" pitchFamily="2" charset="0"/>
              </a:rPr>
              <a:t>Risque hémorragique :</a:t>
            </a:r>
            <a:endParaRPr lang="fr-FR" sz="2200" b="1" dirty="0">
              <a:solidFill>
                <a:schemeClr val="tx1">
                  <a:lumMod val="95000"/>
                  <a:lumOff val="5000"/>
                </a:schemeClr>
              </a:solidFill>
              <a:latin typeface="Helvetica" pitchFamily="2" charset="0"/>
            </a:endParaRPr>
          </a:p>
          <a:p>
            <a:endParaRPr lang="fr-FR" sz="2200" b="1" dirty="0">
              <a:latin typeface="Helvetica" pitchFamily="2" charset="0"/>
            </a:endParaRPr>
          </a:p>
          <a:p>
            <a:r>
              <a:rPr lang="fr-FR" sz="2200" b="1" dirty="0">
                <a:latin typeface="Helvetica" pitchFamily="2" charset="0"/>
              </a:rPr>
              <a:t>Physiopathologie : </a:t>
            </a:r>
            <a:r>
              <a:rPr lang="fr-FR" sz="2200" dirty="0">
                <a:latin typeface="Helvetica" pitchFamily="2" charset="0"/>
              </a:rPr>
              <a:t>inhibition de la formation de thromboxane A2 (COX1), inhibition de l’</a:t>
            </a:r>
            <a:r>
              <a:rPr lang="fr-FR" sz="2200" dirty="0" err="1">
                <a:latin typeface="Helvetica" pitchFamily="2" charset="0"/>
              </a:rPr>
              <a:t>aggregation</a:t>
            </a:r>
            <a:r>
              <a:rPr lang="fr-FR" sz="2200" dirty="0">
                <a:latin typeface="Helvetica" pitchFamily="2" charset="0"/>
              </a:rPr>
              <a:t> plaquettaire et allongement du temps de saignement</a:t>
            </a:r>
          </a:p>
          <a:p>
            <a:endParaRPr lang="fr-FR" sz="2200" dirty="0">
              <a:latin typeface="Helvetica" pitchFamily="2" charset="0"/>
            </a:endParaRPr>
          </a:p>
          <a:p>
            <a:r>
              <a:rPr lang="fr-FR" sz="2200" b="1" dirty="0">
                <a:latin typeface="Helvetica" pitchFamily="2" charset="0"/>
              </a:rPr>
              <a:t>Littérature sur le sujet en peropératoire :</a:t>
            </a:r>
          </a:p>
          <a:p>
            <a:r>
              <a:rPr lang="fr-FR" sz="2200" b="1" dirty="0">
                <a:latin typeface="Helvetica" pitchFamily="2" charset="0"/>
              </a:rPr>
              <a:t>	</a:t>
            </a:r>
            <a:r>
              <a:rPr lang="fr-FR" dirty="0">
                <a:latin typeface="Helvetica" pitchFamily="2" charset="0"/>
              </a:rPr>
              <a:t>- rapport </a:t>
            </a:r>
            <a:r>
              <a:rPr lang="fr-FR" dirty="0" err="1">
                <a:latin typeface="Helvetica" pitchFamily="2" charset="0"/>
              </a:rPr>
              <a:t>Strom</a:t>
            </a:r>
            <a:r>
              <a:rPr lang="fr-FR" dirty="0">
                <a:latin typeface="Helvetica" pitchFamily="2" charset="0"/>
              </a:rPr>
              <a:t> : 4677 patients, 1,9 % de saignements sérieux </a:t>
            </a:r>
          </a:p>
          <a:p>
            <a:r>
              <a:rPr lang="fr-FR" dirty="0">
                <a:latin typeface="Helvetica" pitchFamily="2" charset="0"/>
              </a:rPr>
              <a:t>	(reprise ou transfusion) = à population </a:t>
            </a:r>
          </a:p>
          <a:p>
            <a:r>
              <a:rPr lang="fr-FR" dirty="0">
                <a:latin typeface="Helvetica" pitchFamily="2" charset="0"/>
              </a:rPr>
              <a:t>	générale </a:t>
            </a:r>
            <a:r>
              <a:rPr lang="fr-FR" b="1" dirty="0">
                <a:latin typeface="Helvetica" pitchFamily="2" charset="0"/>
              </a:rPr>
              <a:t>(FDR : âge &gt; 75 ans, traitement &gt; 5 jours)</a:t>
            </a:r>
          </a:p>
          <a:p>
            <a:r>
              <a:rPr lang="fr-FR" sz="2200" b="1" dirty="0">
                <a:latin typeface="Helvetica" pitchFamily="2" charset="0"/>
              </a:rPr>
              <a:t>	</a:t>
            </a:r>
            <a:endParaRPr lang="fr-FR" dirty="0">
              <a:latin typeface="Helvetica" pitchFamily="2" charset="0"/>
            </a:endParaRPr>
          </a:p>
          <a:p>
            <a:r>
              <a:rPr lang="fr-FR" dirty="0">
                <a:latin typeface="Helvetica" pitchFamily="2" charset="0"/>
              </a:rPr>
              <a:t>	</a:t>
            </a:r>
            <a:endParaRPr lang="fr-FR" sz="2400" dirty="0"/>
          </a:p>
          <a:p>
            <a:endParaRPr lang="fr-FR" sz="2200" b="1" dirty="0">
              <a:latin typeface="Helvetica" pitchFamily="2" charset="0"/>
            </a:endParaRPr>
          </a:p>
          <a:p>
            <a:endParaRPr lang="fr-FR" sz="2200" dirty="0">
              <a:latin typeface="Helvetica" pitchFamily="2" charset="0"/>
            </a:endParaRPr>
          </a:p>
          <a:p>
            <a:endParaRPr lang="fr-FR" sz="2200" b="1" dirty="0">
              <a:latin typeface="Helvetica" pitchFamily="2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73A257BE-65A7-7F3F-94F1-F549B91C2150}"/>
              </a:ext>
            </a:extLst>
          </p:cNvPr>
          <p:cNvSpPr txBox="1"/>
          <p:nvPr/>
        </p:nvSpPr>
        <p:spPr>
          <a:xfrm>
            <a:off x="361243" y="244396"/>
            <a:ext cx="1125929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sz="2200" b="1" i="0" u="none" strike="noStrike" dirty="0">
                <a:solidFill>
                  <a:schemeClr val="bg1"/>
                </a:solidFill>
                <a:effectLst/>
                <a:latin typeface="Helvetica" pitchFamily="2" charset="0"/>
                <a:cs typeface="Arial" panose="020B0604020202020204" pitchFamily="34" charset="0"/>
              </a:rPr>
              <a:t>Introduction    </a:t>
            </a:r>
            <a:r>
              <a:rPr lang="fr-FR" sz="2200" b="1" dirty="0">
                <a:solidFill>
                  <a:schemeClr val="bg1"/>
                </a:solidFill>
                <a:latin typeface="Helvetica" pitchFamily="2" charset="0"/>
                <a:cs typeface="Arial" panose="020B0604020202020204" pitchFamily="34" charset="0"/>
              </a:rPr>
              <a:t>A</a:t>
            </a:r>
            <a:r>
              <a:rPr lang="fr-FR" sz="2200" b="1" i="0" u="none" strike="noStrike" dirty="0">
                <a:solidFill>
                  <a:schemeClr val="bg1"/>
                </a:solidFill>
                <a:effectLst/>
                <a:latin typeface="Helvetica" pitchFamily="2" charset="0"/>
                <a:cs typeface="Arial" panose="020B0604020202020204" pitchFamily="34" charset="0"/>
              </a:rPr>
              <a:t>nalgésie multimodale    </a:t>
            </a:r>
            <a:r>
              <a:rPr lang="fr-FR" sz="2200" b="1" i="0" u="none" strike="noStrike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Helvetica" pitchFamily="2" charset="0"/>
                <a:cs typeface="Arial" panose="020B0604020202020204" pitchFamily="34" charset="0"/>
              </a:rPr>
              <a:t>Effets secondaires     </a:t>
            </a:r>
            <a:r>
              <a:rPr lang="fr-FR" sz="2200" b="1" i="0" u="none" strike="noStrike" dirty="0">
                <a:solidFill>
                  <a:schemeClr val="bg1"/>
                </a:solidFill>
                <a:effectLst/>
                <a:latin typeface="Helvetica" pitchFamily="2" charset="0"/>
                <a:cs typeface="Arial" panose="020B0604020202020204" pitchFamily="34" charset="0"/>
              </a:rPr>
              <a:t>Interactions    </a:t>
            </a:r>
          </a:p>
          <a:p>
            <a:pPr algn="r"/>
            <a:r>
              <a:rPr lang="fr-FR" sz="2200" b="1" i="0" u="none" strike="noStrike" dirty="0">
                <a:solidFill>
                  <a:schemeClr val="bg1"/>
                </a:solidFill>
                <a:effectLst/>
                <a:latin typeface="Helvetica" pitchFamily="2" charset="0"/>
                <a:cs typeface="Arial" panose="020B0604020202020204" pitchFamily="34" charset="0"/>
              </a:rPr>
              <a:t>Indications    Contre-indications     Conclusion</a:t>
            </a:r>
            <a:endParaRPr lang="fr-FR" sz="2200" b="1" dirty="0"/>
          </a:p>
        </p:txBody>
      </p:sp>
    </p:spTree>
    <p:extLst>
      <p:ext uri="{BB962C8B-B14F-4D97-AF65-F5344CB8AC3E}">
        <p14:creationId xmlns:p14="http://schemas.microsoft.com/office/powerpoint/2010/main" val="6251115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1D848C4-976E-2DA3-2329-9CB9A0D43B7D}"/>
              </a:ext>
            </a:extLst>
          </p:cNvPr>
          <p:cNvSpPr/>
          <p:nvPr/>
        </p:nvSpPr>
        <p:spPr>
          <a:xfrm>
            <a:off x="-1" y="0"/>
            <a:ext cx="12192001" cy="125403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56F9BD6-89DB-2DFF-4DBB-DBB01C56FEF2}"/>
              </a:ext>
            </a:extLst>
          </p:cNvPr>
          <p:cNvSpPr txBox="1"/>
          <p:nvPr/>
        </p:nvSpPr>
        <p:spPr>
          <a:xfrm>
            <a:off x="462458" y="1658426"/>
            <a:ext cx="11319641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dirty="0">
                <a:solidFill>
                  <a:schemeClr val="accent1">
                    <a:lumMod val="50000"/>
                  </a:schemeClr>
                </a:solidFill>
                <a:latin typeface="Helvetica" pitchFamily="2" charset="0"/>
              </a:rPr>
              <a:t>Risque hémorragique :</a:t>
            </a:r>
            <a:endParaRPr lang="fr-FR" sz="2200" b="1" dirty="0">
              <a:solidFill>
                <a:schemeClr val="tx1">
                  <a:lumMod val="95000"/>
                  <a:lumOff val="5000"/>
                </a:schemeClr>
              </a:solidFill>
              <a:latin typeface="Helvetica" pitchFamily="2" charset="0"/>
            </a:endParaRPr>
          </a:p>
          <a:p>
            <a:endParaRPr lang="fr-FR" sz="2200" b="1" dirty="0">
              <a:latin typeface="Helvetica" pitchFamily="2" charset="0"/>
            </a:endParaRPr>
          </a:p>
          <a:p>
            <a:r>
              <a:rPr lang="fr-FR" sz="2200" b="1" dirty="0">
                <a:latin typeface="Helvetica" pitchFamily="2" charset="0"/>
              </a:rPr>
              <a:t>Physiopathologie : </a:t>
            </a:r>
            <a:r>
              <a:rPr lang="fr-FR" sz="2200" dirty="0">
                <a:latin typeface="Helvetica" pitchFamily="2" charset="0"/>
              </a:rPr>
              <a:t>inhibition de la formation de thromboxane A2 (COX1), inhibition de l’</a:t>
            </a:r>
            <a:r>
              <a:rPr lang="fr-FR" sz="2200" dirty="0" err="1">
                <a:latin typeface="Helvetica" pitchFamily="2" charset="0"/>
              </a:rPr>
              <a:t>aggregation</a:t>
            </a:r>
            <a:r>
              <a:rPr lang="fr-FR" sz="2200" dirty="0">
                <a:latin typeface="Helvetica" pitchFamily="2" charset="0"/>
              </a:rPr>
              <a:t> plaquettaire et allongement du temps de saignement</a:t>
            </a:r>
          </a:p>
          <a:p>
            <a:endParaRPr lang="fr-FR" sz="2200" dirty="0">
              <a:latin typeface="Helvetica" pitchFamily="2" charset="0"/>
            </a:endParaRPr>
          </a:p>
          <a:p>
            <a:r>
              <a:rPr lang="fr-FR" sz="2200" b="1" dirty="0">
                <a:latin typeface="Helvetica" pitchFamily="2" charset="0"/>
              </a:rPr>
              <a:t>Littérature sur le sujet en peropératoire :</a:t>
            </a:r>
          </a:p>
          <a:p>
            <a:r>
              <a:rPr lang="fr-FR" sz="2200" b="1" dirty="0">
                <a:latin typeface="Helvetica" pitchFamily="2" charset="0"/>
              </a:rPr>
              <a:t>	</a:t>
            </a:r>
            <a:r>
              <a:rPr lang="fr-FR" dirty="0">
                <a:latin typeface="Helvetica" pitchFamily="2" charset="0"/>
              </a:rPr>
              <a:t>- rapport </a:t>
            </a:r>
            <a:r>
              <a:rPr lang="fr-FR" dirty="0" err="1">
                <a:latin typeface="Helvetica" pitchFamily="2" charset="0"/>
              </a:rPr>
              <a:t>Strom</a:t>
            </a:r>
            <a:r>
              <a:rPr lang="fr-FR" dirty="0">
                <a:latin typeface="Helvetica" pitchFamily="2" charset="0"/>
              </a:rPr>
              <a:t> : 4677 patients, 1,9 % de saignements sérieux </a:t>
            </a:r>
          </a:p>
          <a:p>
            <a:r>
              <a:rPr lang="fr-FR" dirty="0">
                <a:latin typeface="Helvetica" pitchFamily="2" charset="0"/>
              </a:rPr>
              <a:t>	(reprise ou transfusion) = à population </a:t>
            </a:r>
          </a:p>
          <a:p>
            <a:r>
              <a:rPr lang="fr-FR" dirty="0">
                <a:latin typeface="Helvetica" pitchFamily="2" charset="0"/>
              </a:rPr>
              <a:t>	générale </a:t>
            </a:r>
            <a:r>
              <a:rPr lang="fr-FR" b="1" dirty="0">
                <a:latin typeface="Helvetica" pitchFamily="2" charset="0"/>
              </a:rPr>
              <a:t>(FDR : âge &gt; 75 ans, traitement &gt; 5 jours)</a:t>
            </a:r>
          </a:p>
          <a:p>
            <a:r>
              <a:rPr lang="fr-FR" sz="2200" b="1" dirty="0">
                <a:latin typeface="Helvetica" pitchFamily="2" charset="0"/>
              </a:rPr>
              <a:t>	</a:t>
            </a:r>
            <a:endParaRPr lang="fr-FR" dirty="0">
              <a:latin typeface="Helvetica" pitchFamily="2" charset="0"/>
            </a:endParaRPr>
          </a:p>
          <a:p>
            <a:r>
              <a:rPr lang="fr-FR" dirty="0">
                <a:latin typeface="Helvetica" pitchFamily="2" charset="0"/>
              </a:rPr>
              <a:t>	- </a:t>
            </a:r>
            <a:r>
              <a:rPr lang="fr-FR" dirty="0" err="1">
                <a:latin typeface="Helvetica" pitchFamily="2" charset="0"/>
              </a:rPr>
              <a:t>M</a:t>
            </a:r>
            <a:r>
              <a:rPr lang="fr-FR" dirty="0" err="1">
                <a:effectLst/>
                <a:latin typeface="Helvetica" pitchFamily="2" charset="0"/>
              </a:rPr>
              <a:t>éta-analyse</a:t>
            </a:r>
            <a:r>
              <a:rPr lang="fr-FR" dirty="0">
                <a:effectLst/>
                <a:latin typeface="Helvetica" pitchFamily="2" charset="0"/>
              </a:rPr>
              <a:t> (2013) </a:t>
            </a:r>
            <a:r>
              <a:rPr lang="fr-FR" sz="1000" dirty="0">
                <a:effectLst/>
                <a:latin typeface="Helvetica" pitchFamily="2" charset="0"/>
              </a:rPr>
              <a:t>(1)</a:t>
            </a:r>
            <a:r>
              <a:rPr lang="fr-FR" dirty="0">
                <a:effectLst/>
                <a:latin typeface="Helvetica" pitchFamily="2" charset="0"/>
              </a:rPr>
              <a:t> : 1747 enfants et 1446 adultes, </a:t>
            </a:r>
          </a:p>
          <a:p>
            <a:r>
              <a:rPr lang="fr-FR" dirty="0">
                <a:latin typeface="Helvetica" pitchFamily="2" charset="0"/>
              </a:rPr>
              <a:t>	</a:t>
            </a:r>
            <a:r>
              <a:rPr lang="fr-FR" dirty="0">
                <a:effectLst/>
                <a:latin typeface="Helvetica" pitchFamily="2" charset="0"/>
              </a:rPr>
              <a:t>traitement par ibuprof</a:t>
            </a:r>
            <a:r>
              <a:rPr lang="fr-FR" dirty="0">
                <a:latin typeface="Helvetica" pitchFamily="2" charset="0"/>
              </a:rPr>
              <a:t>ène ou kétoprofène, </a:t>
            </a:r>
            <a:r>
              <a:rPr lang="fr-FR" b="1" dirty="0">
                <a:latin typeface="Helvetica" pitchFamily="2" charset="0"/>
              </a:rPr>
              <a:t>pas de surrisque </a:t>
            </a:r>
          </a:p>
          <a:p>
            <a:r>
              <a:rPr lang="fr-FR" b="1" dirty="0">
                <a:latin typeface="Helvetica" pitchFamily="2" charset="0"/>
              </a:rPr>
              <a:t>	hémorragique y compris pour les </a:t>
            </a:r>
            <a:r>
              <a:rPr lang="fr-FR" b="1" dirty="0" err="1">
                <a:latin typeface="Helvetica" pitchFamily="2" charset="0"/>
              </a:rPr>
              <a:t>amydalectomies</a:t>
            </a:r>
            <a:endParaRPr lang="fr-FR" b="1" dirty="0">
              <a:latin typeface="Helvetica" pitchFamily="2" charset="0"/>
            </a:endParaRPr>
          </a:p>
          <a:p>
            <a:endParaRPr lang="fr-FR" sz="2400" dirty="0"/>
          </a:p>
          <a:p>
            <a:endParaRPr lang="fr-FR" sz="2200" b="1" dirty="0">
              <a:latin typeface="Helvetica" pitchFamily="2" charset="0"/>
            </a:endParaRPr>
          </a:p>
          <a:p>
            <a:endParaRPr lang="fr-FR" sz="2200" dirty="0">
              <a:latin typeface="Helvetica" pitchFamily="2" charset="0"/>
            </a:endParaRPr>
          </a:p>
          <a:p>
            <a:endParaRPr lang="fr-FR" sz="2200" b="1" dirty="0">
              <a:latin typeface="Helvetica" pitchFamily="2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EB8AC84-731F-E1D2-8C80-2E23E80B60D8}"/>
              </a:ext>
            </a:extLst>
          </p:cNvPr>
          <p:cNvSpPr txBox="1"/>
          <p:nvPr/>
        </p:nvSpPr>
        <p:spPr>
          <a:xfrm>
            <a:off x="298183" y="6293813"/>
            <a:ext cx="1167310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sz="1000" dirty="0">
                <a:effectLst/>
                <a:latin typeface="Helvetica" pitchFamily="2" charset="0"/>
              </a:rPr>
              <a:t>(1) </a:t>
            </a:r>
            <a:r>
              <a:rPr lang="fr-FR" sz="1000" dirty="0" err="1">
                <a:effectLst/>
                <a:latin typeface="Helvetica" pitchFamily="2" charset="0"/>
              </a:rPr>
              <a:t>Riggin</a:t>
            </a:r>
            <a:r>
              <a:rPr lang="fr-FR" sz="1000" dirty="0">
                <a:effectLst/>
                <a:latin typeface="Helvetica" pitchFamily="2" charset="0"/>
              </a:rPr>
              <a:t>, L., et al., A 2013 </a:t>
            </a:r>
            <a:r>
              <a:rPr lang="fr-FR" sz="1000" dirty="0" err="1">
                <a:effectLst/>
                <a:latin typeface="Helvetica" pitchFamily="2" charset="0"/>
              </a:rPr>
              <a:t>updated</a:t>
            </a:r>
            <a:r>
              <a:rPr lang="fr-FR" sz="1000" dirty="0">
                <a:effectLst/>
                <a:latin typeface="Helvetica" pitchFamily="2" charset="0"/>
              </a:rPr>
              <a:t> </a:t>
            </a:r>
            <a:r>
              <a:rPr lang="fr-FR" sz="1000" dirty="0" err="1">
                <a:effectLst/>
                <a:latin typeface="Helvetica" pitchFamily="2" charset="0"/>
              </a:rPr>
              <a:t>systematic</a:t>
            </a:r>
            <a:r>
              <a:rPr lang="fr-FR" sz="1000" dirty="0">
                <a:effectLst/>
                <a:latin typeface="Helvetica" pitchFamily="2" charset="0"/>
              </a:rPr>
              <a:t> </a:t>
            </a:r>
            <a:r>
              <a:rPr lang="fr-FR" sz="1000" dirty="0" err="1">
                <a:effectLst/>
                <a:latin typeface="Helvetica" pitchFamily="2" charset="0"/>
              </a:rPr>
              <a:t>review</a:t>
            </a:r>
            <a:r>
              <a:rPr lang="fr-FR" sz="1000" dirty="0">
                <a:effectLst/>
                <a:latin typeface="Helvetica" pitchFamily="2" charset="0"/>
              </a:rPr>
              <a:t> &amp; </a:t>
            </a:r>
            <a:r>
              <a:rPr lang="fr-FR" sz="1000" dirty="0" err="1">
                <a:effectLst/>
                <a:latin typeface="Helvetica" pitchFamily="2" charset="0"/>
              </a:rPr>
              <a:t>meta-analysis</a:t>
            </a:r>
            <a:r>
              <a:rPr lang="fr-FR" sz="1000" dirty="0">
                <a:effectLst/>
                <a:latin typeface="Helvetica" pitchFamily="2" charset="0"/>
              </a:rPr>
              <a:t> of 36 </a:t>
            </a:r>
            <a:r>
              <a:rPr lang="fr-FR" sz="1000" dirty="0" err="1">
                <a:effectLst/>
                <a:latin typeface="Helvetica" pitchFamily="2" charset="0"/>
              </a:rPr>
              <a:t>randomized</a:t>
            </a:r>
            <a:r>
              <a:rPr lang="fr-FR" sz="1000" dirty="0">
                <a:effectLst/>
                <a:latin typeface="Helvetica" pitchFamily="2" charset="0"/>
              </a:rPr>
              <a:t> </a:t>
            </a:r>
            <a:r>
              <a:rPr lang="fr-FR" sz="1000" dirty="0" err="1">
                <a:effectLst/>
                <a:latin typeface="Helvetica" pitchFamily="2" charset="0"/>
              </a:rPr>
              <a:t>controlled</a:t>
            </a:r>
            <a:r>
              <a:rPr lang="fr-FR" sz="1000" dirty="0">
                <a:effectLst/>
                <a:latin typeface="Helvetica" pitchFamily="2" charset="0"/>
              </a:rPr>
              <a:t> trials; no apparent </a:t>
            </a:r>
            <a:r>
              <a:rPr lang="fr-FR" sz="1000" dirty="0" err="1">
                <a:effectLst/>
                <a:latin typeface="Helvetica" pitchFamily="2" charset="0"/>
              </a:rPr>
              <a:t>effects</a:t>
            </a:r>
            <a:r>
              <a:rPr lang="fr-FR" sz="1000" dirty="0">
                <a:effectLst/>
                <a:latin typeface="Helvetica" pitchFamily="2" charset="0"/>
              </a:rPr>
              <a:t> of non </a:t>
            </a:r>
            <a:r>
              <a:rPr lang="fr-FR" sz="1000" dirty="0" err="1">
                <a:effectLst/>
                <a:latin typeface="Helvetica" pitchFamily="2" charset="0"/>
              </a:rPr>
              <a:t>steroidal</a:t>
            </a:r>
            <a:r>
              <a:rPr lang="fr-FR" sz="1000" dirty="0">
                <a:effectLst/>
                <a:latin typeface="Helvetica" pitchFamily="2" charset="0"/>
              </a:rPr>
              <a:t> anti-</a:t>
            </a:r>
            <a:r>
              <a:rPr lang="fr-FR" sz="1000" dirty="0" err="1">
                <a:effectLst/>
                <a:latin typeface="Helvetica" pitchFamily="2" charset="0"/>
              </a:rPr>
              <a:t>inflammatory</a:t>
            </a:r>
            <a:r>
              <a:rPr lang="fr-FR" sz="1000" dirty="0">
                <a:effectLst/>
                <a:latin typeface="Helvetica" pitchFamily="2" charset="0"/>
              </a:rPr>
              <a:t> agents on the </a:t>
            </a:r>
            <a:r>
              <a:rPr lang="fr-FR" sz="1000" dirty="0" err="1">
                <a:effectLst/>
                <a:latin typeface="Helvetica" pitchFamily="2" charset="0"/>
              </a:rPr>
              <a:t>risk</a:t>
            </a:r>
            <a:r>
              <a:rPr lang="fr-FR" sz="1000" dirty="0">
                <a:effectLst/>
                <a:latin typeface="Helvetica" pitchFamily="2" charset="0"/>
              </a:rPr>
              <a:t> of </a:t>
            </a:r>
            <a:r>
              <a:rPr lang="fr-FR" sz="1000" dirty="0" err="1">
                <a:effectLst/>
                <a:latin typeface="Helvetica" pitchFamily="2" charset="0"/>
              </a:rPr>
              <a:t>bleeding</a:t>
            </a:r>
            <a:r>
              <a:rPr lang="fr-FR" sz="1000" dirty="0">
                <a:effectLst/>
                <a:latin typeface="Helvetica" pitchFamily="2" charset="0"/>
              </a:rPr>
              <a:t> </a:t>
            </a:r>
            <a:r>
              <a:rPr lang="fr-FR" sz="1000" dirty="0" err="1">
                <a:effectLst/>
                <a:latin typeface="Helvetica" pitchFamily="2" charset="0"/>
              </a:rPr>
              <a:t>after</a:t>
            </a:r>
            <a:r>
              <a:rPr lang="fr-FR" sz="1000" dirty="0">
                <a:effectLst/>
                <a:latin typeface="Helvetica" pitchFamily="2" charset="0"/>
              </a:rPr>
              <a:t> </a:t>
            </a:r>
            <a:r>
              <a:rPr lang="fr-FR" sz="1000" dirty="0" err="1">
                <a:effectLst/>
                <a:latin typeface="Helvetica" pitchFamily="2" charset="0"/>
              </a:rPr>
              <a:t>tonsillectomy</a:t>
            </a:r>
            <a:r>
              <a:rPr lang="fr-FR" sz="1000" dirty="0">
                <a:effectLst/>
                <a:latin typeface="Helvetica" pitchFamily="2" charset="0"/>
              </a:rPr>
              <a:t>. Clin </a:t>
            </a:r>
            <a:r>
              <a:rPr lang="fr-FR" sz="1000" dirty="0" err="1">
                <a:effectLst/>
                <a:latin typeface="Helvetica" pitchFamily="2" charset="0"/>
              </a:rPr>
              <a:t>Otolaryngol</a:t>
            </a:r>
            <a:r>
              <a:rPr lang="fr-FR" sz="1000" dirty="0">
                <a:effectLst/>
                <a:latin typeface="Helvetica" pitchFamily="2" charset="0"/>
              </a:rPr>
              <a:t>, 2013. 38(2): p. 115-29 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28316A1-B747-5AE0-B6CB-535FD9D99F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2728" y="3174680"/>
            <a:ext cx="2697898" cy="2878936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E0866ADC-43D2-0E2F-520A-538DD9345F7A}"/>
              </a:ext>
            </a:extLst>
          </p:cNvPr>
          <p:cNvSpPr txBox="1"/>
          <p:nvPr/>
        </p:nvSpPr>
        <p:spPr>
          <a:xfrm>
            <a:off x="11028771" y="5808059"/>
            <a:ext cx="188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/>
              <a:t>Figure 1 (1)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373BEA4-5225-A2D9-AD3C-2AF52D2A1659}"/>
              </a:ext>
            </a:extLst>
          </p:cNvPr>
          <p:cNvSpPr txBox="1"/>
          <p:nvPr/>
        </p:nvSpPr>
        <p:spPr>
          <a:xfrm>
            <a:off x="361243" y="244396"/>
            <a:ext cx="1125929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sz="2200" b="1" i="0" u="none" strike="noStrike" dirty="0">
                <a:solidFill>
                  <a:schemeClr val="bg1"/>
                </a:solidFill>
                <a:effectLst/>
                <a:latin typeface="Helvetica" pitchFamily="2" charset="0"/>
                <a:cs typeface="Arial" panose="020B0604020202020204" pitchFamily="34" charset="0"/>
              </a:rPr>
              <a:t>Introduction    </a:t>
            </a:r>
            <a:r>
              <a:rPr lang="fr-FR" sz="2200" b="1" dirty="0">
                <a:solidFill>
                  <a:schemeClr val="bg1"/>
                </a:solidFill>
                <a:latin typeface="Helvetica" pitchFamily="2" charset="0"/>
                <a:cs typeface="Arial" panose="020B0604020202020204" pitchFamily="34" charset="0"/>
              </a:rPr>
              <a:t>A</a:t>
            </a:r>
            <a:r>
              <a:rPr lang="fr-FR" sz="2200" b="1" i="0" u="none" strike="noStrike" dirty="0">
                <a:solidFill>
                  <a:schemeClr val="bg1"/>
                </a:solidFill>
                <a:effectLst/>
                <a:latin typeface="Helvetica" pitchFamily="2" charset="0"/>
                <a:cs typeface="Arial" panose="020B0604020202020204" pitchFamily="34" charset="0"/>
              </a:rPr>
              <a:t>nalgésie multimodale    </a:t>
            </a:r>
            <a:r>
              <a:rPr lang="fr-FR" sz="2200" b="1" i="0" u="none" strike="noStrike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Helvetica" pitchFamily="2" charset="0"/>
                <a:cs typeface="Arial" panose="020B0604020202020204" pitchFamily="34" charset="0"/>
              </a:rPr>
              <a:t>Effets secondaires     </a:t>
            </a:r>
            <a:r>
              <a:rPr lang="fr-FR" sz="2200" b="1" i="0" u="none" strike="noStrike" dirty="0">
                <a:solidFill>
                  <a:schemeClr val="bg1"/>
                </a:solidFill>
                <a:effectLst/>
                <a:latin typeface="Helvetica" pitchFamily="2" charset="0"/>
                <a:cs typeface="Arial" panose="020B0604020202020204" pitchFamily="34" charset="0"/>
              </a:rPr>
              <a:t>Interactions    </a:t>
            </a:r>
          </a:p>
          <a:p>
            <a:pPr algn="r"/>
            <a:r>
              <a:rPr lang="fr-FR" sz="2200" b="1" i="0" u="none" strike="noStrike" dirty="0">
                <a:solidFill>
                  <a:schemeClr val="bg1"/>
                </a:solidFill>
                <a:effectLst/>
                <a:latin typeface="Helvetica" pitchFamily="2" charset="0"/>
                <a:cs typeface="Arial" panose="020B0604020202020204" pitchFamily="34" charset="0"/>
              </a:rPr>
              <a:t>Indications    Contre-indications     Conclusion</a:t>
            </a:r>
            <a:endParaRPr lang="fr-FR" sz="2200" b="1" dirty="0"/>
          </a:p>
        </p:txBody>
      </p:sp>
    </p:spTree>
    <p:extLst>
      <p:ext uri="{BB962C8B-B14F-4D97-AF65-F5344CB8AC3E}">
        <p14:creationId xmlns:p14="http://schemas.microsoft.com/office/powerpoint/2010/main" val="23294602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1D848C4-976E-2DA3-2329-9CB9A0D43B7D}"/>
              </a:ext>
            </a:extLst>
          </p:cNvPr>
          <p:cNvSpPr/>
          <p:nvPr/>
        </p:nvSpPr>
        <p:spPr>
          <a:xfrm>
            <a:off x="-1" y="0"/>
            <a:ext cx="12192001" cy="125403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56F9BD6-89DB-2DFF-4DBB-DBB01C56FEF2}"/>
              </a:ext>
            </a:extLst>
          </p:cNvPr>
          <p:cNvSpPr txBox="1"/>
          <p:nvPr/>
        </p:nvSpPr>
        <p:spPr>
          <a:xfrm>
            <a:off x="462458" y="1658426"/>
            <a:ext cx="1131964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dirty="0">
                <a:solidFill>
                  <a:schemeClr val="accent1">
                    <a:lumMod val="50000"/>
                  </a:schemeClr>
                </a:solidFill>
                <a:latin typeface="Helvetica" pitchFamily="2" charset="0"/>
              </a:rPr>
              <a:t>Risque hémorragique :</a:t>
            </a:r>
            <a:endParaRPr lang="fr-FR" sz="2200" b="1" dirty="0">
              <a:solidFill>
                <a:schemeClr val="tx1">
                  <a:lumMod val="95000"/>
                  <a:lumOff val="5000"/>
                </a:schemeClr>
              </a:solidFill>
              <a:latin typeface="Helvetica" pitchFamily="2" charset="0"/>
            </a:endParaRPr>
          </a:p>
          <a:p>
            <a:endParaRPr lang="fr-FR" sz="2200" b="1" dirty="0">
              <a:latin typeface="Helvetica" pitchFamily="2" charset="0"/>
            </a:endParaRPr>
          </a:p>
          <a:p>
            <a:r>
              <a:rPr lang="fr-FR" sz="2200" b="1" dirty="0">
                <a:latin typeface="Helvetica" pitchFamily="2" charset="0"/>
              </a:rPr>
              <a:t>Physiopathologie : </a:t>
            </a:r>
            <a:r>
              <a:rPr lang="fr-FR" sz="2200" dirty="0">
                <a:latin typeface="Helvetica" pitchFamily="2" charset="0"/>
              </a:rPr>
              <a:t>inhibition de la formation de thromboxane A2 (COX1), inhibition de l’</a:t>
            </a:r>
            <a:r>
              <a:rPr lang="fr-FR" sz="2200" dirty="0" err="1">
                <a:latin typeface="Helvetica" pitchFamily="2" charset="0"/>
              </a:rPr>
              <a:t>aggregation</a:t>
            </a:r>
            <a:r>
              <a:rPr lang="fr-FR" sz="2200" dirty="0">
                <a:latin typeface="Helvetica" pitchFamily="2" charset="0"/>
              </a:rPr>
              <a:t> plaquettaire et allongement du temps de saignement</a:t>
            </a:r>
          </a:p>
          <a:p>
            <a:endParaRPr lang="fr-FR" sz="2200" dirty="0">
              <a:latin typeface="Helvetica" pitchFamily="2" charset="0"/>
            </a:endParaRPr>
          </a:p>
          <a:p>
            <a:r>
              <a:rPr lang="fr-FR" sz="2200" b="1" dirty="0">
                <a:latin typeface="Helvetica" pitchFamily="2" charset="0"/>
              </a:rPr>
              <a:t>Littérature sur le sujet en peropératoire :</a:t>
            </a:r>
          </a:p>
          <a:p>
            <a:r>
              <a:rPr lang="fr-FR" sz="2200" b="1" dirty="0">
                <a:latin typeface="Helvetica" pitchFamily="2" charset="0"/>
              </a:rPr>
              <a:t>	</a:t>
            </a:r>
          </a:p>
          <a:p>
            <a:r>
              <a:rPr lang="fr-FR" sz="2200" b="1" dirty="0">
                <a:latin typeface="Helvetica" pitchFamily="2" charset="0"/>
              </a:rPr>
              <a:t>	</a:t>
            </a:r>
            <a:r>
              <a:rPr lang="fr-FR" dirty="0">
                <a:latin typeface="Helvetica" pitchFamily="2" charset="0"/>
              </a:rPr>
              <a:t>- Méta-analyse (2021) de 150 000 patients sur 229 études </a:t>
            </a:r>
          </a:p>
          <a:p>
            <a:r>
              <a:rPr lang="fr-FR" dirty="0">
                <a:latin typeface="Helvetica" pitchFamily="2" charset="0"/>
              </a:rPr>
              <a:t>	pour des chirurgies de tout type (hématomes post-opératoires, </a:t>
            </a:r>
          </a:p>
          <a:p>
            <a:r>
              <a:rPr lang="fr-FR" dirty="0">
                <a:latin typeface="Helvetica" pitchFamily="2" charset="0"/>
              </a:rPr>
              <a:t>	reprise chirurgicale pour saignement, transfusion…) :</a:t>
            </a:r>
          </a:p>
          <a:p>
            <a:r>
              <a:rPr lang="fr-FR" b="1" dirty="0">
                <a:latin typeface="Helvetica" pitchFamily="2" charset="0"/>
              </a:rPr>
              <a:t>	risque hémorragique très faible</a:t>
            </a:r>
          </a:p>
          <a:p>
            <a:endParaRPr lang="fr-FR" sz="2400" dirty="0"/>
          </a:p>
          <a:p>
            <a:endParaRPr lang="fr-FR" sz="2200" b="1" dirty="0">
              <a:latin typeface="Helvetica" pitchFamily="2" charset="0"/>
            </a:endParaRPr>
          </a:p>
          <a:p>
            <a:endParaRPr lang="fr-FR" sz="2200" dirty="0">
              <a:latin typeface="Helvetica" pitchFamily="2" charset="0"/>
            </a:endParaRPr>
          </a:p>
          <a:p>
            <a:endParaRPr lang="fr-FR" sz="2200" b="1" dirty="0">
              <a:latin typeface="Helvetica" pitchFamily="2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EB8AC84-731F-E1D2-8C80-2E23E80B60D8}"/>
              </a:ext>
            </a:extLst>
          </p:cNvPr>
          <p:cNvSpPr txBox="1"/>
          <p:nvPr/>
        </p:nvSpPr>
        <p:spPr>
          <a:xfrm>
            <a:off x="298183" y="6293813"/>
            <a:ext cx="1167310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sz="1000" dirty="0">
                <a:effectLst/>
                <a:latin typeface="Helvetica" pitchFamily="2" charset="0"/>
              </a:rPr>
              <a:t>(1) </a:t>
            </a:r>
            <a:r>
              <a:rPr lang="fr-FR" sz="1000" dirty="0" err="1">
                <a:effectLst/>
                <a:latin typeface="Helvetica" pitchFamily="2" charset="0"/>
              </a:rPr>
              <a:t>Riggin</a:t>
            </a:r>
            <a:r>
              <a:rPr lang="fr-FR" sz="1000" dirty="0">
                <a:effectLst/>
                <a:latin typeface="Helvetica" pitchFamily="2" charset="0"/>
              </a:rPr>
              <a:t>, L., et al., A 2013 </a:t>
            </a:r>
            <a:r>
              <a:rPr lang="fr-FR" sz="1000" dirty="0" err="1">
                <a:effectLst/>
                <a:latin typeface="Helvetica" pitchFamily="2" charset="0"/>
              </a:rPr>
              <a:t>updated</a:t>
            </a:r>
            <a:r>
              <a:rPr lang="fr-FR" sz="1000" dirty="0">
                <a:effectLst/>
                <a:latin typeface="Helvetica" pitchFamily="2" charset="0"/>
              </a:rPr>
              <a:t> </a:t>
            </a:r>
            <a:r>
              <a:rPr lang="fr-FR" sz="1000" dirty="0" err="1">
                <a:effectLst/>
                <a:latin typeface="Helvetica" pitchFamily="2" charset="0"/>
              </a:rPr>
              <a:t>systematic</a:t>
            </a:r>
            <a:r>
              <a:rPr lang="fr-FR" sz="1000" dirty="0">
                <a:effectLst/>
                <a:latin typeface="Helvetica" pitchFamily="2" charset="0"/>
              </a:rPr>
              <a:t> </a:t>
            </a:r>
            <a:r>
              <a:rPr lang="fr-FR" sz="1000" dirty="0" err="1">
                <a:effectLst/>
                <a:latin typeface="Helvetica" pitchFamily="2" charset="0"/>
              </a:rPr>
              <a:t>review</a:t>
            </a:r>
            <a:r>
              <a:rPr lang="fr-FR" sz="1000" dirty="0">
                <a:effectLst/>
                <a:latin typeface="Helvetica" pitchFamily="2" charset="0"/>
              </a:rPr>
              <a:t> &amp; </a:t>
            </a:r>
            <a:r>
              <a:rPr lang="fr-FR" sz="1000" dirty="0" err="1">
                <a:effectLst/>
                <a:latin typeface="Helvetica" pitchFamily="2" charset="0"/>
              </a:rPr>
              <a:t>meta-analysis</a:t>
            </a:r>
            <a:r>
              <a:rPr lang="fr-FR" sz="1000" dirty="0">
                <a:effectLst/>
                <a:latin typeface="Helvetica" pitchFamily="2" charset="0"/>
              </a:rPr>
              <a:t> of 36 </a:t>
            </a:r>
            <a:r>
              <a:rPr lang="fr-FR" sz="1000" dirty="0" err="1">
                <a:effectLst/>
                <a:latin typeface="Helvetica" pitchFamily="2" charset="0"/>
              </a:rPr>
              <a:t>randomized</a:t>
            </a:r>
            <a:r>
              <a:rPr lang="fr-FR" sz="1000" dirty="0">
                <a:effectLst/>
                <a:latin typeface="Helvetica" pitchFamily="2" charset="0"/>
              </a:rPr>
              <a:t> </a:t>
            </a:r>
            <a:r>
              <a:rPr lang="fr-FR" sz="1000" dirty="0" err="1">
                <a:effectLst/>
                <a:latin typeface="Helvetica" pitchFamily="2" charset="0"/>
              </a:rPr>
              <a:t>controlled</a:t>
            </a:r>
            <a:r>
              <a:rPr lang="fr-FR" sz="1000" dirty="0">
                <a:effectLst/>
                <a:latin typeface="Helvetica" pitchFamily="2" charset="0"/>
              </a:rPr>
              <a:t> trials; no apparent </a:t>
            </a:r>
            <a:r>
              <a:rPr lang="fr-FR" sz="1000" dirty="0" err="1">
                <a:effectLst/>
                <a:latin typeface="Helvetica" pitchFamily="2" charset="0"/>
              </a:rPr>
              <a:t>effects</a:t>
            </a:r>
            <a:r>
              <a:rPr lang="fr-FR" sz="1000" dirty="0">
                <a:effectLst/>
                <a:latin typeface="Helvetica" pitchFamily="2" charset="0"/>
              </a:rPr>
              <a:t> of non </a:t>
            </a:r>
            <a:r>
              <a:rPr lang="fr-FR" sz="1000" dirty="0" err="1">
                <a:effectLst/>
                <a:latin typeface="Helvetica" pitchFamily="2" charset="0"/>
              </a:rPr>
              <a:t>steroidal</a:t>
            </a:r>
            <a:r>
              <a:rPr lang="fr-FR" sz="1000" dirty="0">
                <a:effectLst/>
                <a:latin typeface="Helvetica" pitchFamily="2" charset="0"/>
              </a:rPr>
              <a:t> anti-</a:t>
            </a:r>
            <a:r>
              <a:rPr lang="fr-FR" sz="1000" dirty="0" err="1">
                <a:effectLst/>
                <a:latin typeface="Helvetica" pitchFamily="2" charset="0"/>
              </a:rPr>
              <a:t>inflammatory</a:t>
            </a:r>
            <a:r>
              <a:rPr lang="fr-FR" sz="1000" dirty="0">
                <a:effectLst/>
                <a:latin typeface="Helvetica" pitchFamily="2" charset="0"/>
              </a:rPr>
              <a:t> agents on the </a:t>
            </a:r>
            <a:r>
              <a:rPr lang="fr-FR" sz="1000" dirty="0" err="1">
                <a:effectLst/>
                <a:latin typeface="Helvetica" pitchFamily="2" charset="0"/>
              </a:rPr>
              <a:t>risk</a:t>
            </a:r>
            <a:r>
              <a:rPr lang="fr-FR" sz="1000" dirty="0">
                <a:effectLst/>
                <a:latin typeface="Helvetica" pitchFamily="2" charset="0"/>
              </a:rPr>
              <a:t> of </a:t>
            </a:r>
            <a:r>
              <a:rPr lang="fr-FR" sz="1000" dirty="0" err="1">
                <a:effectLst/>
                <a:latin typeface="Helvetica" pitchFamily="2" charset="0"/>
              </a:rPr>
              <a:t>bleeding</a:t>
            </a:r>
            <a:r>
              <a:rPr lang="fr-FR" sz="1000" dirty="0">
                <a:effectLst/>
                <a:latin typeface="Helvetica" pitchFamily="2" charset="0"/>
              </a:rPr>
              <a:t> </a:t>
            </a:r>
            <a:r>
              <a:rPr lang="fr-FR" sz="1000" dirty="0" err="1">
                <a:effectLst/>
                <a:latin typeface="Helvetica" pitchFamily="2" charset="0"/>
              </a:rPr>
              <a:t>after</a:t>
            </a:r>
            <a:r>
              <a:rPr lang="fr-FR" sz="1000" dirty="0">
                <a:effectLst/>
                <a:latin typeface="Helvetica" pitchFamily="2" charset="0"/>
              </a:rPr>
              <a:t> </a:t>
            </a:r>
            <a:r>
              <a:rPr lang="fr-FR" sz="1000" dirty="0" err="1">
                <a:effectLst/>
                <a:latin typeface="Helvetica" pitchFamily="2" charset="0"/>
              </a:rPr>
              <a:t>tonsillectomy</a:t>
            </a:r>
            <a:r>
              <a:rPr lang="fr-FR" sz="1000" dirty="0">
                <a:effectLst/>
                <a:latin typeface="Helvetica" pitchFamily="2" charset="0"/>
              </a:rPr>
              <a:t>. Clin </a:t>
            </a:r>
            <a:r>
              <a:rPr lang="fr-FR" sz="1000" dirty="0" err="1">
                <a:effectLst/>
                <a:latin typeface="Helvetica" pitchFamily="2" charset="0"/>
              </a:rPr>
              <a:t>Otolaryngol</a:t>
            </a:r>
            <a:r>
              <a:rPr lang="fr-FR" sz="1000" dirty="0">
                <a:effectLst/>
                <a:latin typeface="Helvetica" pitchFamily="2" charset="0"/>
              </a:rPr>
              <a:t>, 2013. 38(2): p. 115-29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0866ADC-43D2-0E2F-520A-538DD9345F7A}"/>
              </a:ext>
            </a:extLst>
          </p:cNvPr>
          <p:cNvSpPr txBox="1"/>
          <p:nvPr/>
        </p:nvSpPr>
        <p:spPr>
          <a:xfrm>
            <a:off x="2050754" y="5580417"/>
            <a:ext cx="69195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>
                <a:latin typeface="Helvetica" pitchFamily="2" charset="0"/>
              </a:rPr>
              <a:t>Figure 1 : </a:t>
            </a:r>
            <a:r>
              <a:rPr lang="fr-FR" sz="1000" dirty="0">
                <a:effectLst/>
                <a:latin typeface="Helvetica" pitchFamily="2" charset="0"/>
              </a:rPr>
              <a:t>Figure 1. Association </a:t>
            </a:r>
            <a:r>
              <a:rPr lang="fr-FR" sz="1000" dirty="0" err="1">
                <a:effectLst/>
                <a:latin typeface="Helvetica" pitchFamily="2" charset="0"/>
              </a:rPr>
              <a:t>between</a:t>
            </a:r>
            <a:r>
              <a:rPr lang="fr-FR" sz="1000" dirty="0">
                <a:effectLst/>
                <a:latin typeface="Helvetica" pitchFamily="2" charset="0"/>
              </a:rPr>
              <a:t> NSAID and </a:t>
            </a:r>
            <a:r>
              <a:rPr lang="fr-FR" sz="1000" dirty="0" err="1">
                <a:effectLst/>
                <a:latin typeface="Helvetica" pitchFamily="2" charset="0"/>
              </a:rPr>
              <a:t>postoperative</a:t>
            </a:r>
            <a:r>
              <a:rPr lang="fr-FR" sz="1000" dirty="0">
                <a:effectLst/>
                <a:latin typeface="Helvetica" pitchFamily="2" charset="0"/>
              </a:rPr>
              <a:t> </a:t>
            </a:r>
            <a:r>
              <a:rPr lang="fr-FR" sz="1000" dirty="0" err="1">
                <a:effectLst/>
                <a:latin typeface="Helvetica" pitchFamily="2" charset="0"/>
              </a:rPr>
              <a:t>hematoma</a:t>
            </a:r>
            <a:r>
              <a:rPr lang="fr-FR" sz="1000" dirty="0">
                <a:effectLst/>
                <a:latin typeface="Helvetica" pitchFamily="2" charset="0"/>
              </a:rPr>
              <a:t> (no </a:t>
            </a:r>
            <a:r>
              <a:rPr lang="fr-FR" sz="1000" dirty="0" err="1">
                <a:effectLst/>
                <a:latin typeface="Helvetica" pitchFamily="2" charset="0"/>
              </a:rPr>
              <a:t>statistically</a:t>
            </a:r>
            <a:r>
              <a:rPr lang="fr-FR" sz="1000" dirty="0">
                <a:effectLst/>
                <a:latin typeface="Helvetica" pitchFamily="2" charset="0"/>
              </a:rPr>
              <a:t> </a:t>
            </a:r>
            <a:r>
              <a:rPr lang="fr-FR" sz="1000" dirty="0" err="1">
                <a:effectLst/>
                <a:latin typeface="Helvetica" pitchFamily="2" charset="0"/>
              </a:rPr>
              <a:t>significant</a:t>
            </a:r>
            <a:r>
              <a:rPr lang="fr-FR" sz="1000" dirty="0">
                <a:effectLst/>
                <a:latin typeface="Helvetica" pitchFamily="2" charset="0"/>
              </a:rPr>
              <a:t> association) </a:t>
            </a:r>
            <a:endParaRPr lang="fr-FR" sz="1000" dirty="0">
              <a:latin typeface="Helvetica" pitchFamily="2" charset="0"/>
            </a:endParaRPr>
          </a:p>
          <a:p>
            <a:endParaRPr lang="fr-FR" sz="1000" b="1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373BEA4-5225-A2D9-AD3C-2AF52D2A1659}"/>
              </a:ext>
            </a:extLst>
          </p:cNvPr>
          <p:cNvSpPr txBox="1"/>
          <p:nvPr/>
        </p:nvSpPr>
        <p:spPr>
          <a:xfrm>
            <a:off x="361243" y="244396"/>
            <a:ext cx="1125929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sz="2200" b="1" i="0" u="none" strike="noStrike" dirty="0">
                <a:solidFill>
                  <a:schemeClr val="bg1"/>
                </a:solidFill>
                <a:effectLst/>
                <a:latin typeface="Helvetica" pitchFamily="2" charset="0"/>
                <a:cs typeface="Arial" panose="020B0604020202020204" pitchFamily="34" charset="0"/>
              </a:rPr>
              <a:t>Introduction    </a:t>
            </a:r>
            <a:r>
              <a:rPr lang="fr-FR" sz="2200" b="1" dirty="0">
                <a:solidFill>
                  <a:schemeClr val="bg1"/>
                </a:solidFill>
                <a:latin typeface="Helvetica" pitchFamily="2" charset="0"/>
                <a:cs typeface="Arial" panose="020B0604020202020204" pitchFamily="34" charset="0"/>
              </a:rPr>
              <a:t>A</a:t>
            </a:r>
            <a:r>
              <a:rPr lang="fr-FR" sz="2200" b="1" i="0" u="none" strike="noStrike" dirty="0">
                <a:solidFill>
                  <a:schemeClr val="bg1"/>
                </a:solidFill>
                <a:effectLst/>
                <a:latin typeface="Helvetica" pitchFamily="2" charset="0"/>
                <a:cs typeface="Arial" panose="020B0604020202020204" pitchFamily="34" charset="0"/>
              </a:rPr>
              <a:t>nalgésie multimodale    </a:t>
            </a:r>
            <a:r>
              <a:rPr lang="fr-FR" sz="2200" b="1" i="0" u="none" strike="noStrike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Helvetica" pitchFamily="2" charset="0"/>
                <a:cs typeface="Arial" panose="020B0604020202020204" pitchFamily="34" charset="0"/>
              </a:rPr>
              <a:t>Effets secondaires     </a:t>
            </a:r>
            <a:r>
              <a:rPr lang="fr-FR" sz="2200" b="1" i="0" u="none" strike="noStrike" dirty="0">
                <a:solidFill>
                  <a:schemeClr val="bg1"/>
                </a:solidFill>
                <a:effectLst/>
                <a:latin typeface="Helvetica" pitchFamily="2" charset="0"/>
                <a:cs typeface="Arial" panose="020B0604020202020204" pitchFamily="34" charset="0"/>
              </a:rPr>
              <a:t>Interactions    </a:t>
            </a:r>
          </a:p>
          <a:p>
            <a:pPr algn="r"/>
            <a:r>
              <a:rPr lang="fr-FR" sz="2200" b="1" i="0" u="none" strike="noStrike" dirty="0">
                <a:solidFill>
                  <a:schemeClr val="bg1"/>
                </a:solidFill>
                <a:effectLst/>
                <a:latin typeface="Helvetica" pitchFamily="2" charset="0"/>
                <a:cs typeface="Arial" panose="020B0604020202020204" pitchFamily="34" charset="0"/>
              </a:rPr>
              <a:t>Indications    Contre-indications     Conclusion</a:t>
            </a:r>
            <a:endParaRPr lang="fr-FR" sz="2200" b="1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FD39B6E1-91CB-C76C-6AA1-C85CEA7A1F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9456" y="2879421"/>
            <a:ext cx="2730215" cy="3239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9021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1D848C4-976E-2DA3-2329-9CB9A0D43B7D}"/>
              </a:ext>
            </a:extLst>
          </p:cNvPr>
          <p:cNvSpPr/>
          <p:nvPr/>
        </p:nvSpPr>
        <p:spPr>
          <a:xfrm>
            <a:off x="-1" y="0"/>
            <a:ext cx="12192001" cy="125403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56F9BD6-89DB-2DFF-4DBB-DBB01C56FEF2}"/>
              </a:ext>
            </a:extLst>
          </p:cNvPr>
          <p:cNvSpPr txBox="1"/>
          <p:nvPr/>
        </p:nvSpPr>
        <p:spPr>
          <a:xfrm>
            <a:off x="462458" y="1658426"/>
            <a:ext cx="1131964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dirty="0">
                <a:solidFill>
                  <a:schemeClr val="accent1">
                    <a:lumMod val="50000"/>
                  </a:schemeClr>
                </a:solidFill>
                <a:latin typeface="Helvetica" pitchFamily="2" charset="0"/>
              </a:rPr>
              <a:t>Risque cardiovasculaire :</a:t>
            </a:r>
            <a:endParaRPr lang="fr-FR" sz="2200" b="1" dirty="0">
              <a:solidFill>
                <a:schemeClr val="tx1">
                  <a:lumMod val="95000"/>
                  <a:lumOff val="5000"/>
                </a:schemeClr>
              </a:solidFill>
              <a:latin typeface="Helvetica" pitchFamily="2" charset="0"/>
            </a:endParaRPr>
          </a:p>
          <a:p>
            <a:endParaRPr lang="fr-FR" sz="2200" b="1" dirty="0">
              <a:latin typeface="Helvetica" pitchFamily="2" charset="0"/>
            </a:endParaRPr>
          </a:p>
          <a:p>
            <a:r>
              <a:rPr lang="fr-FR" sz="2200" b="1" dirty="0">
                <a:latin typeface="Helvetica" pitchFamily="2" charset="0"/>
              </a:rPr>
              <a:t>Risque thrombotique : </a:t>
            </a:r>
            <a:r>
              <a:rPr lang="fr-FR" sz="2200" dirty="0">
                <a:latin typeface="Helvetica" pitchFamily="2" charset="0"/>
              </a:rPr>
              <a:t>lié à l’inhibition de la COX2, présent pour les 2 classes d’AINS, nombreuses méta analyses </a:t>
            </a:r>
            <a:r>
              <a:rPr lang="fr-FR" sz="1000" dirty="0">
                <a:latin typeface="Helvetica" pitchFamily="2" charset="0"/>
              </a:rPr>
              <a:t>(1) (2) (3) (4)</a:t>
            </a:r>
          </a:p>
          <a:p>
            <a:endParaRPr lang="fr-FR" sz="2200" dirty="0">
              <a:latin typeface="Helvetica" pitchFamily="2" charset="0"/>
            </a:endParaRPr>
          </a:p>
          <a:p>
            <a:endParaRPr lang="fr-FR" sz="2400" dirty="0"/>
          </a:p>
          <a:p>
            <a:endParaRPr lang="fr-FR" sz="2200" b="1" dirty="0">
              <a:latin typeface="Helvetica" pitchFamily="2" charset="0"/>
            </a:endParaRPr>
          </a:p>
          <a:p>
            <a:endParaRPr lang="fr-FR" sz="2200" dirty="0">
              <a:latin typeface="Helvetica" pitchFamily="2" charset="0"/>
            </a:endParaRPr>
          </a:p>
          <a:p>
            <a:endParaRPr lang="fr-FR" sz="2200" b="1" dirty="0">
              <a:latin typeface="Helvetica" pitchFamily="2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EB8AC84-731F-E1D2-8C80-2E23E80B60D8}"/>
              </a:ext>
            </a:extLst>
          </p:cNvPr>
          <p:cNvSpPr txBox="1"/>
          <p:nvPr/>
        </p:nvSpPr>
        <p:spPr>
          <a:xfrm>
            <a:off x="298183" y="5789326"/>
            <a:ext cx="1167310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sz="1000" dirty="0">
                <a:effectLst/>
                <a:latin typeface="Helvetica" pitchFamily="2" charset="0"/>
              </a:rPr>
              <a:t>(1) Solomon, S.D., et al., </a:t>
            </a:r>
            <a:r>
              <a:rPr lang="fr-FR" sz="1000" dirty="0" err="1">
                <a:effectLst/>
                <a:latin typeface="Helvetica" pitchFamily="2" charset="0"/>
              </a:rPr>
              <a:t>Cardiovascular</a:t>
            </a:r>
            <a:r>
              <a:rPr lang="fr-FR" sz="1000" dirty="0">
                <a:effectLst/>
                <a:latin typeface="Helvetica" pitchFamily="2" charset="0"/>
              </a:rPr>
              <a:t> </a:t>
            </a:r>
            <a:r>
              <a:rPr lang="fr-FR" sz="1000" dirty="0" err="1">
                <a:effectLst/>
                <a:latin typeface="Helvetica" pitchFamily="2" charset="0"/>
              </a:rPr>
              <a:t>risk</a:t>
            </a:r>
            <a:r>
              <a:rPr lang="fr-FR" sz="1000" dirty="0">
                <a:effectLst/>
                <a:latin typeface="Helvetica" pitchFamily="2" charset="0"/>
              </a:rPr>
              <a:t> </a:t>
            </a:r>
            <a:r>
              <a:rPr lang="fr-FR" sz="1000" dirty="0" err="1">
                <a:effectLst/>
                <a:latin typeface="Helvetica" pitchFamily="2" charset="0"/>
              </a:rPr>
              <a:t>associated</a:t>
            </a:r>
            <a:r>
              <a:rPr lang="fr-FR" sz="1000" dirty="0">
                <a:effectLst/>
                <a:latin typeface="Helvetica" pitchFamily="2" charset="0"/>
              </a:rPr>
              <a:t> </a:t>
            </a:r>
            <a:r>
              <a:rPr lang="fr-FR" sz="1000" dirty="0" err="1">
                <a:effectLst/>
                <a:latin typeface="Helvetica" pitchFamily="2" charset="0"/>
              </a:rPr>
              <a:t>with</a:t>
            </a:r>
            <a:r>
              <a:rPr lang="fr-FR" sz="1000" dirty="0">
                <a:effectLst/>
                <a:latin typeface="Helvetica" pitchFamily="2" charset="0"/>
              </a:rPr>
              <a:t> </a:t>
            </a:r>
            <a:r>
              <a:rPr lang="fr-FR" sz="1000" dirty="0" err="1">
                <a:effectLst/>
                <a:latin typeface="Helvetica" pitchFamily="2" charset="0"/>
              </a:rPr>
              <a:t>celecoxib</a:t>
            </a:r>
            <a:r>
              <a:rPr lang="fr-FR" sz="1000" dirty="0">
                <a:effectLst/>
                <a:latin typeface="Helvetica" pitchFamily="2" charset="0"/>
              </a:rPr>
              <a:t> in a </a:t>
            </a:r>
            <a:r>
              <a:rPr lang="fr-FR" sz="1000" dirty="0" err="1">
                <a:effectLst/>
                <a:latin typeface="Helvetica" pitchFamily="2" charset="0"/>
              </a:rPr>
              <a:t>clinical</a:t>
            </a:r>
            <a:r>
              <a:rPr lang="fr-FR" sz="1000" dirty="0">
                <a:effectLst/>
                <a:latin typeface="Helvetica" pitchFamily="2" charset="0"/>
              </a:rPr>
              <a:t> trial for colorectal </a:t>
            </a:r>
            <a:r>
              <a:rPr lang="fr-FR" sz="1000" dirty="0" err="1">
                <a:effectLst/>
                <a:latin typeface="Helvetica" pitchFamily="2" charset="0"/>
              </a:rPr>
              <a:t>adenoma</a:t>
            </a:r>
            <a:r>
              <a:rPr lang="fr-FR" sz="1000" dirty="0">
                <a:effectLst/>
                <a:latin typeface="Helvetica" pitchFamily="2" charset="0"/>
              </a:rPr>
              <a:t> </a:t>
            </a:r>
            <a:r>
              <a:rPr lang="fr-FR" sz="1000" dirty="0" err="1">
                <a:effectLst/>
                <a:latin typeface="Helvetica" pitchFamily="2" charset="0"/>
              </a:rPr>
              <a:t>prevention</a:t>
            </a:r>
            <a:r>
              <a:rPr lang="fr-FR" sz="1000" dirty="0">
                <a:effectLst/>
                <a:latin typeface="Helvetica" pitchFamily="2" charset="0"/>
              </a:rPr>
              <a:t>. N </a:t>
            </a:r>
            <a:r>
              <a:rPr lang="fr-FR" sz="1000" dirty="0" err="1">
                <a:effectLst/>
                <a:latin typeface="Helvetica" pitchFamily="2" charset="0"/>
              </a:rPr>
              <a:t>Engl</a:t>
            </a:r>
            <a:r>
              <a:rPr lang="fr-FR" sz="1000" dirty="0">
                <a:effectLst/>
                <a:latin typeface="Helvetica" pitchFamily="2" charset="0"/>
              </a:rPr>
              <a:t> J Med, 2005. 352(11): p. 1071-80. (2) Graham, D.J., et al., Risk of acute </a:t>
            </a:r>
            <a:r>
              <a:rPr lang="fr-FR" sz="1000" dirty="0" err="1">
                <a:effectLst/>
                <a:latin typeface="Helvetica" pitchFamily="2" charset="0"/>
              </a:rPr>
              <a:t>myocardial</a:t>
            </a:r>
            <a:r>
              <a:rPr lang="fr-FR" sz="1000" dirty="0">
                <a:effectLst/>
                <a:latin typeface="Helvetica" pitchFamily="2" charset="0"/>
              </a:rPr>
              <a:t> </a:t>
            </a:r>
            <a:r>
              <a:rPr lang="fr-FR" sz="1000" dirty="0" err="1">
                <a:effectLst/>
                <a:latin typeface="Helvetica" pitchFamily="2" charset="0"/>
              </a:rPr>
              <a:t>infarction</a:t>
            </a:r>
            <a:r>
              <a:rPr lang="fr-FR" sz="1000" dirty="0">
                <a:effectLst/>
                <a:latin typeface="Helvetica" pitchFamily="2" charset="0"/>
              </a:rPr>
              <a:t> and </a:t>
            </a:r>
            <a:r>
              <a:rPr lang="fr-FR" sz="1000" dirty="0" err="1">
                <a:effectLst/>
                <a:latin typeface="Helvetica" pitchFamily="2" charset="0"/>
              </a:rPr>
              <a:t>sudden</a:t>
            </a:r>
            <a:r>
              <a:rPr lang="fr-FR" sz="1000" dirty="0">
                <a:effectLst/>
                <a:latin typeface="Helvetica" pitchFamily="2" charset="0"/>
              </a:rPr>
              <a:t> </a:t>
            </a:r>
            <a:r>
              <a:rPr lang="fr-FR" sz="1000" dirty="0" err="1">
                <a:effectLst/>
                <a:latin typeface="Helvetica" pitchFamily="2" charset="0"/>
              </a:rPr>
              <a:t>cardiac</a:t>
            </a:r>
            <a:r>
              <a:rPr lang="fr-FR" sz="1000" dirty="0">
                <a:effectLst/>
                <a:latin typeface="Helvetica" pitchFamily="2" charset="0"/>
              </a:rPr>
              <a:t> </a:t>
            </a:r>
            <a:r>
              <a:rPr lang="fr-FR" sz="1000" dirty="0" err="1">
                <a:effectLst/>
                <a:latin typeface="Helvetica" pitchFamily="2" charset="0"/>
              </a:rPr>
              <a:t>death</a:t>
            </a:r>
            <a:r>
              <a:rPr lang="fr-FR" sz="1000" dirty="0">
                <a:effectLst/>
                <a:latin typeface="Helvetica" pitchFamily="2" charset="0"/>
              </a:rPr>
              <a:t> in patients </a:t>
            </a:r>
            <a:r>
              <a:rPr lang="fr-FR" sz="1000" dirty="0" err="1">
                <a:effectLst/>
                <a:latin typeface="Helvetica" pitchFamily="2" charset="0"/>
              </a:rPr>
              <a:t>treated</a:t>
            </a:r>
            <a:r>
              <a:rPr lang="fr-FR" sz="1000" dirty="0">
                <a:effectLst/>
                <a:latin typeface="Helvetica" pitchFamily="2" charset="0"/>
              </a:rPr>
              <a:t> </a:t>
            </a:r>
            <a:r>
              <a:rPr lang="fr-FR" sz="1000" dirty="0" err="1">
                <a:effectLst/>
                <a:latin typeface="Helvetica" pitchFamily="2" charset="0"/>
              </a:rPr>
              <a:t>with</a:t>
            </a:r>
            <a:r>
              <a:rPr lang="fr-FR" sz="1000" dirty="0">
                <a:effectLst/>
                <a:latin typeface="Helvetica" pitchFamily="2" charset="0"/>
              </a:rPr>
              <a:t> </a:t>
            </a:r>
            <a:r>
              <a:rPr lang="fr-FR" sz="1000" dirty="0" err="1">
                <a:effectLst/>
                <a:latin typeface="Helvetica" pitchFamily="2" charset="0"/>
              </a:rPr>
              <a:t>cyclo-oxygenase</a:t>
            </a:r>
            <a:r>
              <a:rPr lang="fr-FR" sz="1000" dirty="0">
                <a:effectLst/>
                <a:latin typeface="Helvetica" pitchFamily="2" charset="0"/>
              </a:rPr>
              <a:t> 2 </a:t>
            </a:r>
            <a:r>
              <a:rPr lang="fr-FR" sz="1000" dirty="0" err="1">
                <a:effectLst/>
                <a:latin typeface="Helvetica" pitchFamily="2" charset="0"/>
              </a:rPr>
              <a:t>selective</a:t>
            </a:r>
            <a:r>
              <a:rPr lang="fr-FR" sz="1000" dirty="0">
                <a:effectLst/>
                <a:latin typeface="Helvetica" pitchFamily="2" charset="0"/>
              </a:rPr>
              <a:t> and non-</a:t>
            </a:r>
            <a:r>
              <a:rPr lang="fr-FR" sz="1000" dirty="0" err="1">
                <a:effectLst/>
                <a:latin typeface="Helvetica" pitchFamily="2" charset="0"/>
              </a:rPr>
              <a:t>selective</a:t>
            </a:r>
            <a:r>
              <a:rPr lang="fr-FR" sz="1000" dirty="0">
                <a:effectLst/>
                <a:latin typeface="Helvetica" pitchFamily="2" charset="0"/>
              </a:rPr>
              <a:t> non-</a:t>
            </a:r>
            <a:r>
              <a:rPr lang="fr-FR" sz="1000" dirty="0" err="1">
                <a:effectLst/>
                <a:latin typeface="Helvetica" pitchFamily="2" charset="0"/>
              </a:rPr>
              <a:t>steroidal</a:t>
            </a:r>
            <a:r>
              <a:rPr lang="fr-FR" sz="1000" dirty="0">
                <a:effectLst/>
                <a:latin typeface="Helvetica" pitchFamily="2" charset="0"/>
              </a:rPr>
              <a:t> anti- </a:t>
            </a:r>
            <a:r>
              <a:rPr lang="fr-FR" sz="1000" dirty="0" err="1">
                <a:effectLst/>
                <a:latin typeface="Helvetica" pitchFamily="2" charset="0"/>
              </a:rPr>
              <a:t>inflammatory</a:t>
            </a:r>
            <a:r>
              <a:rPr lang="fr-FR" sz="1000" dirty="0">
                <a:effectLst/>
                <a:latin typeface="Helvetica" pitchFamily="2" charset="0"/>
              </a:rPr>
              <a:t> </a:t>
            </a:r>
            <a:r>
              <a:rPr lang="fr-FR" sz="1000" dirty="0" err="1">
                <a:effectLst/>
                <a:latin typeface="Helvetica" pitchFamily="2" charset="0"/>
              </a:rPr>
              <a:t>drugs</a:t>
            </a:r>
            <a:r>
              <a:rPr lang="fr-FR" sz="1000" dirty="0">
                <a:effectLst/>
                <a:latin typeface="Helvetica" pitchFamily="2" charset="0"/>
              </a:rPr>
              <a:t>: </a:t>
            </a:r>
            <a:r>
              <a:rPr lang="fr-FR" sz="1000" dirty="0" err="1">
                <a:effectLst/>
                <a:latin typeface="Helvetica" pitchFamily="2" charset="0"/>
              </a:rPr>
              <a:t>nested</a:t>
            </a:r>
            <a:r>
              <a:rPr lang="fr-FR" sz="1000" dirty="0">
                <a:effectLst/>
                <a:latin typeface="Helvetica" pitchFamily="2" charset="0"/>
              </a:rPr>
              <a:t> case-control </a:t>
            </a:r>
            <a:r>
              <a:rPr lang="fr-FR" sz="1000" dirty="0" err="1">
                <a:effectLst/>
                <a:latin typeface="Helvetica" pitchFamily="2" charset="0"/>
              </a:rPr>
              <a:t>study</a:t>
            </a:r>
            <a:r>
              <a:rPr lang="fr-FR" sz="1000" dirty="0">
                <a:effectLst/>
                <a:latin typeface="Helvetica" pitchFamily="2" charset="0"/>
              </a:rPr>
              <a:t>. Lancet, 2005. 365(9458): p. 475-81. (3) Kearney, P.M., et al., Do </a:t>
            </a:r>
            <a:r>
              <a:rPr lang="fr-FR" sz="1000" dirty="0" err="1">
                <a:effectLst/>
                <a:latin typeface="Helvetica" pitchFamily="2" charset="0"/>
              </a:rPr>
              <a:t>selective</a:t>
            </a:r>
            <a:r>
              <a:rPr lang="fr-FR" sz="1000" dirty="0">
                <a:effectLst/>
                <a:latin typeface="Helvetica" pitchFamily="2" charset="0"/>
              </a:rPr>
              <a:t> cyclo-oxygenase-2 </a:t>
            </a:r>
            <a:r>
              <a:rPr lang="fr-FR" sz="1000" dirty="0" err="1">
                <a:effectLst/>
                <a:latin typeface="Helvetica" pitchFamily="2" charset="0"/>
              </a:rPr>
              <a:t>inhibitors</a:t>
            </a:r>
            <a:r>
              <a:rPr lang="fr-FR" sz="1000" dirty="0">
                <a:effectLst/>
                <a:latin typeface="Helvetica" pitchFamily="2" charset="0"/>
              </a:rPr>
              <a:t> and </a:t>
            </a:r>
            <a:r>
              <a:rPr lang="fr-FR" sz="1000" dirty="0" err="1">
                <a:effectLst/>
                <a:latin typeface="Helvetica" pitchFamily="2" charset="0"/>
              </a:rPr>
              <a:t>traditional</a:t>
            </a:r>
            <a:r>
              <a:rPr lang="fr-FR" sz="1000" dirty="0">
                <a:effectLst/>
                <a:latin typeface="Helvetica" pitchFamily="2" charset="0"/>
              </a:rPr>
              <a:t> non- </a:t>
            </a:r>
            <a:r>
              <a:rPr lang="fr-FR" sz="1000" dirty="0" err="1">
                <a:effectLst/>
                <a:latin typeface="Helvetica" pitchFamily="2" charset="0"/>
              </a:rPr>
              <a:t>steroidal</a:t>
            </a:r>
            <a:r>
              <a:rPr lang="fr-FR" sz="1000" dirty="0">
                <a:effectLst/>
                <a:latin typeface="Helvetica" pitchFamily="2" charset="0"/>
              </a:rPr>
              <a:t> anti-</a:t>
            </a:r>
            <a:r>
              <a:rPr lang="fr-FR" sz="1000" dirty="0" err="1">
                <a:effectLst/>
                <a:latin typeface="Helvetica" pitchFamily="2" charset="0"/>
              </a:rPr>
              <a:t>inflammatory</a:t>
            </a:r>
            <a:r>
              <a:rPr lang="fr-FR" sz="1000" dirty="0">
                <a:effectLst/>
                <a:latin typeface="Helvetica" pitchFamily="2" charset="0"/>
              </a:rPr>
              <a:t> </a:t>
            </a:r>
            <a:r>
              <a:rPr lang="fr-FR" sz="1000" dirty="0" err="1">
                <a:effectLst/>
                <a:latin typeface="Helvetica" pitchFamily="2" charset="0"/>
              </a:rPr>
              <a:t>drugs</a:t>
            </a:r>
            <a:r>
              <a:rPr lang="fr-FR" sz="1000" dirty="0">
                <a:effectLst/>
                <a:latin typeface="Helvetica" pitchFamily="2" charset="0"/>
              </a:rPr>
              <a:t> </a:t>
            </a:r>
            <a:r>
              <a:rPr lang="fr-FR" sz="1000" dirty="0" err="1">
                <a:effectLst/>
                <a:latin typeface="Helvetica" pitchFamily="2" charset="0"/>
              </a:rPr>
              <a:t>increase</a:t>
            </a:r>
            <a:r>
              <a:rPr lang="fr-FR" sz="1000" dirty="0">
                <a:effectLst/>
                <a:latin typeface="Helvetica" pitchFamily="2" charset="0"/>
              </a:rPr>
              <a:t> the </a:t>
            </a:r>
            <a:r>
              <a:rPr lang="fr-FR" sz="1000" dirty="0" err="1">
                <a:effectLst/>
                <a:latin typeface="Helvetica" pitchFamily="2" charset="0"/>
              </a:rPr>
              <a:t>risk</a:t>
            </a:r>
            <a:r>
              <a:rPr lang="fr-FR" sz="1000" dirty="0">
                <a:effectLst/>
                <a:latin typeface="Helvetica" pitchFamily="2" charset="0"/>
              </a:rPr>
              <a:t> of </a:t>
            </a:r>
            <a:r>
              <a:rPr lang="fr-FR" sz="1000" dirty="0" err="1">
                <a:effectLst/>
                <a:latin typeface="Helvetica" pitchFamily="2" charset="0"/>
              </a:rPr>
              <a:t>atherothrombosis</a:t>
            </a:r>
            <a:r>
              <a:rPr lang="fr-FR" sz="1000" dirty="0">
                <a:effectLst/>
                <a:latin typeface="Helvetica" pitchFamily="2" charset="0"/>
              </a:rPr>
              <a:t>? Meta-</a:t>
            </a:r>
            <a:r>
              <a:rPr lang="fr-FR" sz="1000" dirty="0" err="1">
                <a:effectLst/>
                <a:latin typeface="Helvetica" pitchFamily="2" charset="0"/>
              </a:rPr>
              <a:t>analysis</a:t>
            </a:r>
            <a:r>
              <a:rPr lang="fr-FR" sz="1000" dirty="0">
                <a:effectLst/>
                <a:latin typeface="Helvetica" pitchFamily="2" charset="0"/>
              </a:rPr>
              <a:t> of </a:t>
            </a:r>
            <a:r>
              <a:rPr lang="fr-FR" sz="1000" dirty="0" err="1">
                <a:effectLst/>
                <a:latin typeface="Helvetica" pitchFamily="2" charset="0"/>
              </a:rPr>
              <a:t>randomised</a:t>
            </a:r>
            <a:r>
              <a:rPr lang="fr-FR" sz="1000" dirty="0">
                <a:effectLst/>
                <a:latin typeface="Helvetica" pitchFamily="2" charset="0"/>
              </a:rPr>
              <a:t> trials. BMJ, 2006. 332(7553): p. 1302-8. (4) </a:t>
            </a:r>
            <a:r>
              <a:rPr lang="fr-FR" sz="1000" dirty="0" err="1">
                <a:effectLst/>
                <a:latin typeface="Helvetica" pitchFamily="2" charset="0"/>
              </a:rPr>
              <a:t>McGettigan</a:t>
            </a:r>
            <a:r>
              <a:rPr lang="fr-FR" sz="1000" dirty="0">
                <a:effectLst/>
                <a:latin typeface="Helvetica" pitchFamily="2" charset="0"/>
              </a:rPr>
              <a:t>, P. and D. Henry, </a:t>
            </a:r>
            <a:r>
              <a:rPr lang="fr-FR" sz="1000" dirty="0" err="1">
                <a:effectLst/>
                <a:latin typeface="Helvetica" pitchFamily="2" charset="0"/>
              </a:rPr>
              <a:t>Cardiovascular</a:t>
            </a:r>
            <a:r>
              <a:rPr lang="fr-FR" sz="1000" dirty="0">
                <a:effectLst/>
                <a:latin typeface="Helvetica" pitchFamily="2" charset="0"/>
              </a:rPr>
              <a:t> </a:t>
            </a:r>
            <a:r>
              <a:rPr lang="fr-FR" sz="1000" dirty="0" err="1">
                <a:effectLst/>
                <a:latin typeface="Helvetica" pitchFamily="2" charset="0"/>
              </a:rPr>
              <a:t>risk</a:t>
            </a:r>
            <a:r>
              <a:rPr lang="fr-FR" sz="1000" dirty="0">
                <a:effectLst/>
                <a:latin typeface="Helvetica" pitchFamily="2" charset="0"/>
              </a:rPr>
              <a:t> and inhibition of </a:t>
            </a:r>
            <a:r>
              <a:rPr lang="fr-FR" sz="1000" dirty="0" err="1">
                <a:effectLst/>
                <a:latin typeface="Helvetica" pitchFamily="2" charset="0"/>
              </a:rPr>
              <a:t>cyclooxygenase</a:t>
            </a:r>
            <a:r>
              <a:rPr lang="fr-FR" sz="1000" dirty="0">
                <a:effectLst/>
                <a:latin typeface="Helvetica" pitchFamily="2" charset="0"/>
              </a:rPr>
              <a:t>: a </a:t>
            </a:r>
            <a:r>
              <a:rPr lang="fr-FR" sz="1000" dirty="0" err="1">
                <a:effectLst/>
                <a:latin typeface="Helvetica" pitchFamily="2" charset="0"/>
              </a:rPr>
              <a:t>systematic</a:t>
            </a:r>
            <a:r>
              <a:rPr lang="fr-FR" sz="1000" dirty="0">
                <a:effectLst/>
                <a:latin typeface="Helvetica" pitchFamily="2" charset="0"/>
              </a:rPr>
              <a:t> </a:t>
            </a:r>
            <a:r>
              <a:rPr lang="fr-FR" sz="1000" dirty="0" err="1">
                <a:effectLst/>
                <a:latin typeface="Helvetica" pitchFamily="2" charset="0"/>
              </a:rPr>
              <a:t>review</a:t>
            </a:r>
            <a:r>
              <a:rPr lang="fr-FR" sz="1000" dirty="0">
                <a:effectLst/>
                <a:latin typeface="Helvetica" pitchFamily="2" charset="0"/>
              </a:rPr>
              <a:t> of the </a:t>
            </a:r>
            <a:r>
              <a:rPr lang="fr-FR" sz="1000" dirty="0" err="1">
                <a:effectLst/>
                <a:latin typeface="Helvetica" pitchFamily="2" charset="0"/>
              </a:rPr>
              <a:t>observational</a:t>
            </a:r>
            <a:r>
              <a:rPr lang="fr-FR" sz="1000" dirty="0">
                <a:effectLst/>
                <a:latin typeface="Helvetica" pitchFamily="2" charset="0"/>
              </a:rPr>
              <a:t> </a:t>
            </a:r>
            <a:r>
              <a:rPr lang="fr-FR" sz="1000" dirty="0" err="1">
                <a:effectLst/>
                <a:latin typeface="Helvetica" pitchFamily="2" charset="0"/>
              </a:rPr>
              <a:t>studies</a:t>
            </a:r>
            <a:r>
              <a:rPr lang="fr-FR" sz="1000" dirty="0">
                <a:effectLst/>
                <a:latin typeface="Helvetica" pitchFamily="2" charset="0"/>
              </a:rPr>
              <a:t> of </a:t>
            </a:r>
            <a:r>
              <a:rPr lang="fr-FR" sz="1000" dirty="0" err="1">
                <a:effectLst/>
                <a:latin typeface="Helvetica" pitchFamily="2" charset="0"/>
              </a:rPr>
              <a:t>selective</a:t>
            </a:r>
            <a:r>
              <a:rPr lang="fr-FR" sz="1000" dirty="0">
                <a:effectLst/>
                <a:latin typeface="Helvetica" pitchFamily="2" charset="0"/>
              </a:rPr>
              <a:t> and </a:t>
            </a:r>
            <a:r>
              <a:rPr lang="fr-FR" sz="1000" dirty="0" err="1">
                <a:effectLst/>
                <a:latin typeface="Helvetica" pitchFamily="2" charset="0"/>
              </a:rPr>
              <a:t>nonselective</a:t>
            </a:r>
            <a:r>
              <a:rPr lang="fr-FR" sz="1000" dirty="0">
                <a:effectLst/>
                <a:latin typeface="Helvetica" pitchFamily="2" charset="0"/>
              </a:rPr>
              <a:t> </a:t>
            </a:r>
            <a:r>
              <a:rPr lang="fr-FR" sz="1000" dirty="0" err="1">
                <a:effectLst/>
                <a:latin typeface="Helvetica" pitchFamily="2" charset="0"/>
              </a:rPr>
              <a:t>inhibitors</a:t>
            </a:r>
            <a:r>
              <a:rPr lang="fr-FR" sz="1000" dirty="0">
                <a:effectLst/>
                <a:latin typeface="Helvetica" pitchFamily="2" charset="0"/>
              </a:rPr>
              <a:t> of </a:t>
            </a:r>
            <a:r>
              <a:rPr lang="fr-FR" sz="1000" dirty="0" err="1">
                <a:effectLst/>
                <a:latin typeface="Helvetica" pitchFamily="2" charset="0"/>
              </a:rPr>
              <a:t>cyclooxygenase</a:t>
            </a:r>
            <a:r>
              <a:rPr lang="fr-FR" sz="1000" dirty="0">
                <a:effectLst/>
                <a:latin typeface="Helvetica" pitchFamily="2" charset="0"/>
              </a:rPr>
              <a:t> 2. JAMA, 2006. 296(13): p. 1633-44. </a:t>
            </a:r>
          </a:p>
          <a:p>
            <a:pPr algn="r"/>
            <a:endParaRPr lang="fr-FR" sz="1000" dirty="0">
              <a:effectLst/>
              <a:latin typeface="Helvetica" pitchFamily="2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2D40C1E-E655-7BEA-C2D8-1AC9031E55A5}"/>
              </a:ext>
            </a:extLst>
          </p:cNvPr>
          <p:cNvSpPr txBox="1"/>
          <p:nvPr/>
        </p:nvSpPr>
        <p:spPr>
          <a:xfrm>
            <a:off x="361243" y="244396"/>
            <a:ext cx="1125929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sz="2200" b="1" i="0" u="none" strike="noStrike" dirty="0">
                <a:solidFill>
                  <a:schemeClr val="bg1"/>
                </a:solidFill>
                <a:effectLst/>
                <a:latin typeface="Helvetica" pitchFamily="2" charset="0"/>
                <a:cs typeface="Arial" panose="020B0604020202020204" pitchFamily="34" charset="0"/>
              </a:rPr>
              <a:t>Introduction    </a:t>
            </a:r>
            <a:r>
              <a:rPr lang="fr-FR" sz="2200" b="1" dirty="0">
                <a:solidFill>
                  <a:schemeClr val="bg1"/>
                </a:solidFill>
                <a:latin typeface="Helvetica" pitchFamily="2" charset="0"/>
                <a:cs typeface="Arial" panose="020B0604020202020204" pitchFamily="34" charset="0"/>
              </a:rPr>
              <a:t>A</a:t>
            </a:r>
            <a:r>
              <a:rPr lang="fr-FR" sz="2200" b="1" i="0" u="none" strike="noStrike" dirty="0">
                <a:solidFill>
                  <a:schemeClr val="bg1"/>
                </a:solidFill>
                <a:effectLst/>
                <a:latin typeface="Helvetica" pitchFamily="2" charset="0"/>
                <a:cs typeface="Arial" panose="020B0604020202020204" pitchFamily="34" charset="0"/>
              </a:rPr>
              <a:t>nalgésie multimodale    </a:t>
            </a:r>
            <a:r>
              <a:rPr lang="fr-FR" sz="2200" b="1" i="0" u="none" strike="noStrike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Helvetica" pitchFamily="2" charset="0"/>
                <a:cs typeface="Arial" panose="020B0604020202020204" pitchFamily="34" charset="0"/>
              </a:rPr>
              <a:t>Effets secondaires     </a:t>
            </a:r>
            <a:r>
              <a:rPr lang="fr-FR" sz="2200" b="1" i="0" u="none" strike="noStrike" dirty="0">
                <a:solidFill>
                  <a:schemeClr val="bg1"/>
                </a:solidFill>
                <a:effectLst/>
                <a:latin typeface="Helvetica" pitchFamily="2" charset="0"/>
                <a:cs typeface="Arial" panose="020B0604020202020204" pitchFamily="34" charset="0"/>
              </a:rPr>
              <a:t>Interactions    </a:t>
            </a:r>
          </a:p>
          <a:p>
            <a:pPr algn="r"/>
            <a:r>
              <a:rPr lang="fr-FR" sz="2200" b="1" i="0" u="none" strike="noStrike" dirty="0">
                <a:solidFill>
                  <a:schemeClr val="bg1"/>
                </a:solidFill>
                <a:effectLst/>
                <a:latin typeface="Helvetica" pitchFamily="2" charset="0"/>
                <a:cs typeface="Arial" panose="020B0604020202020204" pitchFamily="34" charset="0"/>
              </a:rPr>
              <a:t>Indications    Contre-indications     Conclusion</a:t>
            </a:r>
            <a:endParaRPr lang="fr-FR" sz="2200" b="1" dirty="0"/>
          </a:p>
        </p:txBody>
      </p:sp>
    </p:spTree>
    <p:extLst>
      <p:ext uri="{BB962C8B-B14F-4D97-AF65-F5344CB8AC3E}">
        <p14:creationId xmlns:p14="http://schemas.microsoft.com/office/powerpoint/2010/main" val="1416626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Viatris Ibuprofene 200 mg - Anti inflammatoire - Douleurs et fièvre">
            <a:extLst>
              <a:ext uri="{FF2B5EF4-FFF2-40B4-BE49-F238E27FC236}">
                <a16:creationId xmlns:a16="http://schemas.microsoft.com/office/drawing/2014/main" id="{6A3E4DF1-83F2-D9FC-8DC6-0D9B380775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181" y="3315498"/>
            <a:ext cx="3649717" cy="3649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1D848C4-976E-2DA3-2329-9CB9A0D43B7D}"/>
              </a:ext>
            </a:extLst>
          </p:cNvPr>
          <p:cNvSpPr/>
          <p:nvPr/>
        </p:nvSpPr>
        <p:spPr>
          <a:xfrm>
            <a:off x="-1" y="0"/>
            <a:ext cx="12192001" cy="125403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56F9BD6-89DB-2DFF-4DBB-DBB01C56FEF2}"/>
              </a:ext>
            </a:extLst>
          </p:cNvPr>
          <p:cNvSpPr txBox="1"/>
          <p:nvPr/>
        </p:nvSpPr>
        <p:spPr>
          <a:xfrm>
            <a:off x="462458" y="1576561"/>
            <a:ext cx="1131964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dirty="0">
                <a:latin typeface="Helvetica" pitchFamily="2" charset="0"/>
              </a:rPr>
              <a:t>Antipyrétique, anti-inflammatoire, antalgique, anti-hyperalgésique</a:t>
            </a:r>
          </a:p>
          <a:p>
            <a:endParaRPr lang="fr-FR" sz="2200" b="1" dirty="0">
              <a:latin typeface="Helvetica" pitchFamily="2" charset="0"/>
            </a:endParaRPr>
          </a:p>
          <a:p>
            <a:r>
              <a:rPr lang="fr-FR" sz="2200" dirty="0">
                <a:latin typeface="Helvetica" pitchFamily="2" charset="0"/>
              </a:rPr>
              <a:t>Classe définie dans les </a:t>
            </a:r>
            <a:r>
              <a:rPr lang="fr-FR" sz="2200" b="1" dirty="0">
                <a:latin typeface="Helvetica" pitchFamily="2" charset="0"/>
              </a:rPr>
              <a:t>années 1960 </a:t>
            </a:r>
            <a:r>
              <a:rPr lang="fr-FR" sz="2200" dirty="0">
                <a:latin typeface="Helvetica" pitchFamily="2" charset="0"/>
              </a:rPr>
              <a:t>: distinction avec les dérivés </a:t>
            </a:r>
            <a:r>
              <a:rPr lang="fr-FR" sz="2200" dirty="0" err="1">
                <a:latin typeface="Helvetica" pitchFamily="2" charset="0"/>
              </a:rPr>
              <a:t>cortisonés</a:t>
            </a:r>
            <a:endParaRPr lang="fr-FR" sz="2200" dirty="0">
              <a:latin typeface="Helvetica" pitchFamily="2" charset="0"/>
            </a:endParaRPr>
          </a:p>
          <a:p>
            <a:endParaRPr lang="fr-FR" sz="2200" b="1" dirty="0">
              <a:latin typeface="Helvetica" pitchFamily="2" charset="0"/>
            </a:endParaRPr>
          </a:p>
          <a:p>
            <a:r>
              <a:rPr lang="fr-FR" sz="2200" b="1" dirty="0">
                <a:latin typeface="Helvetica" pitchFamily="2" charset="0"/>
              </a:rPr>
              <a:t>Une des classes médicamenteuses les plus utilisés en automédication et les plus prescrites</a:t>
            </a:r>
          </a:p>
          <a:p>
            <a:endParaRPr lang="fr-FR" sz="2200" b="1" dirty="0">
              <a:latin typeface="Helvetica" pitchFamily="2" charset="0"/>
            </a:endParaRPr>
          </a:p>
          <a:p>
            <a:endParaRPr lang="fr-FR" sz="2200" b="1" dirty="0">
              <a:latin typeface="Helvetica" pitchFamily="2" charset="0"/>
            </a:endParaRPr>
          </a:p>
          <a:p>
            <a:endParaRPr lang="fr-FR" sz="2200" b="1" dirty="0">
              <a:latin typeface="Helvetica" pitchFamily="2" charset="0"/>
            </a:endParaRPr>
          </a:p>
          <a:p>
            <a:r>
              <a:rPr lang="fr-FR" sz="2200" b="1" dirty="0">
                <a:latin typeface="Helvetica" pitchFamily="2" charset="0"/>
              </a:rPr>
              <a:t> </a:t>
            </a:r>
            <a:endParaRPr lang="fr-FR" sz="2200" dirty="0">
              <a:latin typeface="Helvetica" pitchFamily="2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3A0ECD0A-331B-F1E7-0265-FCE1E0CB8906}"/>
              </a:ext>
            </a:extLst>
          </p:cNvPr>
          <p:cNvSpPr txBox="1"/>
          <p:nvPr/>
        </p:nvSpPr>
        <p:spPr>
          <a:xfrm>
            <a:off x="361243" y="244396"/>
            <a:ext cx="1125929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sz="2200" b="1" i="0" u="none" strike="noStrike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Helvetica" pitchFamily="2" charset="0"/>
                <a:cs typeface="Arial" panose="020B0604020202020204" pitchFamily="34" charset="0"/>
              </a:rPr>
              <a:t>Introduction</a:t>
            </a:r>
            <a:r>
              <a:rPr lang="fr-FR" sz="2200" b="1" i="0" u="none" strike="noStrike" dirty="0">
                <a:solidFill>
                  <a:schemeClr val="bg1"/>
                </a:solidFill>
                <a:effectLst/>
                <a:latin typeface="Helvetica" pitchFamily="2" charset="0"/>
                <a:cs typeface="Arial" panose="020B0604020202020204" pitchFamily="34" charset="0"/>
              </a:rPr>
              <a:t>    </a:t>
            </a:r>
            <a:r>
              <a:rPr lang="fr-FR" sz="2200" b="1" dirty="0">
                <a:solidFill>
                  <a:schemeClr val="bg1"/>
                </a:solidFill>
                <a:latin typeface="Helvetica" pitchFamily="2" charset="0"/>
                <a:cs typeface="Arial" panose="020B0604020202020204" pitchFamily="34" charset="0"/>
              </a:rPr>
              <a:t>A</a:t>
            </a:r>
            <a:r>
              <a:rPr lang="fr-FR" sz="2200" b="1" i="0" u="none" strike="noStrike" dirty="0">
                <a:solidFill>
                  <a:schemeClr val="bg1"/>
                </a:solidFill>
                <a:effectLst/>
                <a:latin typeface="Helvetica" pitchFamily="2" charset="0"/>
                <a:cs typeface="Arial" panose="020B0604020202020204" pitchFamily="34" charset="0"/>
              </a:rPr>
              <a:t>nalgésie multimodale    Effets secondaires     Interactions    </a:t>
            </a:r>
          </a:p>
          <a:p>
            <a:pPr algn="r"/>
            <a:r>
              <a:rPr lang="fr-FR" sz="2200" b="1" i="0" u="none" strike="noStrike" dirty="0">
                <a:solidFill>
                  <a:schemeClr val="bg1"/>
                </a:solidFill>
                <a:effectLst/>
                <a:latin typeface="Helvetica" pitchFamily="2" charset="0"/>
                <a:cs typeface="Arial" panose="020B0604020202020204" pitchFamily="34" charset="0"/>
              </a:rPr>
              <a:t>Indications    Contre-indications     Conclusion</a:t>
            </a:r>
            <a:endParaRPr lang="fr-FR" sz="2200" b="1" dirty="0"/>
          </a:p>
        </p:txBody>
      </p:sp>
    </p:spTree>
    <p:extLst>
      <p:ext uri="{BB962C8B-B14F-4D97-AF65-F5344CB8AC3E}">
        <p14:creationId xmlns:p14="http://schemas.microsoft.com/office/powerpoint/2010/main" val="25052035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1D848C4-976E-2DA3-2329-9CB9A0D43B7D}"/>
              </a:ext>
            </a:extLst>
          </p:cNvPr>
          <p:cNvSpPr/>
          <p:nvPr/>
        </p:nvSpPr>
        <p:spPr>
          <a:xfrm>
            <a:off x="-1" y="0"/>
            <a:ext cx="12192001" cy="125403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56F9BD6-89DB-2DFF-4DBB-DBB01C56FEF2}"/>
              </a:ext>
            </a:extLst>
          </p:cNvPr>
          <p:cNvSpPr txBox="1"/>
          <p:nvPr/>
        </p:nvSpPr>
        <p:spPr>
          <a:xfrm>
            <a:off x="462458" y="1658426"/>
            <a:ext cx="11319641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dirty="0">
                <a:solidFill>
                  <a:schemeClr val="accent1">
                    <a:lumMod val="50000"/>
                  </a:schemeClr>
                </a:solidFill>
                <a:latin typeface="Helvetica" pitchFamily="2" charset="0"/>
              </a:rPr>
              <a:t>Risque cardiovasculaire :</a:t>
            </a:r>
            <a:endParaRPr lang="fr-FR" sz="2200" b="1" dirty="0">
              <a:solidFill>
                <a:schemeClr val="tx1">
                  <a:lumMod val="95000"/>
                  <a:lumOff val="5000"/>
                </a:schemeClr>
              </a:solidFill>
              <a:latin typeface="Helvetica" pitchFamily="2" charset="0"/>
            </a:endParaRPr>
          </a:p>
          <a:p>
            <a:endParaRPr lang="fr-FR" sz="2200" b="1" dirty="0">
              <a:latin typeface="Helvetica" pitchFamily="2" charset="0"/>
            </a:endParaRPr>
          </a:p>
          <a:p>
            <a:r>
              <a:rPr lang="fr-FR" sz="2200" b="1" dirty="0">
                <a:latin typeface="Helvetica" pitchFamily="2" charset="0"/>
              </a:rPr>
              <a:t>Risque thrombotique : </a:t>
            </a:r>
            <a:r>
              <a:rPr lang="fr-FR" sz="2200" dirty="0">
                <a:latin typeface="Helvetica" pitchFamily="2" charset="0"/>
              </a:rPr>
              <a:t>lié à l’inhibition de la COX2, présent pour les 2 classes d’AINS, nombreuses méta analyses </a:t>
            </a:r>
            <a:r>
              <a:rPr lang="fr-FR" sz="1000" dirty="0">
                <a:latin typeface="Helvetica" pitchFamily="2" charset="0"/>
              </a:rPr>
              <a:t>(1) (2) (3) (4)</a:t>
            </a:r>
          </a:p>
          <a:p>
            <a:endParaRPr lang="fr-FR" sz="2200" dirty="0">
              <a:latin typeface="Helvetica" pitchFamily="2" charset="0"/>
            </a:endParaRPr>
          </a:p>
          <a:p>
            <a:r>
              <a:rPr lang="fr-FR" sz="2200" b="1" dirty="0">
                <a:latin typeface="Helvetica" pitchFamily="2" charset="0"/>
              </a:rPr>
              <a:t>Risque non équivalent selon les classes thérapeutiques :</a:t>
            </a:r>
          </a:p>
          <a:p>
            <a:r>
              <a:rPr lang="fr-FR" sz="2200" b="1" dirty="0">
                <a:latin typeface="Helvetica" pitchFamily="2" charset="0"/>
              </a:rPr>
              <a:t>	</a:t>
            </a:r>
            <a:r>
              <a:rPr lang="fr-FR" dirty="0">
                <a:latin typeface="Helvetica" pitchFamily="2" charset="0"/>
              </a:rPr>
              <a:t>- EI </a:t>
            </a:r>
            <a:r>
              <a:rPr lang="fr-FR" b="1" dirty="0">
                <a:latin typeface="Helvetica" pitchFamily="2" charset="0"/>
              </a:rPr>
              <a:t>dose dépendant </a:t>
            </a:r>
            <a:r>
              <a:rPr lang="fr-FR" dirty="0">
                <a:latin typeface="Helvetica" pitchFamily="2" charset="0"/>
              </a:rPr>
              <a:t>(= effets gastro-intestinaux)</a:t>
            </a:r>
          </a:p>
          <a:p>
            <a:r>
              <a:rPr lang="fr-FR" dirty="0">
                <a:latin typeface="Helvetica" pitchFamily="2" charset="0"/>
              </a:rPr>
              <a:t>	- </a:t>
            </a:r>
            <a:r>
              <a:rPr lang="fr-FR" b="1" dirty="0">
                <a:latin typeface="Helvetica" pitchFamily="2" charset="0"/>
              </a:rPr>
              <a:t>AINS-NS</a:t>
            </a:r>
            <a:r>
              <a:rPr lang="fr-FR" dirty="0">
                <a:latin typeface="Helvetica" pitchFamily="2" charset="0"/>
              </a:rPr>
              <a:t> : dose </a:t>
            </a:r>
            <a:r>
              <a:rPr lang="fr-FR" b="1" dirty="0">
                <a:latin typeface="Helvetica" pitchFamily="2" charset="0"/>
              </a:rPr>
              <a:t>limité par les effets GI</a:t>
            </a:r>
          </a:p>
          <a:p>
            <a:r>
              <a:rPr lang="fr-FR" dirty="0">
                <a:latin typeface="Helvetica" pitchFamily="2" charset="0"/>
              </a:rPr>
              <a:t>	- </a:t>
            </a:r>
            <a:r>
              <a:rPr lang="fr-FR" b="1" dirty="0">
                <a:latin typeface="Helvetica" pitchFamily="2" charset="0"/>
              </a:rPr>
              <a:t>ICOX2</a:t>
            </a:r>
            <a:r>
              <a:rPr lang="fr-FR" dirty="0">
                <a:latin typeface="Helvetica" pitchFamily="2" charset="0"/>
              </a:rPr>
              <a:t> : moins d’effet GI : limites de dosages moins importants </a:t>
            </a:r>
            <a:r>
              <a:rPr lang="fr-FR" sz="1000" dirty="0">
                <a:latin typeface="Helvetica" pitchFamily="2" charset="0"/>
              </a:rPr>
              <a:t>(2) </a:t>
            </a:r>
            <a:r>
              <a:rPr lang="fr-FR" dirty="0">
                <a:latin typeface="Helvetica" pitchFamily="2" charset="0"/>
              </a:rPr>
              <a:t>et posologies plus à risques CV</a:t>
            </a:r>
          </a:p>
          <a:p>
            <a:endParaRPr lang="fr-FR" dirty="0">
              <a:latin typeface="Helvetica" pitchFamily="2" charset="0"/>
            </a:endParaRPr>
          </a:p>
          <a:p>
            <a:endParaRPr lang="fr-FR" sz="2200" b="1" dirty="0">
              <a:latin typeface="Helvetica" pitchFamily="2" charset="0"/>
            </a:endParaRPr>
          </a:p>
          <a:p>
            <a:endParaRPr lang="fr-FR" sz="2200" dirty="0">
              <a:latin typeface="Helvetica" pitchFamily="2" charset="0"/>
            </a:endParaRPr>
          </a:p>
          <a:p>
            <a:endParaRPr lang="fr-FR" sz="2200" b="1" dirty="0">
              <a:latin typeface="Helvetica" pitchFamily="2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EB8AC84-731F-E1D2-8C80-2E23E80B60D8}"/>
              </a:ext>
            </a:extLst>
          </p:cNvPr>
          <p:cNvSpPr txBox="1"/>
          <p:nvPr/>
        </p:nvSpPr>
        <p:spPr>
          <a:xfrm>
            <a:off x="298183" y="5789326"/>
            <a:ext cx="1167310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sz="1000" dirty="0">
                <a:effectLst/>
                <a:latin typeface="Helvetica" pitchFamily="2" charset="0"/>
              </a:rPr>
              <a:t>(1) Solomon, S.D., et al., </a:t>
            </a:r>
            <a:r>
              <a:rPr lang="fr-FR" sz="1000" dirty="0" err="1">
                <a:effectLst/>
                <a:latin typeface="Helvetica" pitchFamily="2" charset="0"/>
              </a:rPr>
              <a:t>Cardiovascular</a:t>
            </a:r>
            <a:r>
              <a:rPr lang="fr-FR" sz="1000" dirty="0">
                <a:effectLst/>
                <a:latin typeface="Helvetica" pitchFamily="2" charset="0"/>
              </a:rPr>
              <a:t> </a:t>
            </a:r>
            <a:r>
              <a:rPr lang="fr-FR" sz="1000" dirty="0" err="1">
                <a:effectLst/>
                <a:latin typeface="Helvetica" pitchFamily="2" charset="0"/>
              </a:rPr>
              <a:t>risk</a:t>
            </a:r>
            <a:r>
              <a:rPr lang="fr-FR" sz="1000" dirty="0">
                <a:effectLst/>
                <a:latin typeface="Helvetica" pitchFamily="2" charset="0"/>
              </a:rPr>
              <a:t> </a:t>
            </a:r>
            <a:r>
              <a:rPr lang="fr-FR" sz="1000" dirty="0" err="1">
                <a:effectLst/>
                <a:latin typeface="Helvetica" pitchFamily="2" charset="0"/>
              </a:rPr>
              <a:t>associated</a:t>
            </a:r>
            <a:r>
              <a:rPr lang="fr-FR" sz="1000" dirty="0">
                <a:effectLst/>
                <a:latin typeface="Helvetica" pitchFamily="2" charset="0"/>
              </a:rPr>
              <a:t> </a:t>
            </a:r>
            <a:r>
              <a:rPr lang="fr-FR" sz="1000" dirty="0" err="1">
                <a:effectLst/>
                <a:latin typeface="Helvetica" pitchFamily="2" charset="0"/>
              </a:rPr>
              <a:t>with</a:t>
            </a:r>
            <a:r>
              <a:rPr lang="fr-FR" sz="1000" dirty="0">
                <a:effectLst/>
                <a:latin typeface="Helvetica" pitchFamily="2" charset="0"/>
              </a:rPr>
              <a:t> </a:t>
            </a:r>
            <a:r>
              <a:rPr lang="fr-FR" sz="1000" dirty="0" err="1">
                <a:effectLst/>
                <a:latin typeface="Helvetica" pitchFamily="2" charset="0"/>
              </a:rPr>
              <a:t>celecoxib</a:t>
            </a:r>
            <a:r>
              <a:rPr lang="fr-FR" sz="1000" dirty="0">
                <a:effectLst/>
                <a:latin typeface="Helvetica" pitchFamily="2" charset="0"/>
              </a:rPr>
              <a:t> in a </a:t>
            </a:r>
            <a:r>
              <a:rPr lang="fr-FR" sz="1000" dirty="0" err="1">
                <a:effectLst/>
                <a:latin typeface="Helvetica" pitchFamily="2" charset="0"/>
              </a:rPr>
              <a:t>clinical</a:t>
            </a:r>
            <a:r>
              <a:rPr lang="fr-FR" sz="1000" dirty="0">
                <a:effectLst/>
                <a:latin typeface="Helvetica" pitchFamily="2" charset="0"/>
              </a:rPr>
              <a:t> trial for colorectal </a:t>
            </a:r>
            <a:r>
              <a:rPr lang="fr-FR" sz="1000" dirty="0" err="1">
                <a:effectLst/>
                <a:latin typeface="Helvetica" pitchFamily="2" charset="0"/>
              </a:rPr>
              <a:t>adenoma</a:t>
            </a:r>
            <a:r>
              <a:rPr lang="fr-FR" sz="1000" dirty="0">
                <a:effectLst/>
                <a:latin typeface="Helvetica" pitchFamily="2" charset="0"/>
              </a:rPr>
              <a:t> </a:t>
            </a:r>
            <a:r>
              <a:rPr lang="fr-FR" sz="1000" dirty="0" err="1">
                <a:effectLst/>
                <a:latin typeface="Helvetica" pitchFamily="2" charset="0"/>
              </a:rPr>
              <a:t>prevention</a:t>
            </a:r>
            <a:r>
              <a:rPr lang="fr-FR" sz="1000" dirty="0">
                <a:effectLst/>
                <a:latin typeface="Helvetica" pitchFamily="2" charset="0"/>
              </a:rPr>
              <a:t>. N </a:t>
            </a:r>
            <a:r>
              <a:rPr lang="fr-FR" sz="1000" dirty="0" err="1">
                <a:effectLst/>
                <a:latin typeface="Helvetica" pitchFamily="2" charset="0"/>
              </a:rPr>
              <a:t>Engl</a:t>
            </a:r>
            <a:r>
              <a:rPr lang="fr-FR" sz="1000" dirty="0">
                <a:effectLst/>
                <a:latin typeface="Helvetica" pitchFamily="2" charset="0"/>
              </a:rPr>
              <a:t> J Med, 2005. 352(11): p. 1071-80. (2) Graham, D.J., et al., Risk of acute </a:t>
            </a:r>
            <a:r>
              <a:rPr lang="fr-FR" sz="1000" dirty="0" err="1">
                <a:effectLst/>
                <a:latin typeface="Helvetica" pitchFamily="2" charset="0"/>
              </a:rPr>
              <a:t>myocardial</a:t>
            </a:r>
            <a:r>
              <a:rPr lang="fr-FR" sz="1000" dirty="0">
                <a:effectLst/>
                <a:latin typeface="Helvetica" pitchFamily="2" charset="0"/>
              </a:rPr>
              <a:t> </a:t>
            </a:r>
            <a:r>
              <a:rPr lang="fr-FR" sz="1000" dirty="0" err="1">
                <a:effectLst/>
                <a:latin typeface="Helvetica" pitchFamily="2" charset="0"/>
              </a:rPr>
              <a:t>infarction</a:t>
            </a:r>
            <a:r>
              <a:rPr lang="fr-FR" sz="1000" dirty="0">
                <a:effectLst/>
                <a:latin typeface="Helvetica" pitchFamily="2" charset="0"/>
              </a:rPr>
              <a:t> and </a:t>
            </a:r>
            <a:r>
              <a:rPr lang="fr-FR" sz="1000" dirty="0" err="1">
                <a:effectLst/>
                <a:latin typeface="Helvetica" pitchFamily="2" charset="0"/>
              </a:rPr>
              <a:t>sudden</a:t>
            </a:r>
            <a:r>
              <a:rPr lang="fr-FR" sz="1000" dirty="0">
                <a:effectLst/>
                <a:latin typeface="Helvetica" pitchFamily="2" charset="0"/>
              </a:rPr>
              <a:t> </a:t>
            </a:r>
            <a:r>
              <a:rPr lang="fr-FR" sz="1000" dirty="0" err="1">
                <a:effectLst/>
                <a:latin typeface="Helvetica" pitchFamily="2" charset="0"/>
              </a:rPr>
              <a:t>cardiac</a:t>
            </a:r>
            <a:r>
              <a:rPr lang="fr-FR" sz="1000" dirty="0">
                <a:effectLst/>
                <a:latin typeface="Helvetica" pitchFamily="2" charset="0"/>
              </a:rPr>
              <a:t> </a:t>
            </a:r>
            <a:r>
              <a:rPr lang="fr-FR" sz="1000" dirty="0" err="1">
                <a:effectLst/>
                <a:latin typeface="Helvetica" pitchFamily="2" charset="0"/>
              </a:rPr>
              <a:t>death</a:t>
            </a:r>
            <a:r>
              <a:rPr lang="fr-FR" sz="1000" dirty="0">
                <a:effectLst/>
                <a:latin typeface="Helvetica" pitchFamily="2" charset="0"/>
              </a:rPr>
              <a:t> in patients </a:t>
            </a:r>
            <a:r>
              <a:rPr lang="fr-FR" sz="1000" dirty="0" err="1">
                <a:effectLst/>
                <a:latin typeface="Helvetica" pitchFamily="2" charset="0"/>
              </a:rPr>
              <a:t>treated</a:t>
            </a:r>
            <a:r>
              <a:rPr lang="fr-FR" sz="1000" dirty="0">
                <a:effectLst/>
                <a:latin typeface="Helvetica" pitchFamily="2" charset="0"/>
              </a:rPr>
              <a:t> </a:t>
            </a:r>
            <a:r>
              <a:rPr lang="fr-FR" sz="1000" dirty="0" err="1">
                <a:effectLst/>
                <a:latin typeface="Helvetica" pitchFamily="2" charset="0"/>
              </a:rPr>
              <a:t>with</a:t>
            </a:r>
            <a:r>
              <a:rPr lang="fr-FR" sz="1000" dirty="0">
                <a:effectLst/>
                <a:latin typeface="Helvetica" pitchFamily="2" charset="0"/>
              </a:rPr>
              <a:t> </a:t>
            </a:r>
            <a:r>
              <a:rPr lang="fr-FR" sz="1000" dirty="0" err="1">
                <a:effectLst/>
                <a:latin typeface="Helvetica" pitchFamily="2" charset="0"/>
              </a:rPr>
              <a:t>cyclo-oxygenase</a:t>
            </a:r>
            <a:r>
              <a:rPr lang="fr-FR" sz="1000" dirty="0">
                <a:effectLst/>
                <a:latin typeface="Helvetica" pitchFamily="2" charset="0"/>
              </a:rPr>
              <a:t> 2 </a:t>
            </a:r>
            <a:r>
              <a:rPr lang="fr-FR" sz="1000" dirty="0" err="1">
                <a:effectLst/>
                <a:latin typeface="Helvetica" pitchFamily="2" charset="0"/>
              </a:rPr>
              <a:t>selective</a:t>
            </a:r>
            <a:r>
              <a:rPr lang="fr-FR" sz="1000" dirty="0">
                <a:effectLst/>
                <a:latin typeface="Helvetica" pitchFamily="2" charset="0"/>
              </a:rPr>
              <a:t> and non-</a:t>
            </a:r>
            <a:r>
              <a:rPr lang="fr-FR" sz="1000" dirty="0" err="1">
                <a:effectLst/>
                <a:latin typeface="Helvetica" pitchFamily="2" charset="0"/>
              </a:rPr>
              <a:t>selective</a:t>
            </a:r>
            <a:r>
              <a:rPr lang="fr-FR" sz="1000" dirty="0">
                <a:effectLst/>
                <a:latin typeface="Helvetica" pitchFamily="2" charset="0"/>
              </a:rPr>
              <a:t> non-</a:t>
            </a:r>
            <a:r>
              <a:rPr lang="fr-FR" sz="1000" dirty="0" err="1">
                <a:effectLst/>
                <a:latin typeface="Helvetica" pitchFamily="2" charset="0"/>
              </a:rPr>
              <a:t>steroidal</a:t>
            </a:r>
            <a:r>
              <a:rPr lang="fr-FR" sz="1000" dirty="0">
                <a:effectLst/>
                <a:latin typeface="Helvetica" pitchFamily="2" charset="0"/>
              </a:rPr>
              <a:t> anti- </a:t>
            </a:r>
            <a:r>
              <a:rPr lang="fr-FR" sz="1000" dirty="0" err="1">
                <a:effectLst/>
                <a:latin typeface="Helvetica" pitchFamily="2" charset="0"/>
              </a:rPr>
              <a:t>inflammatory</a:t>
            </a:r>
            <a:r>
              <a:rPr lang="fr-FR" sz="1000" dirty="0">
                <a:effectLst/>
                <a:latin typeface="Helvetica" pitchFamily="2" charset="0"/>
              </a:rPr>
              <a:t> </a:t>
            </a:r>
            <a:r>
              <a:rPr lang="fr-FR" sz="1000" dirty="0" err="1">
                <a:effectLst/>
                <a:latin typeface="Helvetica" pitchFamily="2" charset="0"/>
              </a:rPr>
              <a:t>drugs</a:t>
            </a:r>
            <a:r>
              <a:rPr lang="fr-FR" sz="1000" dirty="0">
                <a:effectLst/>
                <a:latin typeface="Helvetica" pitchFamily="2" charset="0"/>
              </a:rPr>
              <a:t>: </a:t>
            </a:r>
            <a:r>
              <a:rPr lang="fr-FR" sz="1000" dirty="0" err="1">
                <a:effectLst/>
                <a:latin typeface="Helvetica" pitchFamily="2" charset="0"/>
              </a:rPr>
              <a:t>nested</a:t>
            </a:r>
            <a:r>
              <a:rPr lang="fr-FR" sz="1000" dirty="0">
                <a:effectLst/>
                <a:latin typeface="Helvetica" pitchFamily="2" charset="0"/>
              </a:rPr>
              <a:t> case-control </a:t>
            </a:r>
            <a:r>
              <a:rPr lang="fr-FR" sz="1000" dirty="0" err="1">
                <a:effectLst/>
                <a:latin typeface="Helvetica" pitchFamily="2" charset="0"/>
              </a:rPr>
              <a:t>study</a:t>
            </a:r>
            <a:r>
              <a:rPr lang="fr-FR" sz="1000" dirty="0">
                <a:effectLst/>
                <a:latin typeface="Helvetica" pitchFamily="2" charset="0"/>
              </a:rPr>
              <a:t>. Lancet, 2005. 365(9458): p. 475-81. (3) Kearney, P.M., et al., Do </a:t>
            </a:r>
            <a:r>
              <a:rPr lang="fr-FR" sz="1000" dirty="0" err="1">
                <a:effectLst/>
                <a:latin typeface="Helvetica" pitchFamily="2" charset="0"/>
              </a:rPr>
              <a:t>selective</a:t>
            </a:r>
            <a:r>
              <a:rPr lang="fr-FR" sz="1000" dirty="0">
                <a:effectLst/>
                <a:latin typeface="Helvetica" pitchFamily="2" charset="0"/>
              </a:rPr>
              <a:t> cyclo-oxygenase-2 </a:t>
            </a:r>
            <a:r>
              <a:rPr lang="fr-FR" sz="1000" dirty="0" err="1">
                <a:effectLst/>
                <a:latin typeface="Helvetica" pitchFamily="2" charset="0"/>
              </a:rPr>
              <a:t>inhibitors</a:t>
            </a:r>
            <a:r>
              <a:rPr lang="fr-FR" sz="1000" dirty="0">
                <a:effectLst/>
                <a:latin typeface="Helvetica" pitchFamily="2" charset="0"/>
              </a:rPr>
              <a:t> and </a:t>
            </a:r>
            <a:r>
              <a:rPr lang="fr-FR" sz="1000" dirty="0" err="1">
                <a:effectLst/>
                <a:latin typeface="Helvetica" pitchFamily="2" charset="0"/>
              </a:rPr>
              <a:t>traditional</a:t>
            </a:r>
            <a:r>
              <a:rPr lang="fr-FR" sz="1000" dirty="0">
                <a:effectLst/>
                <a:latin typeface="Helvetica" pitchFamily="2" charset="0"/>
              </a:rPr>
              <a:t> non- </a:t>
            </a:r>
            <a:r>
              <a:rPr lang="fr-FR" sz="1000" dirty="0" err="1">
                <a:effectLst/>
                <a:latin typeface="Helvetica" pitchFamily="2" charset="0"/>
              </a:rPr>
              <a:t>steroidal</a:t>
            </a:r>
            <a:r>
              <a:rPr lang="fr-FR" sz="1000" dirty="0">
                <a:effectLst/>
                <a:latin typeface="Helvetica" pitchFamily="2" charset="0"/>
              </a:rPr>
              <a:t> anti-</a:t>
            </a:r>
            <a:r>
              <a:rPr lang="fr-FR" sz="1000" dirty="0" err="1">
                <a:effectLst/>
                <a:latin typeface="Helvetica" pitchFamily="2" charset="0"/>
              </a:rPr>
              <a:t>inflammatory</a:t>
            </a:r>
            <a:r>
              <a:rPr lang="fr-FR" sz="1000" dirty="0">
                <a:effectLst/>
                <a:latin typeface="Helvetica" pitchFamily="2" charset="0"/>
              </a:rPr>
              <a:t> </a:t>
            </a:r>
            <a:r>
              <a:rPr lang="fr-FR" sz="1000" dirty="0" err="1">
                <a:effectLst/>
                <a:latin typeface="Helvetica" pitchFamily="2" charset="0"/>
              </a:rPr>
              <a:t>drugs</a:t>
            </a:r>
            <a:r>
              <a:rPr lang="fr-FR" sz="1000" dirty="0">
                <a:effectLst/>
                <a:latin typeface="Helvetica" pitchFamily="2" charset="0"/>
              </a:rPr>
              <a:t> </a:t>
            </a:r>
            <a:r>
              <a:rPr lang="fr-FR" sz="1000" dirty="0" err="1">
                <a:effectLst/>
                <a:latin typeface="Helvetica" pitchFamily="2" charset="0"/>
              </a:rPr>
              <a:t>increase</a:t>
            </a:r>
            <a:r>
              <a:rPr lang="fr-FR" sz="1000" dirty="0">
                <a:effectLst/>
                <a:latin typeface="Helvetica" pitchFamily="2" charset="0"/>
              </a:rPr>
              <a:t> the </a:t>
            </a:r>
            <a:r>
              <a:rPr lang="fr-FR" sz="1000" dirty="0" err="1">
                <a:effectLst/>
                <a:latin typeface="Helvetica" pitchFamily="2" charset="0"/>
              </a:rPr>
              <a:t>risk</a:t>
            </a:r>
            <a:r>
              <a:rPr lang="fr-FR" sz="1000" dirty="0">
                <a:effectLst/>
                <a:latin typeface="Helvetica" pitchFamily="2" charset="0"/>
              </a:rPr>
              <a:t> of </a:t>
            </a:r>
            <a:r>
              <a:rPr lang="fr-FR" sz="1000" dirty="0" err="1">
                <a:effectLst/>
                <a:latin typeface="Helvetica" pitchFamily="2" charset="0"/>
              </a:rPr>
              <a:t>atherothrombosis</a:t>
            </a:r>
            <a:r>
              <a:rPr lang="fr-FR" sz="1000" dirty="0">
                <a:effectLst/>
                <a:latin typeface="Helvetica" pitchFamily="2" charset="0"/>
              </a:rPr>
              <a:t>? Meta-</a:t>
            </a:r>
            <a:r>
              <a:rPr lang="fr-FR" sz="1000" dirty="0" err="1">
                <a:effectLst/>
                <a:latin typeface="Helvetica" pitchFamily="2" charset="0"/>
              </a:rPr>
              <a:t>analysis</a:t>
            </a:r>
            <a:r>
              <a:rPr lang="fr-FR" sz="1000" dirty="0">
                <a:effectLst/>
                <a:latin typeface="Helvetica" pitchFamily="2" charset="0"/>
              </a:rPr>
              <a:t> of </a:t>
            </a:r>
            <a:r>
              <a:rPr lang="fr-FR" sz="1000" dirty="0" err="1">
                <a:effectLst/>
                <a:latin typeface="Helvetica" pitchFamily="2" charset="0"/>
              </a:rPr>
              <a:t>randomised</a:t>
            </a:r>
            <a:r>
              <a:rPr lang="fr-FR" sz="1000" dirty="0">
                <a:effectLst/>
                <a:latin typeface="Helvetica" pitchFamily="2" charset="0"/>
              </a:rPr>
              <a:t> trials. BMJ, 2006. 332(7553): p. 1302-8. (4) </a:t>
            </a:r>
            <a:r>
              <a:rPr lang="fr-FR" sz="1000" dirty="0" err="1">
                <a:effectLst/>
                <a:latin typeface="Helvetica" pitchFamily="2" charset="0"/>
              </a:rPr>
              <a:t>McGettigan</a:t>
            </a:r>
            <a:r>
              <a:rPr lang="fr-FR" sz="1000" dirty="0">
                <a:effectLst/>
                <a:latin typeface="Helvetica" pitchFamily="2" charset="0"/>
              </a:rPr>
              <a:t>, P. and D. Henry, </a:t>
            </a:r>
            <a:r>
              <a:rPr lang="fr-FR" sz="1000" dirty="0" err="1">
                <a:effectLst/>
                <a:latin typeface="Helvetica" pitchFamily="2" charset="0"/>
              </a:rPr>
              <a:t>Cardiovascular</a:t>
            </a:r>
            <a:r>
              <a:rPr lang="fr-FR" sz="1000" dirty="0">
                <a:effectLst/>
                <a:latin typeface="Helvetica" pitchFamily="2" charset="0"/>
              </a:rPr>
              <a:t> </a:t>
            </a:r>
            <a:r>
              <a:rPr lang="fr-FR" sz="1000" dirty="0" err="1">
                <a:effectLst/>
                <a:latin typeface="Helvetica" pitchFamily="2" charset="0"/>
              </a:rPr>
              <a:t>risk</a:t>
            </a:r>
            <a:r>
              <a:rPr lang="fr-FR" sz="1000" dirty="0">
                <a:effectLst/>
                <a:latin typeface="Helvetica" pitchFamily="2" charset="0"/>
              </a:rPr>
              <a:t> and inhibition of </a:t>
            </a:r>
            <a:r>
              <a:rPr lang="fr-FR" sz="1000" dirty="0" err="1">
                <a:effectLst/>
                <a:latin typeface="Helvetica" pitchFamily="2" charset="0"/>
              </a:rPr>
              <a:t>cyclooxygenase</a:t>
            </a:r>
            <a:r>
              <a:rPr lang="fr-FR" sz="1000" dirty="0">
                <a:effectLst/>
                <a:latin typeface="Helvetica" pitchFamily="2" charset="0"/>
              </a:rPr>
              <a:t>: a </a:t>
            </a:r>
            <a:r>
              <a:rPr lang="fr-FR" sz="1000" dirty="0" err="1">
                <a:effectLst/>
                <a:latin typeface="Helvetica" pitchFamily="2" charset="0"/>
              </a:rPr>
              <a:t>systematic</a:t>
            </a:r>
            <a:r>
              <a:rPr lang="fr-FR" sz="1000" dirty="0">
                <a:effectLst/>
                <a:latin typeface="Helvetica" pitchFamily="2" charset="0"/>
              </a:rPr>
              <a:t> </a:t>
            </a:r>
            <a:r>
              <a:rPr lang="fr-FR" sz="1000" dirty="0" err="1">
                <a:effectLst/>
                <a:latin typeface="Helvetica" pitchFamily="2" charset="0"/>
              </a:rPr>
              <a:t>review</a:t>
            </a:r>
            <a:r>
              <a:rPr lang="fr-FR" sz="1000" dirty="0">
                <a:effectLst/>
                <a:latin typeface="Helvetica" pitchFamily="2" charset="0"/>
              </a:rPr>
              <a:t> of the </a:t>
            </a:r>
            <a:r>
              <a:rPr lang="fr-FR" sz="1000" dirty="0" err="1">
                <a:effectLst/>
                <a:latin typeface="Helvetica" pitchFamily="2" charset="0"/>
              </a:rPr>
              <a:t>observational</a:t>
            </a:r>
            <a:r>
              <a:rPr lang="fr-FR" sz="1000" dirty="0">
                <a:effectLst/>
                <a:latin typeface="Helvetica" pitchFamily="2" charset="0"/>
              </a:rPr>
              <a:t> </a:t>
            </a:r>
            <a:r>
              <a:rPr lang="fr-FR" sz="1000" dirty="0" err="1">
                <a:effectLst/>
                <a:latin typeface="Helvetica" pitchFamily="2" charset="0"/>
              </a:rPr>
              <a:t>studies</a:t>
            </a:r>
            <a:r>
              <a:rPr lang="fr-FR" sz="1000" dirty="0">
                <a:effectLst/>
                <a:latin typeface="Helvetica" pitchFamily="2" charset="0"/>
              </a:rPr>
              <a:t> of </a:t>
            </a:r>
            <a:r>
              <a:rPr lang="fr-FR" sz="1000" dirty="0" err="1">
                <a:effectLst/>
                <a:latin typeface="Helvetica" pitchFamily="2" charset="0"/>
              </a:rPr>
              <a:t>selective</a:t>
            </a:r>
            <a:r>
              <a:rPr lang="fr-FR" sz="1000" dirty="0">
                <a:effectLst/>
                <a:latin typeface="Helvetica" pitchFamily="2" charset="0"/>
              </a:rPr>
              <a:t> and </a:t>
            </a:r>
            <a:r>
              <a:rPr lang="fr-FR" sz="1000" dirty="0" err="1">
                <a:effectLst/>
                <a:latin typeface="Helvetica" pitchFamily="2" charset="0"/>
              </a:rPr>
              <a:t>nonselective</a:t>
            </a:r>
            <a:r>
              <a:rPr lang="fr-FR" sz="1000" dirty="0">
                <a:effectLst/>
                <a:latin typeface="Helvetica" pitchFamily="2" charset="0"/>
              </a:rPr>
              <a:t> </a:t>
            </a:r>
            <a:r>
              <a:rPr lang="fr-FR" sz="1000" dirty="0" err="1">
                <a:effectLst/>
                <a:latin typeface="Helvetica" pitchFamily="2" charset="0"/>
              </a:rPr>
              <a:t>inhibitors</a:t>
            </a:r>
            <a:r>
              <a:rPr lang="fr-FR" sz="1000" dirty="0">
                <a:effectLst/>
                <a:latin typeface="Helvetica" pitchFamily="2" charset="0"/>
              </a:rPr>
              <a:t> of </a:t>
            </a:r>
            <a:r>
              <a:rPr lang="fr-FR" sz="1000" dirty="0" err="1">
                <a:effectLst/>
                <a:latin typeface="Helvetica" pitchFamily="2" charset="0"/>
              </a:rPr>
              <a:t>cyclooxygenase</a:t>
            </a:r>
            <a:r>
              <a:rPr lang="fr-FR" sz="1000" dirty="0">
                <a:effectLst/>
                <a:latin typeface="Helvetica" pitchFamily="2" charset="0"/>
              </a:rPr>
              <a:t> 2. JAMA, 2006. 296(13): p. 1633-44. </a:t>
            </a:r>
          </a:p>
          <a:p>
            <a:pPr algn="r"/>
            <a:endParaRPr lang="fr-FR" sz="1000" dirty="0">
              <a:effectLst/>
              <a:latin typeface="Helvetica" pitchFamily="2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7F16B78-5BDD-89CC-CEAF-3529CBA42EA2}"/>
              </a:ext>
            </a:extLst>
          </p:cNvPr>
          <p:cNvSpPr txBox="1"/>
          <p:nvPr/>
        </p:nvSpPr>
        <p:spPr>
          <a:xfrm>
            <a:off x="361243" y="244396"/>
            <a:ext cx="1125929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sz="2200" b="1" i="0" u="none" strike="noStrike" dirty="0">
                <a:solidFill>
                  <a:schemeClr val="bg1"/>
                </a:solidFill>
                <a:effectLst/>
                <a:latin typeface="Helvetica" pitchFamily="2" charset="0"/>
                <a:cs typeface="Arial" panose="020B0604020202020204" pitchFamily="34" charset="0"/>
              </a:rPr>
              <a:t>Introduction    </a:t>
            </a:r>
            <a:r>
              <a:rPr lang="fr-FR" sz="2200" b="1" dirty="0">
                <a:solidFill>
                  <a:schemeClr val="bg1"/>
                </a:solidFill>
                <a:latin typeface="Helvetica" pitchFamily="2" charset="0"/>
                <a:cs typeface="Arial" panose="020B0604020202020204" pitchFamily="34" charset="0"/>
              </a:rPr>
              <a:t>A</a:t>
            </a:r>
            <a:r>
              <a:rPr lang="fr-FR" sz="2200" b="1" i="0" u="none" strike="noStrike" dirty="0">
                <a:solidFill>
                  <a:schemeClr val="bg1"/>
                </a:solidFill>
                <a:effectLst/>
                <a:latin typeface="Helvetica" pitchFamily="2" charset="0"/>
                <a:cs typeface="Arial" panose="020B0604020202020204" pitchFamily="34" charset="0"/>
              </a:rPr>
              <a:t>nalgésie multimodale    </a:t>
            </a:r>
            <a:r>
              <a:rPr lang="fr-FR" sz="2200" b="1" i="0" u="none" strike="noStrike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Helvetica" pitchFamily="2" charset="0"/>
                <a:cs typeface="Arial" panose="020B0604020202020204" pitchFamily="34" charset="0"/>
              </a:rPr>
              <a:t>Effets secondaires     </a:t>
            </a:r>
            <a:r>
              <a:rPr lang="fr-FR" sz="2200" b="1" i="0" u="none" strike="noStrike" dirty="0">
                <a:solidFill>
                  <a:schemeClr val="bg1"/>
                </a:solidFill>
                <a:effectLst/>
                <a:latin typeface="Helvetica" pitchFamily="2" charset="0"/>
                <a:cs typeface="Arial" panose="020B0604020202020204" pitchFamily="34" charset="0"/>
              </a:rPr>
              <a:t>Interactions    </a:t>
            </a:r>
          </a:p>
          <a:p>
            <a:pPr algn="r"/>
            <a:r>
              <a:rPr lang="fr-FR" sz="2200" b="1" i="0" u="none" strike="noStrike" dirty="0">
                <a:solidFill>
                  <a:schemeClr val="bg1"/>
                </a:solidFill>
                <a:effectLst/>
                <a:latin typeface="Helvetica" pitchFamily="2" charset="0"/>
                <a:cs typeface="Arial" panose="020B0604020202020204" pitchFamily="34" charset="0"/>
              </a:rPr>
              <a:t>Indications    Contre-indications     Conclusion</a:t>
            </a:r>
            <a:endParaRPr lang="fr-FR" sz="2200" b="1" dirty="0"/>
          </a:p>
        </p:txBody>
      </p:sp>
    </p:spTree>
    <p:extLst>
      <p:ext uri="{BB962C8B-B14F-4D97-AF65-F5344CB8AC3E}">
        <p14:creationId xmlns:p14="http://schemas.microsoft.com/office/powerpoint/2010/main" val="17638630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1D848C4-976E-2DA3-2329-9CB9A0D43B7D}"/>
              </a:ext>
            </a:extLst>
          </p:cNvPr>
          <p:cNvSpPr/>
          <p:nvPr/>
        </p:nvSpPr>
        <p:spPr>
          <a:xfrm>
            <a:off x="-1" y="0"/>
            <a:ext cx="12192001" cy="125403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56F9BD6-89DB-2DFF-4DBB-DBB01C56FEF2}"/>
              </a:ext>
            </a:extLst>
          </p:cNvPr>
          <p:cNvSpPr txBox="1"/>
          <p:nvPr/>
        </p:nvSpPr>
        <p:spPr>
          <a:xfrm>
            <a:off x="462458" y="1658426"/>
            <a:ext cx="11319641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dirty="0">
                <a:solidFill>
                  <a:schemeClr val="accent1">
                    <a:lumMod val="50000"/>
                  </a:schemeClr>
                </a:solidFill>
                <a:latin typeface="Helvetica" pitchFamily="2" charset="0"/>
              </a:rPr>
              <a:t>Risque cardiovasculaire :</a:t>
            </a:r>
            <a:endParaRPr lang="fr-FR" sz="2200" b="1" dirty="0">
              <a:solidFill>
                <a:schemeClr val="tx1">
                  <a:lumMod val="95000"/>
                  <a:lumOff val="5000"/>
                </a:schemeClr>
              </a:solidFill>
              <a:latin typeface="Helvetica" pitchFamily="2" charset="0"/>
            </a:endParaRPr>
          </a:p>
          <a:p>
            <a:endParaRPr lang="fr-FR" sz="2200" b="1" dirty="0">
              <a:latin typeface="Helvetica" pitchFamily="2" charset="0"/>
            </a:endParaRPr>
          </a:p>
          <a:p>
            <a:r>
              <a:rPr lang="fr-FR" sz="2200" b="1" dirty="0">
                <a:latin typeface="Helvetica" pitchFamily="2" charset="0"/>
              </a:rPr>
              <a:t>Risque thrombotique : </a:t>
            </a:r>
            <a:r>
              <a:rPr lang="fr-FR" sz="2200" dirty="0">
                <a:latin typeface="Helvetica" pitchFamily="2" charset="0"/>
              </a:rPr>
              <a:t>lié à l’inhibition de la COX2, présent pour les 2 classes d’AINS, nombreuses méta analyses </a:t>
            </a:r>
            <a:r>
              <a:rPr lang="fr-FR" sz="1000" dirty="0">
                <a:latin typeface="Helvetica" pitchFamily="2" charset="0"/>
              </a:rPr>
              <a:t>(1) (2) (3) (4)</a:t>
            </a:r>
          </a:p>
          <a:p>
            <a:endParaRPr lang="fr-FR" sz="2200" dirty="0">
              <a:latin typeface="Helvetica" pitchFamily="2" charset="0"/>
            </a:endParaRPr>
          </a:p>
          <a:p>
            <a:r>
              <a:rPr lang="fr-FR" sz="2200" b="1" dirty="0">
                <a:latin typeface="Helvetica" pitchFamily="2" charset="0"/>
              </a:rPr>
              <a:t>Risque non équivalent selon les classes thérapeutiques :</a:t>
            </a:r>
          </a:p>
          <a:p>
            <a:r>
              <a:rPr lang="fr-FR" sz="2200" b="1" dirty="0">
                <a:latin typeface="Helvetica" pitchFamily="2" charset="0"/>
              </a:rPr>
              <a:t>	</a:t>
            </a:r>
            <a:r>
              <a:rPr lang="fr-FR" dirty="0">
                <a:latin typeface="Helvetica" pitchFamily="2" charset="0"/>
              </a:rPr>
              <a:t>- EI </a:t>
            </a:r>
            <a:r>
              <a:rPr lang="fr-FR" b="1" dirty="0">
                <a:latin typeface="Helvetica" pitchFamily="2" charset="0"/>
              </a:rPr>
              <a:t>dose dépendant </a:t>
            </a:r>
            <a:r>
              <a:rPr lang="fr-FR" dirty="0">
                <a:latin typeface="Helvetica" pitchFamily="2" charset="0"/>
              </a:rPr>
              <a:t>(= effets gastro-intestinaux)</a:t>
            </a:r>
          </a:p>
          <a:p>
            <a:r>
              <a:rPr lang="fr-FR" dirty="0">
                <a:latin typeface="Helvetica" pitchFamily="2" charset="0"/>
              </a:rPr>
              <a:t>	- </a:t>
            </a:r>
            <a:r>
              <a:rPr lang="fr-FR" b="1" dirty="0">
                <a:latin typeface="Helvetica" pitchFamily="2" charset="0"/>
              </a:rPr>
              <a:t>AINS-NS</a:t>
            </a:r>
            <a:r>
              <a:rPr lang="fr-FR" dirty="0">
                <a:latin typeface="Helvetica" pitchFamily="2" charset="0"/>
              </a:rPr>
              <a:t> : dose </a:t>
            </a:r>
            <a:r>
              <a:rPr lang="fr-FR" b="1" dirty="0">
                <a:latin typeface="Helvetica" pitchFamily="2" charset="0"/>
              </a:rPr>
              <a:t>limité par les effets GI</a:t>
            </a:r>
          </a:p>
          <a:p>
            <a:r>
              <a:rPr lang="fr-FR" dirty="0">
                <a:latin typeface="Helvetica" pitchFamily="2" charset="0"/>
              </a:rPr>
              <a:t>	- </a:t>
            </a:r>
            <a:r>
              <a:rPr lang="fr-FR" b="1" dirty="0">
                <a:latin typeface="Helvetica" pitchFamily="2" charset="0"/>
              </a:rPr>
              <a:t>ICOX2</a:t>
            </a:r>
            <a:r>
              <a:rPr lang="fr-FR" dirty="0">
                <a:latin typeface="Helvetica" pitchFamily="2" charset="0"/>
              </a:rPr>
              <a:t> : moins d’effet GI : limites de dosages moins importants </a:t>
            </a:r>
            <a:r>
              <a:rPr lang="fr-FR" sz="1000" dirty="0">
                <a:latin typeface="Helvetica" pitchFamily="2" charset="0"/>
              </a:rPr>
              <a:t>(2) </a:t>
            </a:r>
            <a:r>
              <a:rPr lang="fr-FR" dirty="0">
                <a:latin typeface="Helvetica" pitchFamily="2" charset="0"/>
              </a:rPr>
              <a:t>et posologies plus à risques CV</a:t>
            </a:r>
          </a:p>
          <a:p>
            <a:endParaRPr lang="fr-FR" dirty="0">
              <a:latin typeface="Helvetica" pitchFamily="2" charset="0"/>
            </a:endParaRPr>
          </a:p>
          <a:p>
            <a:r>
              <a:rPr lang="fr-FR" sz="2200" b="1" dirty="0">
                <a:latin typeface="Helvetica" pitchFamily="2" charset="0"/>
              </a:rPr>
              <a:t>Risque CV (IDM notamment) : </a:t>
            </a:r>
            <a:r>
              <a:rPr lang="fr-FR" sz="2200" dirty="0">
                <a:latin typeface="Helvetica" pitchFamily="2" charset="0"/>
              </a:rPr>
              <a:t>très augmenté avec l’usage de COX2 ou des doses élevées ou des traitements prolongés d’AINS-NS </a:t>
            </a:r>
            <a:r>
              <a:rPr lang="fr-FR" sz="1000" dirty="0">
                <a:latin typeface="Helvetica" pitchFamily="2" charset="0"/>
              </a:rPr>
              <a:t>(1)(2)(3)(4)</a:t>
            </a:r>
          </a:p>
          <a:p>
            <a:endParaRPr lang="fr-FR" sz="2400" dirty="0"/>
          </a:p>
          <a:p>
            <a:endParaRPr lang="fr-FR" sz="2200" b="1" dirty="0">
              <a:latin typeface="Helvetica" pitchFamily="2" charset="0"/>
            </a:endParaRPr>
          </a:p>
          <a:p>
            <a:endParaRPr lang="fr-FR" sz="2200" dirty="0">
              <a:latin typeface="Helvetica" pitchFamily="2" charset="0"/>
            </a:endParaRPr>
          </a:p>
          <a:p>
            <a:endParaRPr lang="fr-FR" sz="2200" b="1" dirty="0">
              <a:latin typeface="Helvetica" pitchFamily="2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EB8AC84-731F-E1D2-8C80-2E23E80B60D8}"/>
              </a:ext>
            </a:extLst>
          </p:cNvPr>
          <p:cNvSpPr txBox="1"/>
          <p:nvPr/>
        </p:nvSpPr>
        <p:spPr>
          <a:xfrm>
            <a:off x="298183" y="5789326"/>
            <a:ext cx="1167310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sz="1000" dirty="0">
                <a:effectLst/>
                <a:latin typeface="Helvetica" pitchFamily="2" charset="0"/>
              </a:rPr>
              <a:t>(1) Solomon, S.D., et al., </a:t>
            </a:r>
            <a:r>
              <a:rPr lang="fr-FR" sz="1000" dirty="0" err="1">
                <a:effectLst/>
                <a:latin typeface="Helvetica" pitchFamily="2" charset="0"/>
              </a:rPr>
              <a:t>Cardiovascular</a:t>
            </a:r>
            <a:r>
              <a:rPr lang="fr-FR" sz="1000" dirty="0">
                <a:effectLst/>
                <a:latin typeface="Helvetica" pitchFamily="2" charset="0"/>
              </a:rPr>
              <a:t> </a:t>
            </a:r>
            <a:r>
              <a:rPr lang="fr-FR" sz="1000" dirty="0" err="1">
                <a:effectLst/>
                <a:latin typeface="Helvetica" pitchFamily="2" charset="0"/>
              </a:rPr>
              <a:t>risk</a:t>
            </a:r>
            <a:r>
              <a:rPr lang="fr-FR" sz="1000" dirty="0">
                <a:effectLst/>
                <a:latin typeface="Helvetica" pitchFamily="2" charset="0"/>
              </a:rPr>
              <a:t> </a:t>
            </a:r>
            <a:r>
              <a:rPr lang="fr-FR" sz="1000" dirty="0" err="1">
                <a:effectLst/>
                <a:latin typeface="Helvetica" pitchFamily="2" charset="0"/>
              </a:rPr>
              <a:t>associated</a:t>
            </a:r>
            <a:r>
              <a:rPr lang="fr-FR" sz="1000" dirty="0">
                <a:effectLst/>
                <a:latin typeface="Helvetica" pitchFamily="2" charset="0"/>
              </a:rPr>
              <a:t> </a:t>
            </a:r>
            <a:r>
              <a:rPr lang="fr-FR" sz="1000" dirty="0" err="1">
                <a:effectLst/>
                <a:latin typeface="Helvetica" pitchFamily="2" charset="0"/>
              </a:rPr>
              <a:t>with</a:t>
            </a:r>
            <a:r>
              <a:rPr lang="fr-FR" sz="1000" dirty="0">
                <a:effectLst/>
                <a:latin typeface="Helvetica" pitchFamily="2" charset="0"/>
              </a:rPr>
              <a:t> </a:t>
            </a:r>
            <a:r>
              <a:rPr lang="fr-FR" sz="1000" dirty="0" err="1">
                <a:effectLst/>
                <a:latin typeface="Helvetica" pitchFamily="2" charset="0"/>
              </a:rPr>
              <a:t>celecoxib</a:t>
            </a:r>
            <a:r>
              <a:rPr lang="fr-FR" sz="1000" dirty="0">
                <a:effectLst/>
                <a:latin typeface="Helvetica" pitchFamily="2" charset="0"/>
              </a:rPr>
              <a:t> in a </a:t>
            </a:r>
            <a:r>
              <a:rPr lang="fr-FR" sz="1000" dirty="0" err="1">
                <a:effectLst/>
                <a:latin typeface="Helvetica" pitchFamily="2" charset="0"/>
              </a:rPr>
              <a:t>clinical</a:t>
            </a:r>
            <a:r>
              <a:rPr lang="fr-FR" sz="1000" dirty="0">
                <a:effectLst/>
                <a:latin typeface="Helvetica" pitchFamily="2" charset="0"/>
              </a:rPr>
              <a:t> trial for colorectal </a:t>
            </a:r>
            <a:r>
              <a:rPr lang="fr-FR" sz="1000" dirty="0" err="1">
                <a:effectLst/>
                <a:latin typeface="Helvetica" pitchFamily="2" charset="0"/>
              </a:rPr>
              <a:t>adenoma</a:t>
            </a:r>
            <a:r>
              <a:rPr lang="fr-FR" sz="1000" dirty="0">
                <a:effectLst/>
                <a:latin typeface="Helvetica" pitchFamily="2" charset="0"/>
              </a:rPr>
              <a:t> </a:t>
            </a:r>
            <a:r>
              <a:rPr lang="fr-FR" sz="1000" dirty="0" err="1">
                <a:effectLst/>
                <a:latin typeface="Helvetica" pitchFamily="2" charset="0"/>
              </a:rPr>
              <a:t>prevention</a:t>
            </a:r>
            <a:r>
              <a:rPr lang="fr-FR" sz="1000" dirty="0">
                <a:effectLst/>
                <a:latin typeface="Helvetica" pitchFamily="2" charset="0"/>
              </a:rPr>
              <a:t>. N </a:t>
            </a:r>
            <a:r>
              <a:rPr lang="fr-FR" sz="1000" dirty="0" err="1">
                <a:effectLst/>
                <a:latin typeface="Helvetica" pitchFamily="2" charset="0"/>
              </a:rPr>
              <a:t>Engl</a:t>
            </a:r>
            <a:r>
              <a:rPr lang="fr-FR" sz="1000" dirty="0">
                <a:effectLst/>
                <a:latin typeface="Helvetica" pitchFamily="2" charset="0"/>
              </a:rPr>
              <a:t> J Med, 2005. 352(11): p. 1071-80. (2) Graham, D.J., et al., Risk of acute </a:t>
            </a:r>
            <a:r>
              <a:rPr lang="fr-FR" sz="1000" dirty="0" err="1">
                <a:effectLst/>
                <a:latin typeface="Helvetica" pitchFamily="2" charset="0"/>
              </a:rPr>
              <a:t>myocardial</a:t>
            </a:r>
            <a:r>
              <a:rPr lang="fr-FR" sz="1000" dirty="0">
                <a:effectLst/>
                <a:latin typeface="Helvetica" pitchFamily="2" charset="0"/>
              </a:rPr>
              <a:t> </a:t>
            </a:r>
            <a:r>
              <a:rPr lang="fr-FR" sz="1000" dirty="0" err="1">
                <a:effectLst/>
                <a:latin typeface="Helvetica" pitchFamily="2" charset="0"/>
              </a:rPr>
              <a:t>infarction</a:t>
            </a:r>
            <a:r>
              <a:rPr lang="fr-FR" sz="1000" dirty="0">
                <a:effectLst/>
                <a:latin typeface="Helvetica" pitchFamily="2" charset="0"/>
              </a:rPr>
              <a:t> and </a:t>
            </a:r>
            <a:r>
              <a:rPr lang="fr-FR" sz="1000" dirty="0" err="1">
                <a:effectLst/>
                <a:latin typeface="Helvetica" pitchFamily="2" charset="0"/>
              </a:rPr>
              <a:t>sudden</a:t>
            </a:r>
            <a:r>
              <a:rPr lang="fr-FR" sz="1000" dirty="0">
                <a:effectLst/>
                <a:latin typeface="Helvetica" pitchFamily="2" charset="0"/>
              </a:rPr>
              <a:t> </a:t>
            </a:r>
            <a:r>
              <a:rPr lang="fr-FR" sz="1000" dirty="0" err="1">
                <a:effectLst/>
                <a:latin typeface="Helvetica" pitchFamily="2" charset="0"/>
              </a:rPr>
              <a:t>cardiac</a:t>
            </a:r>
            <a:r>
              <a:rPr lang="fr-FR" sz="1000" dirty="0">
                <a:effectLst/>
                <a:latin typeface="Helvetica" pitchFamily="2" charset="0"/>
              </a:rPr>
              <a:t> </a:t>
            </a:r>
            <a:r>
              <a:rPr lang="fr-FR" sz="1000" dirty="0" err="1">
                <a:effectLst/>
                <a:latin typeface="Helvetica" pitchFamily="2" charset="0"/>
              </a:rPr>
              <a:t>death</a:t>
            </a:r>
            <a:r>
              <a:rPr lang="fr-FR" sz="1000" dirty="0">
                <a:effectLst/>
                <a:latin typeface="Helvetica" pitchFamily="2" charset="0"/>
              </a:rPr>
              <a:t> in patients </a:t>
            </a:r>
            <a:r>
              <a:rPr lang="fr-FR" sz="1000" dirty="0" err="1">
                <a:effectLst/>
                <a:latin typeface="Helvetica" pitchFamily="2" charset="0"/>
              </a:rPr>
              <a:t>treated</a:t>
            </a:r>
            <a:r>
              <a:rPr lang="fr-FR" sz="1000" dirty="0">
                <a:effectLst/>
                <a:latin typeface="Helvetica" pitchFamily="2" charset="0"/>
              </a:rPr>
              <a:t> </a:t>
            </a:r>
            <a:r>
              <a:rPr lang="fr-FR" sz="1000" dirty="0" err="1">
                <a:effectLst/>
                <a:latin typeface="Helvetica" pitchFamily="2" charset="0"/>
              </a:rPr>
              <a:t>with</a:t>
            </a:r>
            <a:r>
              <a:rPr lang="fr-FR" sz="1000" dirty="0">
                <a:effectLst/>
                <a:latin typeface="Helvetica" pitchFamily="2" charset="0"/>
              </a:rPr>
              <a:t> </a:t>
            </a:r>
            <a:r>
              <a:rPr lang="fr-FR" sz="1000" dirty="0" err="1">
                <a:effectLst/>
                <a:latin typeface="Helvetica" pitchFamily="2" charset="0"/>
              </a:rPr>
              <a:t>cyclo-oxygenase</a:t>
            </a:r>
            <a:r>
              <a:rPr lang="fr-FR" sz="1000" dirty="0">
                <a:effectLst/>
                <a:latin typeface="Helvetica" pitchFamily="2" charset="0"/>
              </a:rPr>
              <a:t> 2 </a:t>
            </a:r>
            <a:r>
              <a:rPr lang="fr-FR" sz="1000" dirty="0" err="1">
                <a:effectLst/>
                <a:latin typeface="Helvetica" pitchFamily="2" charset="0"/>
              </a:rPr>
              <a:t>selective</a:t>
            </a:r>
            <a:r>
              <a:rPr lang="fr-FR" sz="1000" dirty="0">
                <a:effectLst/>
                <a:latin typeface="Helvetica" pitchFamily="2" charset="0"/>
              </a:rPr>
              <a:t> and non-</a:t>
            </a:r>
            <a:r>
              <a:rPr lang="fr-FR" sz="1000" dirty="0" err="1">
                <a:effectLst/>
                <a:latin typeface="Helvetica" pitchFamily="2" charset="0"/>
              </a:rPr>
              <a:t>selective</a:t>
            </a:r>
            <a:r>
              <a:rPr lang="fr-FR" sz="1000" dirty="0">
                <a:effectLst/>
                <a:latin typeface="Helvetica" pitchFamily="2" charset="0"/>
              </a:rPr>
              <a:t> non-</a:t>
            </a:r>
            <a:r>
              <a:rPr lang="fr-FR" sz="1000" dirty="0" err="1">
                <a:effectLst/>
                <a:latin typeface="Helvetica" pitchFamily="2" charset="0"/>
              </a:rPr>
              <a:t>steroidal</a:t>
            </a:r>
            <a:r>
              <a:rPr lang="fr-FR" sz="1000" dirty="0">
                <a:effectLst/>
                <a:latin typeface="Helvetica" pitchFamily="2" charset="0"/>
              </a:rPr>
              <a:t> anti- </a:t>
            </a:r>
            <a:r>
              <a:rPr lang="fr-FR" sz="1000" dirty="0" err="1">
                <a:effectLst/>
                <a:latin typeface="Helvetica" pitchFamily="2" charset="0"/>
              </a:rPr>
              <a:t>inflammatory</a:t>
            </a:r>
            <a:r>
              <a:rPr lang="fr-FR" sz="1000" dirty="0">
                <a:effectLst/>
                <a:latin typeface="Helvetica" pitchFamily="2" charset="0"/>
              </a:rPr>
              <a:t> </a:t>
            </a:r>
            <a:r>
              <a:rPr lang="fr-FR" sz="1000" dirty="0" err="1">
                <a:effectLst/>
                <a:latin typeface="Helvetica" pitchFamily="2" charset="0"/>
              </a:rPr>
              <a:t>drugs</a:t>
            </a:r>
            <a:r>
              <a:rPr lang="fr-FR" sz="1000" dirty="0">
                <a:effectLst/>
                <a:latin typeface="Helvetica" pitchFamily="2" charset="0"/>
              </a:rPr>
              <a:t>: </a:t>
            </a:r>
            <a:r>
              <a:rPr lang="fr-FR" sz="1000" dirty="0" err="1">
                <a:effectLst/>
                <a:latin typeface="Helvetica" pitchFamily="2" charset="0"/>
              </a:rPr>
              <a:t>nested</a:t>
            </a:r>
            <a:r>
              <a:rPr lang="fr-FR" sz="1000" dirty="0">
                <a:effectLst/>
                <a:latin typeface="Helvetica" pitchFamily="2" charset="0"/>
              </a:rPr>
              <a:t> case-control </a:t>
            </a:r>
            <a:r>
              <a:rPr lang="fr-FR" sz="1000" dirty="0" err="1">
                <a:effectLst/>
                <a:latin typeface="Helvetica" pitchFamily="2" charset="0"/>
              </a:rPr>
              <a:t>study</a:t>
            </a:r>
            <a:r>
              <a:rPr lang="fr-FR" sz="1000" dirty="0">
                <a:effectLst/>
                <a:latin typeface="Helvetica" pitchFamily="2" charset="0"/>
              </a:rPr>
              <a:t>. Lancet, 2005. 365(9458): p. 475-81. (3) Kearney, P.M., et al., Do </a:t>
            </a:r>
            <a:r>
              <a:rPr lang="fr-FR" sz="1000" dirty="0" err="1">
                <a:effectLst/>
                <a:latin typeface="Helvetica" pitchFamily="2" charset="0"/>
              </a:rPr>
              <a:t>selective</a:t>
            </a:r>
            <a:r>
              <a:rPr lang="fr-FR" sz="1000" dirty="0">
                <a:effectLst/>
                <a:latin typeface="Helvetica" pitchFamily="2" charset="0"/>
              </a:rPr>
              <a:t> cyclo-oxygenase-2 </a:t>
            </a:r>
            <a:r>
              <a:rPr lang="fr-FR" sz="1000" dirty="0" err="1">
                <a:effectLst/>
                <a:latin typeface="Helvetica" pitchFamily="2" charset="0"/>
              </a:rPr>
              <a:t>inhibitors</a:t>
            </a:r>
            <a:r>
              <a:rPr lang="fr-FR" sz="1000" dirty="0">
                <a:effectLst/>
                <a:latin typeface="Helvetica" pitchFamily="2" charset="0"/>
              </a:rPr>
              <a:t> and </a:t>
            </a:r>
            <a:r>
              <a:rPr lang="fr-FR" sz="1000" dirty="0" err="1">
                <a:effectLst/>
                <a:latin typeface="Helvetica" pitchFamily="2" charset="0"/>
              </a:rPr>
              <a:t>traditional</a:t>
            </a:r>
            <a:r>
              <a:rPr lang="fr-FR" sz="1000" dirty="0">
                <a:effectLst/>
                <a:latin typeface="Helvetica" pitchFamily="2" charset="0"/>
              </a:rPr>
              <a:t> non- </a:t>
            </a:r>
            <a:r>
              <a:rPr lang="fr-FR" sz="1000" dirty="0" err="1">
                <a:effectLst/>
                <a:latin typeface="Helvetica" pitchFamily="2" charset="0"/>
              </a:rPr>
              <a:t>steroidal</a:t>
            </a:r>
            <a:r>
              <a:rPr lang="fr-FR" sz="1000" dirty="0">
                <a:effectLst/>
                <a:latin typeface="Helvetica" pitchFamily="2" charset="0"/>
              </a:rPr>
              <a:t> anti-</a:t>
            </a:r>
            <a:r>
              <a:rPr lang="fr-FR" sz="1000" dirty="0" err="1">
                <a:effectLst/>
                <a:latin typeface="Helvetica" pitchFamily="2" charset="0"/>
              </a:rPr>
              <a:t>inflammatory</a:t>
            </a:r>
            <a:r>
              <a:rPr lang="fr-FR" sz="1000" dirty="0">
                <a:effectLst/>
                <a:latin typeface="Helvetica" pitchFamily="2" charset="0"/>
              </a:rPr>
              <a:t> </a:t>
            </a:r>
            <a:r>
              <a:rPr lang="fr-FR" sz="1000" dirty="0" err="1">
                <a:effectLst/>
                <a:latin typeface="Helvetica" pitchFamily="2" charset="0"/>
              </a:rPr>
              <a:t>drugs</a:t>
            </a:r>
            <a:r>
              <a:rPr lang="fr-FR" sz="1000" dirty="0">
                <a:effectLst/>
                <a:latin typeface="Helvetica" pitchFamily="2" charset="0"/>
              </a:rPr>
              <a:t> </a:t>
            </a:r>
            <a:r>
              <a:rPr lang="fr-FR" sz="1000" dirty="0" err="1">
                <a:effectLst/>
                <a:latin typeface="Helvetica" pitchFamily="2" charset="0"/>
              </a:rPr>
              <a:t>increase</a:t>
            </a:r>
            <a:r>
              <a:rPr lang="fr-FR" sz="1000" dirty="0">
                <a:effectLst/>
                <a:latin typeface="Helvetica" pitchFamily="2" charset="0"/>
              </a:rPr>
              <a:t> the </a:t>
            </a:r>
            <a:r>
              <a:rPr lang="fr-FR" sz="1000" dirty="0" err="1">
                <a:effectLst/>
                <a:latin typeface="Helvetica" pitchFamily="2" charset="0"/>
              </a:rPr>
              <a:t>risk</a:t>
            </a:r>
            <a:r>
              <a:rPr lang="fr-FR" sz="1000" dirty="0">
                <a:effectLst/>
                <a:latin typeface="Helvetica" pitchFamily="2" charset="0"/>
              </a:rPr>
              <a:t> of </a:t>
            </a:r>
            <a:r>
              <a:rPr lang="fr-FR" sz="1000" dirty="0" err="1">
                <a:effectLst/>
                <a:latin typeface="Helvetica" pitchFamily="2" charset="0"/>
              </a:rPr>
              <a:t>atherothrombosis</a:t>
            </a:r>
            <a:r>
              <a:rPr lang="fr-FR" sz="1000" dirty="0">
                <a:effectLst/>
                <a:latin typeface="Helvetica" pitchFamily="2" charset="0"/>
              </a:rPr>
              <a:t>? Meta-</a:t>
            </a:r>
            <a:r>
              <a:rPr lang="fr-FR" sz="1000" dirty="0" err="1">
                <a:effectLst/>
                <a:latin typeface="Helvetica" pitchFamily="2" charset="0"/>
              </a:rPr>
              <a:t>analysis</a:t>
            </a:r>
            <a:r>
              <a:rPr lang="fr-FR" sz="1000" dirty="0">
                <a:effectLst/>
                <a:latin typeface="Helvetica" pitchFamily="2" charset="0"/>
              </a:rPr>
              <a:t> of </a:t>
            </a:r>
            <a:r>
              <a:rPr lang="fr-FR" sz="1000" dirty="0" err="1">
                <a:effectLst/>
                <a:latin typeface="Helvetica" pitchFamily="2" charset="0"/>
              </a:rPr>
              <a:t>randomised</a:t>
            </a:r>
            <a:r>
              <a:rPr lang="fr-FR" sz="1000" dirty="0">
                <a:effectLst/>
                <a:latin typeface="Helvetica" pitchFamily="2" charset="0"/>
              </a:rPr>
              <a:t> trials. BMJ, 2006. 332(7553): p. 1302-8. (4) </a:t>
            </a:r>
            <a:r>
              <a:rPr lang="fr-FR" sz="1000" dirty="0" err="1">
                <a:effectLst/>
                <a:latin typeface="Helvetica" pitchFamily="2" charset="0"/>
              </a:rPr>
              <a:t>McGettigan</a:t>
            </a:r>
            <a:r>
              <a:rPr lang="fr-FR" sz="1000" dirty="0">
                <a:effectLst/>
                <a:latin typeface="Helvetica" pitchFamily="2" charset="0"/>
              </a:rPr>
              <a:t>, P. and D. Henry, </a:t>
            </a:r>
            <a:r>
              <a:rPr lang="fr-FR" sz="1000" dirty="0" err="1">
                <a:effectLst/>
                <a:latin typeface="Helvetica" pitchFamily="2" charset="0"/>
              </a:rPr>
              <a:t>Cardiovascular</a:t>
            </a:r>
            <a:r>
              <a:rPr lang="fr-FR" sz="1000" dirty="0">
                <a:effectLst/>
                <a:latin typeface="Helvetica" pitchFamily="2" charset="0"/>
              </a:rPr>
              <a:t> </a:t>
            </a:r>
            <a:r>
              <a:rPr lang="fr-FR" sz="1000" dirty="0" err="1">
                <a:effectLst/>
                <a:latin typeface="Helvetica" pitchFamily="2" charset="0"/>
              </a:rPr>
              <a:t>risk</a:t>
            </a:r>
            <a:r>
              <a:rPr lang="fr-FR" sz="1000" dirty="0">
                <a:effectLst/>
                <a:latin typeface="Helvetica" pitchFamily="2" charset="0"/>
              </a:rPr>
              <a:t> and inhibition of </a:t>
            </a:r>
            <a:r>
              <a:rPr lang="fr-FR" sz="1000" dirty="0" err="1">
                <a:effectLst/>
                <a:latin typeface="Helvetica" pitchFamily="2" charset="0"/>
              </a:rPr>
              <a:t>cyclooxygenase</a:t>
            </a:r>
            <a:r>
              <a:rPr lang="fr-FR" sz="1000" dirty="0">
                <a:effectLst/>
                <a:latin typeface="Helvetica" pitchFamily="2" charset="0"/>
              </a:rPr>
              <a:t>: a </a:t>
            </a:r>
            <a:r>
              <a:rPr lang="fr-FR" sz="1000" dirty="0" err="1">
                <a:effectLst/>
                <a:latin typeface="Helvetica" pitchFamily="2" charset="0"/>
              </a:rPr>
              <a:t>systematic</a:t>
            </a:r>
            <a:r>
              <a:rPr lang="fr-FR" sz="1000" dirty="0">
                <a:effectLst/>
                <a:latin typeface="Helvetica" pitchFamily="2" charset="0"/>
              </a:rPr>
              <a:t> </a:t>
            </a:r>
            <a:r>
              <a:rPr lang="fr-FR" sz="1000" dirty="0" err="1">
                <a:effectLst/>
                <a:latin typeface="Helvetica" pitchFamily="2" charset="0"/>
              </a:rPr>
              <a:t>review</a:t>
            </a:r>
            <a:r>
              <a:rPr lang="fr-FR" sz="1000" dirty="0">
                <a:effectLst/>
                <a:latin typeface="Helvetica" pitchFamily="2" charset="0"/>
              </a:rPr>
              <a:t> of the </a:t>
            </a:r>
            <a:r>
              <a:rPr lang="fr-FR" sz="1000" dirty="0" err="1">
                <a:effectLst/>
                <a:latin typeface="Helvetica" pitchFamily="2" charset="0"/>
              </a:rPr>
              <a:t>observational</a:t>
            </a:r>
            <a:r>
              <a:rPr lang="fr-FR" sz="1000" dirty="0">
                <a:effectLst/>
                <a:latin typeface="Helvetica" pitchFamily="2" charset="0"/>
              </a:rPr>
              <a:t> </a:t>
            </a:r>
            <a:r>
              <a:rPr lang="fr-FR" sz="1000" dirty="0" err="1">
                <a:effectLst/>
                <a:latin typeface="Helvetica" pitchFamily="2" charset="0"/>
              </a:rPr>
              <a:t>studies</a:t>
            </a:r>
            <a:r>
              <a:rPr lang="fr-FR" sz="1000" dirty="0">
                <a:effectLst/>
                <a:latin typeface="Helvetica" pitchFamily="2" charset="0"/>
              </a:rPr>
              <a:t> of </a:t>
            </a:r>
            <a:r>
              <a:rPr lang="fr-FR" sz="1000" dirty="0" err="1">
                <a:effectLst/>
                <a:latin typeface="Helvetica" pitchFamily="2" charset="0"/>
              </a:rPr>
              <a:t>selective</a:t>
            </a:r>
            <a:r>
              <a:rPr lang="fr-FR" sz="1000" dirty="0">
                <a:effectLst/>
                <a:latin typeface="Helvetica" pitchFamily="2" charset="0"/>
              </a:rPr>
              <a:t> and </a:t>
            </a:r>
            <a:r>
              <a:rPr lang="fr-FR" sz="1000" dirty="0" err="1">
                <a:effectLst/>
                <a:latin typeface="Helvetica" pitchFamily="2" charset="0"/>
              </a:rPr>
              <a:t>nonselective</a:t>
            </a:r>
            <a:r>
              <a:rPr lang="fr-FR" sz="1000" dirty="0">
                <a:effectLst/>
                <a:latin typeface="Helvetica" pitchFamily="2" charset="0"/>
              </a:rPr>
              <a:t> </a:t>
            </a:r>
            <a:r>
              <a:rPr lang="fr-FR" sz="1000" dirty="0" err="1">
                <a:effectLst/>
                <a:latin typeface="Helvetica" pitchFamily="2" charset="0"/>
              </a:rPr>
              <a:t>inhibitors</a:t>
            </a:r>
            <a:r>
              <a:rPr lang="fr-FR" sz="1000" dirty="0">
                <a:effectLst/>
                <a:latin typeface="Helvetica" pitchFamily="2" charset="0"/>
              </a:rPr>
              <a:t> of </a:t>
            </a:r>
            <a:r>
              <a:rPr lang="fr-FR" sz="1000" dirty="0" err="1">
                <a:effectLst/>
                <a:latin typeface="Helvetica" pitchFamily="2" charset="0"/>
              </a:rPr>
              <a:t>cyclooxygenase</a:t>
            </a:r>
            <a:r>
              <a:rPr lang="fr-FR" sz="1000" dirty="0">
                <a:effectLst/>
                <a:latin typeface="Helvetica" pitchFamily="2" charset="0"/>
              </a:rPr>
              <a:t> 2. JAMA, 2006. 296(13): p. 1633-44. </a:t>
            </a:r>
          </a:p>
          <a:p>
            <a:pPr algn="r"/>
            <a:endParaRPr lang="fr-FR" sz="1000" dirty="0">
              <a:effectLst/>
              <a:latin typeface="Helvetica" pitchFamily="2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7CF67B4-3F02-3FD2-B4B3-753442C9DF41}"/>
              </a:ext>
            </a:extLst>
          </p:cNvPr>
          <p:cNvSpPr txBox="1"/>
          <p:nvPr/>
        </p:nvSpPr>
        <p:spPr>
          <a:xfrm>
            <a:off x="361243" y="244396"/>
            <a:ext cx="1125929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sz="2200" b="1" i="0" u="none" strike="noStrike" dirty="0">
                <a:solidFill>
                  <a:schemeClr val="bg1"/>
                </a:solidFill>
                <a:effectLst/>
                <a:latin typeface="Helvetica" pitchFamily="2" charset="0"/>
                <a:cs typeface="Arial" panose="020B0604020202020204" pitchFamily="34" charset="0"/>
              </a:rPr>
              <a:t>Introduction    </a:t>
            </a:r>
            <a:r>
              <a:rPr lang="fr-FR" sz="2200" b="1" dirty="0">
                <a:solidFill>
                  <a:schemeClr val="bg1"/>
                </a:solidFill>
                <a:latin typeface="Helvetica" pitchFamily="2" charset="0"/>
                <a:cs typeface="Arial" panose="020B0604020202020204" pitchFamily="34" charset="0"/>
              </a:rPr>
              <a:t>A</a:t>
            </a:r>
            <a:r>
              <a:rPr lang="fr-FR" sz="2200" b="1" i="0" u="none" strike="noStrike" dirty="0">
                <a:solidFill>
                  <a:schemeClr val="bg1"/>
                </a:solidFill>
                <a:effectLst/>
                <a:latin typeface="Helvetica" pitchFamily="2" charset="0"/>
                <a:cs typeface="Arial" panose="020B0604020202020204" pitchFamily="34" charset="0"/>
              </a:rPr>
              <a:t>nalgésie multimodale    </a:t>
            </a:r>
            <a:r>
              <a:rPr lang="fr-FR" sz="2200" b="1" i="0" u="none" strike="noStrike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Helvetica" pitchFamily="2" charset="0"/>
                <a:cs typeface="Arial" panose="020B0604020202020204" pitchFamily="34" charset="0"/>
              </a:rPr>
              <a:t>Effets secondaires     </a:t>
            </a:r>
            <a:r>
              <a:rPr lang="fr-FR" sz="2200" b="1" i="0" u="none" strike="noStrike" dirty="0">
                <a:solidFill>
                  <a:schemeClr val="bg1"/>
                </a:solidFill>
                <a:effectLst/>
                <a:latin typeface="Helvetica" pitchFamily="2" charset="0"/>
                <a:cs typeface="Arial" panose="020B0604020202020204" pitchFamily="34" charset="0"/>
              </a:rPr>
              <a:t>Interactions    </a:t>
            </a:r>
          </a:p>
          <a:p>
            <a:pPr algn="r"/>
            <a:r>
              <a:rPr lang="fr-FR" sz="2200" b="1" i="0" u="none" strike="noStrike" dirty="0">
                <a:solidFill>
                  <a:schemeClr val="bg1"/>
                </a:solidFill>
                <a:effectLst/>
                <a:latin typeface="Helvetica" pitchFamily="2" charset="0"/>
                <a:cs typeface="Arial" panose="020B0604020202020204" pitchFamily="34" charset="0"/>
              </a:rPr>
              <a:t>Indications    Contre-indications     Conclusion</a:t>
            </a:r>
            <a:endParaRPr lang="fr-FR" sz="2200" b="1" dirty="0"/>
          </a:p>
        </p:txBody>
      </p:sp>
    </p:spTree>
    <p:extLst>
      <p:ext uri="{BB962C8B-B14F-4D97-AF65-F5344CB8AC3E}">
        <p14:creationId xmlns:p14="http://schemas.microsoft.com/office/powerpoint/2010/main" val="39236326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1D848C4-976E-2DA3-2329-9CB9A0D43B7D}"/>
              </a:ext>
            </a:extLst>
          </p:cNvPr>
          <p:cNvSpPr/>
          <p:nvPr/>
        </p:nvSpPr>
        <p:spPr>
          <a:xfrm>
            <a:off x="-1" y="0"/>
            <a:ext cx="12192001" cy="125403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56F9BD6-89DB-2DFF-4DBB-DBB01C56FEF2}"/>
              </a:ext>
            </a:extLst>
          </p:cNvPr>
          <p:cNvSpPr txBox="1"/>
          <p:nvPr/>
        </p:nvSpPr>
        <p:spPr>
          <a:xfrm>
            <a:off x="462458" y="1658426"/>
            <a:ext cx="11319641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dirty="0">
                <a:solidFill>
                  <a:schemeClr val="accent1">
                    <a:lumMod val="50000"/>
                  </a:schemeClr>
                </a:solidFill>
                <a:latin typeface="Helvetica" pitchFamily="2" charset="0"/>
              </a:rPr>
              <a:t>Risque cardiovasculaire :</a:t>
            </a:r>
            <a:endParaRPr lang="fr-FR" sz="2200" b="1" dirty="0">
              <a:solidFill>
                <a:schemeClr val="tx1">
                  <a:lumMod val="95000"/>
                  <a:lumOff val="5000"/>
                </a:schemeClr>
              </a:solidFill>
              <a:latin typeface="Helvetica" pitchFamily="2" charset="0"/>
            </a:endParaRPr>
          </a:p>
          <a:p>
            <a:endParaRPr lang="fr-FR" sz="2200" b="1" dirty="0">
              <a:latin typeface="Helvetica" pitchFamily="2" charset="0"/>
            </a:endParaRPr>
          </a:p>
          <a:p>
            <a:r>
              <a:rPr lang="fr-FR" sz="2200" b="1" dirty="0">
                <a:latin typeface="Helvetica" pitchFamily="2" charset="0"/>
              </a:rPr>
              <a:t>Insuffisance cardiaque : </a:t>
            </a:r>
            <a:r>
              <a:rPr lang="fr-FR" sz="2200" dirty="0">
                <a:latin typeface="Helvetica" pitchFamily="2" charset="0"/>
              </a:rPr>
              <a:t>risque d’hospitalisation x2 chez la personne âgée </a:t>
            </a:r>
            <a:r>
              <a:rPr lang="fr-FR" sz="1000" dirty="0">
                <a:latin typeface="Helvetica" pitchFamily="2" charset="0"/>
              </a:rPr>
              <a:t>(1) (2)</a:t>
            </a:r>
          </a:p>
          <a:p>
            <a:endParaRPr lang="fr-FR" sz="2200" dirty="0">
              <a:latin typeface="Helvetica" pitchFamily="2" charset="0"/>
            </a:endParaRPr>
          </a:p>
          <a:p>
            <a:r>
              <a:rPr lang="fr-FR" sz="2200" dirty="0">
                <a:latin typeface="Helvetica" pitchFamily="2" charset="0"/>
              </a:rPr>
              <a:t>	- Augmentation de la </a:t>
            </a:r>
            <a:r>
              <a:rPr lang="fr-FR" sz="2200" b="1" dirty="0">
                <a:latin typeface="Helvetica" pitchFamily="2" charset="0"/>
              </a:rPr>
              <a:t>PA</a:t>
            </a:r>
          </a:p>
          <a:p>
            <a:r>
              <a:rPr lang="fr-FR" sz="2200" dirty="0">
                <a:latin typeface="Helvetica" pitchFamily="2" charset="0"/>
              </a:rPr>
              <a:t>	- Aggravation des décompensations</a:t>
            </a:r>
          </a:p>
          <a:p>
            <a:r>
              <a:rPr lang="fr-FR" sz="2200" dirty="0">
                <a:latin typeface="Helvetica" pitchFamily="2" charset="0"/>
              </a:rPr>
              <a:t>	d’insuffisance cardiaque chez les </a:t>
            </a:r>
          </a:p>
          <a:p>
            <a:r>
              <a:rPr lang="fr-FR" sz="2200" dirty="0">
                <a:latin typeface="Helvetica" pitchFamily="2" charset="0"/>
              </a:rPr>
              <a:t>	sujets pathologiques traités par </a:t>
            </a:r>
          </a:p>
          <a:p>
            <a:r>
              <a:rPr lang="fr-FR" sz="2200" dirty="0">
                <a:latin typeface="Helvetica" pitchFamily="2" charset="0"/>
              </a:rPr>
              <a:t>	AINS </a:t>
            </a:r>
            <a:r>
              <a:rPr lang="fr-FR" sz="2200" b="1" dirty="0">
                <a:latin typeface="Helvetica" pitchFamily="2" charset="0"/>
              </a:rPr>
              <a:t>au long cours</a:t>
            </a:r>
          </a:p>
          <a:p>
            <a:endParaRPr lang="fr-FR" sz="2200" dirty="0">
              <a:latin typeface="Helvetica" pitchFamily="2" charset="0"/>
            </a:endParaRPr>
          </a:p>
          <a:p>
            <a:endParaRPr lang="fr-FR" sz="2200" b="1" dirty="0">
              <a:latin typeface="Helvetica" pitchFamily="2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EB8AC84-731F-E1D2-8C80-2E23E80B60D8}"/>
              </a:ext>
            </a:extLst>
          </p:cNvPr>
          <p:cNvSpPr txBox="1"/>
          <p:nvPr/>
        </p:nvSpPr>
        <p:spPr>
          <a:xfrm>
            <a:off x="298183" y="6115145"/>
            <a:ext cx="11673103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sz="1000" dirty="0">
                <a:effectLst/>
                <a:latin typeface="Helvetica" pitchFamily="2" charset="0"/>
              </a:rPr>
              <a:t>(1) </a:t>
            </a:r>
            <a:r>
              <a:rPr lang="fr-FR" sz="1000" dirty="0" err="1">
                <a:effectLst/>
                <a:latin typeface="Helvetica" pitchFamily="2" charset="0"/>
              </a:rPr>
              <a:t>Gislason</a:t>
            </a:r>
            <a:r>
              <a:rPr lang="fr-FR" sz="1000" dirty="0">
                <a:effectLst/>
                <a:latin typeface="Helvetica" pitchFamily="2" charset="0"/>
              </a:rPr>
              <a:t>, G.H., et al., </a:t>
            </a:r>
            <a:r>
              <a:rPr lang="fr-FR" sz="1000" dirty="0" err="1">
                <a:effectLst/>
                <a:latin typeface="Helvetica" pitchFamily="2" charset="0"/>
              </a:rPr>
              <a:t>Increased</a:t>
            </a:r>
            <a:r>
              <a:rPr lang="fr-FR" sz="1000" dirty="0">
                <a:effectLst/>
                <a:latin typeface="Helvetica" pitchFamily="2" charset="0"/>
              </a:rPr>
              <a:t> </a:t>
            </a:r>
            <a:r>
              <a:rPr lang="fr-FR" sz="1000" dirty="0" err="1">
                <a:effectLst/>
                <a:latin typeface="Helvetica" pitchFamily="2" charset="0"/>
              </a:rPr>
              <a:t>mortality</a:t>
            </a:r>
            <a:r>
              <a:rPr lang="fr-FR" sz="1000" dirty="0">
                <a:effectLst/>
                <a:latin typeface="Helvetica" pitchFamily="2" charset="0"/>
              </a:rPr>
              <a:t> and </a:t>
            </a:r>
            <a:r>
              <a:rPr lang="fr-FR" sz="1000" dirty="0" err="1">
                <a:effectLst/>
                <a:latin typeface="Helvetica" pitchFamily="2" charset="0"/>
              </a:rPr>
              <a:t>cardiovascular</a:t>
            </a:r>
            <a:r>
              <a:rPr lang="fr-FR" sz="1000" dirty="0">
                <a:effectLst/>
                <a:latin typeface="Helvetica" pitchFamily="2" charset="0"/>
              </a:rPr>
              <a:t> </a:t>
            </a:r>
            <a:r>
              <a:rPr lang="fr-FR" sz="1000" dirty="0" err="1">
                <a:effectLst/>
                <a:latin typeface="Helvetica" pitchFamily="2" charset="0"/>
              </a:rPr>
              <a:t>morbidity</a:t>
            </a:r>
            <a:r>
              <a:rPr lang="fr-FR" sz="1000" dirty="0">
                <a:effectLst/>
                <a:latin typeface="Helvetica" pitchFamily="2" charset="0"/>
              </a:rPr>
              <a:t> </a:t>
            </a:r>
            <a:r>
              <a:rPr lang="fr-FR" sz="1000" dirty="0" err="1">
                <a:effectLst/>
                <a:latin typeface="Helvetica" pitchFamily="2" charset="0"/>
              </a:rPr>
              <a:t>associated</a:t>
            </a:r>
            <a:r>
              <a:rPr lang="fr-FR" sz="1000" dirty="0">
                <a:effectLst/>
                <a:latin typeface="Helvetica" pitchFamily="2" charset="0"/>
              </a:rPr>
              <a:t> </a:t>
            </a:r>
            <a:r>
              <a:rPr lang="fr-FR" sz="1000" dirty="0" err="1">
                <a:effectLst/>
                <a:latin typeface="Helvetica" pitchFamily="2" charset="0"/>
              </a:rPr>
              <a:t>with</a:t>
            </a:r>
            <a:r>
              <a:rPr lang="fr-FR" sz="1000" dirty="0">
                <a:effectLst/>
                <a:latin typeface="Helvetica" pitchFamily="2" charset="0"/>
              </a:rPr>
              <a:t> use of </a:t>
            </a:r>
            <a:r>
              <a:rPr lang="fr-FR" sz="1000" dirty="0" err="1">
                <a:effectLst/>
                <a:latin typeface="Helvetica" pitchFamily="2" charset="0"/>
              </a:rPr>
              <a:t>nonsteroidal</a:t>
            </a:r>
            <a:r>
              <a:rPr lang="fr-FR" sz="1000" dirty="0">
                <a:effectLst/>
                <a:latin typeface="Helvetica" pitchFamily="2" charset="0"/>
              </a:rPr>
              <a:t> anti-</a:t>
            </a:r>
            <a:r>
              <a:rPr lang="fr-FR" sz="1000" dirty="0" err="1">
                <a:effectLst/>
                <a:latin typeface="Helvetica" pitchFamily="2" charset="0"/>
              </a:rPr>
              <a:t>inflammatory</a:t>
            </a:r>
            <a:r>
              <a:rPr lang="fr-FR" sz="1000" dirty="0">
                <a:effectLst/>
                <a:latin typeface="Helvetica" pitchFamily="2" charset="0"/>
              </a:rPr>
              <a:t> </a:t>
            </a:r>
            <a:r>
              <a:rPr lang="fr-FR" sz="1000" dirty="0" err="1">
                <a:effectLst/>
                <a:latin typeface="Helvetica" pitchFamily="2" charset="0"/>
              </a:rPr>
              <a:t>drugs</a:t>
            </a:r>
            <a:r>
              <a:rPr lang="fr-FR" sz="1000" dirty="0">
                <a:effectLst/>
                <a:latin typeface="Helvetica" pitchFamily="2" charset="0"/>
              </a:rPr>
              <a:t> in </a:t>
            </a:r>
            <a:r>
              <a:rPr lang="fr-FR" sz="1000" dirty="0" err="1">
                <a:effectLst/>
                <a:latin typeface="Helvetica" pitchFamily="2" charset="0"/>
              </a:rPr>
              <a:t>chronic</a:t>
            </a:r>
            <a:r>
              <a:rPr lang="fr-FR" sz="1000" dirty="0">
                <a:effectLst/>
                <a:latin typeface="Helvetica" pitchFamily="2" charset="0"/>
              </a:rPr>
              <a:t> </a:t>
            </a:r>
            <a:r>
              <a:rPr lang="fr-FR" sz="1000" dirty="0" err="1">
                <a:effectLst/>
                <a:latin typeface="Helvetica" pitchFamily="2" charset="0"/>
              </a:rPr>
              <a:t>heart</a:t>
            </a:r>
            <a:r>
              <a:rPr lang="fr-FR" sz="1000" dirty="0">
                <a:effectLst/>
                <a:latin typeface="Helvetica" pitchFamily="2" charset="0"/>
              </a:rPr>
              <a:t> </a:t>
            </a:r>
            <a:r>
              <a:rPr lang="fr-FR" sz="1000" dirty="0" err="1">
                <a:effectLst/>
                <a:latin typeface="Helvetica" pitchFamily="2" charset="0"/>
              </a:rPr>
              <a:t>failure</a:t>
            </a:r>
            <a:r>
              <a:rPr lang="fr-FR" sz="1000" dirty="0">
                <a:effectLst/>
                <a:latin typeface="Helvetica" pitchFamily="2" charset="0"/>
              </a:rPr>
              <a:t>. Arch </a:t>
            </a:r>
            <a:r>
              <a:rPr lang="fr-FR" sz="1000" dirty="0" err="1">
                <a:effectLst/>
                <a:latin typeface="Helvetica" pitchFamily="2" charset="0"/>
              </a:rPr>
              <a:t>Intern</a:t>
            </a:r>
            <a:r>
              <a:rPr lang="fr-FR" sz="1000" dirty="0">
                <a:effectLst/>
                <a:latin typeface="Helvetica" pitchFamily="2" charset="0"/>
              </a:rPr>
              <a:t> Med, 2009. 169(2): p. 141-9. </a:t>
            </a:r>
            <a:r>
              <a:rPr lang="fr-FR" sz="1000" dirty="0">
                <a:latin typeface="Helvetica" pitchFamily="2" charset="0"/>
              </a:rPr>
              <a:t>(2) </a:t>
            </a:r>
            <a:r>
              <a:rPr lang="fr-FR" sz="1000" dirty="0" err="1">
                <a:effectLst/>
                <a:latin typeface="Helvetica" pitchFamily="2" charset="0"/>
              </a:rPr>
              <a:t>Mamdani</a:t>
            </a:r>
            <a:r>
              <a:rPr lang="fr-FR" sz="1000" dirty="0">
                <a:effectLst/>
                <a:latin typeface="Helvetica" pitchFamily="2" charset="0"/>
              </a:rPr>
              <a:t>, M., et al., Cyclo-oxygenase-2 </a:t>
            </a:r>
            <a:r>
              <a:rPr lang="fr-FR" sz="1000" dirty="0" err="1">
                <a:effectLst/>
                <a:latin typeface="Helvetica" pitchFamily="2" charset="0"/>
              </a:rPr>
              <a:t>inhibitors</a:t>
            </a:r>
            <a:r>
              <a:rPr lang="fr-FR" sz="1000" dirty="0">
                <a:effectLst/>
                <a:latin typeface="Helvetica" pitchFamily="2" charset="0"/>
              </a:rPr>
              <a:t> versus non-</a:t>
            </a:r>
            <a:r>
              <a:rPr lang="fr-FR" sz="1000" dirty="0" err="1">
                <a:effectLst/>
                <a:latin typeface="Helvetica" pitchFamily="2" charset="0"/>
              </a:rPr>
              <a:t>selective</a:t>
            </a:r>
            <a:r>
              <a:rPr lang="fr-FR" sz="1000" dirty="0">
                <a:effectLst/>
                <a:latin typeface="Helvetica" pitchFamily="2" charset="0"/>
              </a:rPr>
              <a:t> non-</a:t>
            </a:r>
            <a:r>
              <a:rPr lang="fr-FR" sz="1000" dirty="0" err="1">
                <a:effectLst/>
                <a:latin typeface="Helvetica" pitchFamily="2" charset="0"/>
              </a:rPr>
              <a:t>steroidal</a:t>
            </a:r>
            <a:r>
              <a:rPr lang="fr-FR" sz="1000" dirty="0">
                <a:effectLst/>
                <a:latin typeface="Helvetica" pitchFamily="2" charset="0"/>
              </a:rPr>
              <a:t> anti-</a:t>
            </a:r>
            <a:r>
              <a:rPr lang="fr-FR" sz="1000" dirty="0" err="1">
                <a:effectLst/>
                <a:latin typeface="Helvetica" pitchFamily="2" charset="0"/>
              </a:rPr>
              <a:t>inflammatory</a:t>
            </a:r>
            <a:r>
              <a:rPr lang="fr-FR" sz="1000" dirty="0">
                <a:effectLst/>
                <a:latin typeface="Helvetica" pitchFamily="2" charset="0"/>
              </a:rPr>
              <a:t> </a:t>
            </a:r>
            <a:r>
              <a:rPr lang="fr-FR" sz="1000" dirty="0" err="1">
                <a:effectLst/>
                <a:latin typeface="Helvetica" pitchFamily="2" charset="0"/>
              </a:rPr>
              <a:t>drugs</a:t>
            </a:r>
            <a:r>
              <a:rPr lang="fr-FR" sz="1000" dirty="0">
                <a:effectLst/>
                <a:latin typeface="Helvetica" pitchFamily="2" charset="0"/>
              </a:rPr>
              <a:t> and congestive </a:t>
            </a:r>
            <a:r>
              <a:rPr lang="fr-FR" sz="1000" dirty="0" err="1">
                <a:effectLst/>
                <a:latin typeface="Helvetica" pitchFamily="2" charset="0"/>
              </a:rPr>
              <a:t>heart</a:t>
            </a:r>
            <a:r>
              <a:rPr lang="fr-FR" sz="1000" dirty="0">
                <a:effectLst/>
                <a:latin typeface="Helvetica" pitchFamily="2" charset="0"/>
              </a:rPr>
              <a:t> </a:t>
            </a:r>
            <a:r>
              <a:rPr lang="fr-FR" sz="1000" dirty="0" err="1">
                <a:effectLst/>
                <a:latin typeface="Helvetica" pitchFamily="2" charset="0"/>
              </a:rPr>
              <a:t>failure</a:t>
            </a:r>
            <a:r>
              <a:rPr lang="fr-FR" sz="1000" dirty="0">
                <a:effectLst/>
                <a:latin typeface="Helvetica" pitchFamily="2" charset="0"/>
              </a:rPr>
              <a:t> </a:t>
            </a:r>
            <a:r>
              <a:rPr lang="fr-FR" sz="1000" dirty="0" err="1">
                <a:effectLst/>
                <a:latin typeface="Helvetica" pitchFamily="2" charset="0"/>
              </a:rPr>
              <a:t>outcomes</a:t>
            </a:r>
            <a:r>
              <a:rPr lang="fr-FR" sz="1000" dirty="0">
                <a:effectLst/>
                <a:latin typeface="Helvetica" pitchFamily="2" charset="0"/>
              </a:rPr>
              <a:t> in </a:t>
            </a:r>
            <a:r>
              <a:rPr lang="fr-FR" sz="1000" dirty="0" err="1">
                <a:effectLst/>
                <a:latin typeface="Helvetica" pitchFamily="2" charset="0"/>
              </a:rPr>
              <a:t>elderly</a:t>
            </a:r>
            <a:r>
              <a:rPr lang="fr-FR" sz="1000" dirty="0">
                <a:effectLst/>
                <a:latin typeface="Helvetica" pitchFamily="2" charset="0"/>
              </a:rPr>
              <a:t> patients: a population-</a:t>
            </a:r>
            <a:r>
              <a:rPr lang="fr-FR" sz="1000" dirty="0" err="1">
                <a:effectLst/>
                <a:latin typeface="Helvetica" pitchFamily="2" charset="0"/>
              </a:rPr>
              <a:t>based</a:t>
            </a:r>
            <a:r>
              <a:rPr lang="fr-FR" sz="1000" dirty="0">
                <a:effectLst/>
                <a:latin typeface="Helvetica" pitchFamily="2" charset="0"/>
              </a:rPr>
              <a:t> </a:t>
            </a:r>
            <a:r>
              <a:rPr lang="fr-FR" sz="1000" dirty="0" err="1">
                <a:effectLst/>
                <a:latin typeface="Helvetica" pitchFamily="2" charset="0"/>
              </a:rPr>
              <a:t>cohort</a:t>
            </a:r>
            <a:r>
              <a:rPr lang="fr-FR" sz="1000" dirty="0">
                <a:effectLst/>
                <a:latin typeface="Helvetica" pitchFamily="2" charset="0"/>
              </a:rPr>
              <a:t> </a:t>
            </a:r>
            <a:r>
              <a:rPr lang="fr-FR" sz="1000" dirty="0" err="1">
                <a:effectLst/>
                <a:latin typeface="Helvetica" pitchFamily="2" charset="0"/>
              </a:rPr>
              <a:t>study</a:t>
            </a:r>
            <a:r>
              <a:rPr lang="fr-FR" sz="1000" dirty="0">
                <a:effectLst/>
                <a:latin typeface="Helvetica" pitchFamily="2" charset="0"/>
              </a:rPr>
              <a:t>. Lancet, 2004. 363(9423): p. 1751-6. </a:t>
            </a:r>
          </a:p>
          <a:p>
            <a:pPr algn="r"/>
            <a:r>
              <a:rPr lang="fr-FR" sz="1000" dirty="0">
                <a:effectLst/>
                <a:latin typeface="Helvetica" pitchFamily="2" charset="0"/>
              </a:rPr>
              <a:t> </a:t>
            </a:r>
          </a:p>
          <a:p>
            <a:pPr algn="r"/>
            <a:endParaRPr lang="fr-FR" sz="1000" dirty="0">
              <a:effectLst/>
              <a:latin typeface="Helvetica" pitchFamily="2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1660016-C270-9179-9D79-56670D3FEF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8241" y="2856131"/>
            <a:ext cx="4578270" cy="2589966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BBEB18F8-7661-9809-EBA1-4266BA185375}"/>
              </a:ext>
            </a:extLst>
          </p:cNvPr>
          <p:cNvSpPr txBox="1"/>
          <p:nvPr/>
        </p:nvSpPr>
        <p:spPr>
          <a:xfrm>
            <a:off x="6096000" y="5505503"/>
            <a:ext cx="593443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800" b="1" dirty="0">
                <a:solidFill>
                  <a:srgbClr val="282323"/>
                </a:solidFill>
                <a:effectLst/>
                <a:latin typeface="Helvetica" pitchFamily="2" charset="0"/>
              </a:rPr>
              <a:t>(1) Figure 3. </a:t>
            </a:r>
            <a:r>
              <a:rPr lang="fr-FR" sz="800" dirty="0">
                <a:solidFill>
                  <a:srgbClr val="282323"/>
                </a:solidFill>
                <a:effectLst/>
                <a:latin typeface="Helvetica" pitchFamily="2" charset="0"/>
              </a:rPr>
              <a:t>Hazard ratios for </a:t>
            </a:r>
            <a:r>
              <a:rPr lang="fr-FR" sz="800" dirty="0" err="1">
                <a:solidFill>
                  <a:srgbClr val="282323"/>
                </a:solidFill>
                <a:effectLst/>
                <a:latin typeface="Helvetica" pitchFamily="2" charset="0"/>
              </a:rPr>
              <a:t>hospitalization</a:t>
            </a:r>
            <a:r>
              <a:rPr lang="fr-FR" sz="800" dirty="0">
                <a:solidFill>
                  <a:srgbClr val="282323"/>
                </a:solidFill>
                <a:effectLst/>
                <a:latin typeface="Helvetica" pitchFamily="2" charset="0"/>
              </a:rPr>
              <a:t> </a:t>
            </a:r>
            <a:r>
              <a:rPr lang="fr-FR" sz="800" dirty="0" err="1">
                <a:solidFill>
                  <a:srgbClr val="282323"/>
                </a:solidFill>
                <a:effectLst/>
                <a:latin typeface="Helvetica" pitchFamily="2" charset="0"/>
              </a:rPr>
              <a:t>because</a:t>
            </a:r>
            <a:r>
              <a:rPr lang="fr-FR" sz="800" dirty="0">
                <a:solidFill>
                  <a:srgbClr val="282323"/>
                </a:solidFill>
                <a:effectLst/>
                <a:latin typeface="Helvetica" pitchFamily="2" charset="0"/>
              </a:rPr>
              <a:t> of </a:t>
            </a:r>
            <a:r>
              <a:rPr lang="fr-FR" sz="800" dirty="0" err="1">
                <a:solidFill>
                  <a:srgbClr val="282323"/>
                </a:solidFill>
                <a:effectLst/>
                <a:latin typeface="Helvetica" pitchFamily="2" charset="0"/>
              </a:rPr>
              <a:t>heart</a:t>
            </a:r>
            <a:r>
              <a:rPr lang="fr-FR" sz="800" dirty="0">
                <a:solidFill>
                  <a:srgbClr val="282323"/>
                </a:solidFill>
                <a:effectLst/>
                <a:latin typeface="Helvetica" pitchFamily="2" charset="0"/>
              </a:rPr>
              <a:t> </a:t>
            </a:r>
            <a:r>
              <a:rPr lang="fr-FR" sz="800" dirty="0" err="1">
                <a:solidFill>
                  <a:srgbClr val="282323"/>
                </a:solidFill>
                <a:effectLst/>
                <a:latin typeface="Helvetica" pitchFamily="2" charset="0"/>
              </a:rPr>
              <a:t>failure</a:t>
            </a:r>
            <a:r>
              <a:rPr lang="fr-FR" sz="800" dirty="0">
                <a:solidFill>
                  <a:srgbClr val="282323"/>
                </a:solidFill>
                <a:effectLst/>
                <a:latin typeface="Helvetica" pitchFamily="2" charset="0"/>
              </a:rPr>
              <a:t> </a:t>
            </a:r>
            <a:r>
              <a:rPr lang="fr-FR" sz="800" dirty="0" err="1">
                <a:solidFill>
                  <a:srgbClr val="282323"/>
                </a:solidFill>
                <a:effectLst/>
                <a:latin typeface="Helvetica" pitchFamily="2" charset="0"/>
              </a:rPr>
              <a:t>associated</a:t>
            </a:r>
            <a:r>
              <a:rPr lang="fr-FR" sz="800" dirty="0">
                <a:solidFill>
                  <a:srgbClr val="282323"/>
                </a:solidFill>
                <a:effectLst/>
                <a:latin typeface="Helvetica" pitchFamily="2" charset="0"/>
              </a:rPr>
              <a:t> </a:t>
            </a:r>
            <a:r>
              <a:rPr lang="fr-FR" sz="800" dirty="0" err="1">
                <a:solidFill>
                  <a:srgbClr val="282323"/>
                </a:solidFill>
                <a:effectLst/>
                <a:latin typeface="Helvetica" pitchFamily="2" charset="0"/>
              </a:rPr>
              <a:t>with</a:t>
            </a:r>
            <a:r>
              <a:rPr lang="fr-FR" sz="800" dirty="0">
                <a:solidFill>
                  <a:srgbClr val="282323"/>
                </a:solidFill>
                <a:effectLst/>
                <a:latin typeface="Helvetica" pitchFamily="2" charset="0"/>
              </a:rPr>
              <a:t> use of </a:t>
            </a:r>
            <a:r>
              <a:rPr lang="fr-FR" sz="800" dirty="0" err="1">
                <a:solidFill>
                  <a:srgbClr val="282323"/>
                </a:solidFill>
                <a:effectLst/>
                <a:latin typeface="Helvetica" pitchFamily="2" charset="0"/>
              </a:rPr>
              <a:t>nonsteroidal</a:t>
            </a:r>
            <a:r>
              <a:rPr lang="fr-FR" sz="800" dirty="0">
                <a:solidFill>
                  <a:srgbClr val="282323"/>
                </a:solidFill>
                <a:effectLst/>
                <a:latin typeface="Helvetica" pitchFamily="2" charset="0"/>
              </a:rPr>
              <a:t> anti-</a:t>
            </a:r>
            <a:r>
              <a:rPr lang="fr-FR" sz="800" dirty="0" err="1">
                <a:solidFill>
                  <a:srgbClr val="282323"/>
                </a:solidFill>
                <a:effectLst/>
                <a:latin typeface="Helvetica" pitchFamily="2" charset="0"/>
              </a:rPr>
              <a:t>inflammatory</a:t>
            </a:r>
            <a:r>
              <a:rPr lang="fr-FR" sz="800" dirty="0">
                <a:solidFill>
                  <a:srgbClr val="282323"/>
                </a:solidFill>
                <a:effectLst/>
                <a:latin typeface="Helvetica" pitchFamily="2" charset="0"/>
              </a:rPr>
              <a:t> </a:t>
            </a:r>
            <a:r>
              <a:rPr lang="fr-FR" sz="800" dirty="0" err="1">
                <a:solidFill>
                  <a:srgbClr val="282323"/>
                </a:solidFill>
                <a:effectLst/>
                <a:latin typeface="Helvetica" pitchFamily="2" charset="0"/>
              </a:rPr>
              <a:t>drugs</a:t>
            </a:r>
            <a:r>
              <a:rPr lang="fr-FR" sz="800" dirty="0">
                <a:solidFill>
                  <a:srgbClr val="282323"/>
                </a:solidFill>
                <a:effectLst/>
                <a:latin typeface="Helvetica" pitchFamily="2" charset="0"/>
              </a:rPr>
              <a:t> (</a:t>
            </a:r>
            <a:r>
              <a:rPr lang="fr-FR" sz="800" dirty="0" err="1">
                <a:solidFill>
                  <a:srgbClr val="282323"/>
                </a:solidFill>
                <a:effectLst/>
                <a:latin typeface="Helvetica" pitchFamily="2" charset="0"/>
              </a:rPr>
              <a:t>NSAIDs</a:t>
            </a:r>
            <a:r>
              <a:rPr lang="fr-FR" sz="800" dirty="0">
                <a:solidFill>
                  <a:srgbClr val="282323"/>
                </a:solidFill>
                <a:effectLst/>
                <a:latin typeface="Helvetica" pitchFamily="2" charset="0"/>
              </a:rPr>
              <a:t>) in patients </a:t>
            </a:r>
            <a:r>
              <a:rPr lang="fr-FR" sz="800" dirty="0" err="1">
                <a:solidFill>
                  <a:srgbClr val="282323"/>
                </a:solidFill>
                <a:effectLst/>
                <a:latin typeface="Helvetica" pitchFamily="2" charset="0"/>
              </a:rPr>
              <a:t>with</a:t>
            </a:r>
            <a:r>
              <a:rPr lang="fr-FR" sz="800" dirty="0">
                <a:solidFill>
                  <a:srgbClr val="282323"/>
                </a:solidFill>
                <a:effectLst/>
                <a:latin typeface="Helvetica" pitchFamily="2" charset="0"/>
              </a:rPr>
              <a:t> </a:t>
            </a:r>
            <a:r>
              <a:rPr lang="fr-FR" sz="800" dirty="0" err="1">
                <a:solidFill>
                  <a:srgbClr val="282323"/>
                </a:solidFill>
                <a:effectLst/>
                <a:latin typeface="Helvetica" pitchFamily="2" charset="0"/>
              </a:rPr>
              <a:t>chronic</a:t>
            </a:r>
            <a:r>
              <a:rPr lang="fr-FR" sz="800" dirty="0">
                <a:solidFill>
                  <a:srgbClr val="282323"/>
                </a:solidFill>
                <a:effectLst/>
                <a:latin typeface="Helvetica" pitchFamily="2" charset="0"/>
              </a:rPr>
              <a:t> </a:t>
            </a:r>
            <a:r>
              <a:rPr lang="fr-FR" sz="800" dirty="0" err="1">
                <a:solidFill>
                  <a:srgbClr val="282323"/>
                </a:solidFill>
                <a:effectLst/>
                <a:latin typeface="Helvetica" pitchFamily="2" charset="0"/>
              </a:rPr>
              <a:t>heart</a:t>
            </a:r>
            <a:r>
              <a:rPr lang="fr-FR" sz="800" dirty="0">
                <a:solidFill>
                  <a:srgbClr val="282323"/>
                </a:solidFill>
                <a:effectLst/>
                <a:latin typeface="Helvetica" pitchFamily="2" charset="0"/>
              </a:rPr>
              <a:t> </a:t>
            </a:r>
            <a:r>
              <a:rPr lang="fr-FR" sz="800" dirty="0" err="1">
                <a:solidFill>
                  <a:srgbClr val="282323"/>
                </a:solidFill>
                <a:effectLst/>
                <a:latin typeface="Helvetica" pitchFamily="2" charset="0"/>
              </a:rPr>
              <a:t>failure</a:t>
            </a:r>
            <a:r>
              <a:rPr lang="fr-FR" sz="800" dirty="0">
                <a:solidFill>
                  <a:srgbClr val="282323"/>
                </a:solidFill>
                <a:effectLst/>
                <a:latin typeface="Helvetica" pitchFamily="2" charset="0"/>
              </a:rPr>
              <a:t>. Cox </a:t>
            </a:r>
            <a:r>
              <a:rPr lang="fr-FR" sz="800" dirty="0" err="1">
                <a:solidFill>
                  <a:srgbClr val="282323"/>
                </a:solidFill>
                <a:effectLst/>
                <a:latin typeface="Helvetica" pitchFamily="2" charset="0"/>
              </a:rPr>
              <a:t>proportional</a:t>
            </a:r>
            <a:r>
              <a:rPr lang="fr-FR" sz="800" dirty="0">
                <a:solidFill>
                  <a:srgbClr val="282323"/>
                </a:solidFill>
                <a:effectLst/>
                <a:latin typeface="Helvetica" pitchFamily="2" charset="0"/>
              </a:rPr>
              <a:t> </a:t>
            </a:r>
            <a:r>
              <a:rPr lang="fr-FR" sz="800" dirty="0" err="1">
                <a:solidFill>
                  <a:srgbClr val="282323"/>
                </a:solidFill>
                <a:effectLst/>
                <a:latin typeface="Helvetica" pitchFamily="2" charset="0"/>
              </a:rPr>
              <a:t>hazards</a:t>
            </a:r>
            <a:r>
              <a:rPr lang="fr-FR" sz="800" dirty="0">
                <a:solidFill>
                  <a:srgbClr val="282323"/>
                </a:solidFill>
                <a:effectLst/>
                <a:latin typeface="Helvetica" pitchFamily="2" charset="0"/>
              </a:rPr>
              <a:t> </a:t>
            </a:r>
            <a:r>
              <a:rPr lang="fr-FR" sz="800" dirty="0" err="1">
                <a:solidFill>
                  <a:srgbClr val="282323"/>
                </a:solidFill>
                <a:effectLst/>
                <a:latin typeface="Helvetica" pitchFamily="2" charset="0"/>
              </a:rPr>
              <a:t>regression</a:t>
            </a:r>
            <a:r>
              <a:rPr lang="fr-FR" sz="800" dirty="0">
                <a:solidFill>
                  <a:srgbClr val="282323"/>
                </a:solidFill>
                <a:effectLst/>
                <a:latin typeface="Helvetica" pitchFamily="2" charset="0"/>
              </a:rPr>
              <a:t> </a:t>
            </a:r>
            <a:r>
              <a:rPr lang="fr-FR" sz="800" dirty="0" err="1">
                <a:solidFill>
                  <a:srgbClr val="282323"/>
                </a:solidFill>
                <a:effectLst/>
                <a:latin typeface="Helvetica" pitchFamily="2" charset="0"/>
              </a:rPr>
              <a:t>analysis</a:t>
            </a:r>
            <a:r>
              <a:rPr lang="fr-FR" sz="800" dirty="0">
                <a:solidFill>
                  <a:srgbClr val="282323"/>
                </a:solidFill>
                <a:effectLst/>
                <a:latin typeface="Helvetica" pitchFamily="2" charset="0"/>
              </a:rPr>
              <a:t> </a:t>
            </a:r>
            <a:r>
              <a:rPr lang="fr-FR" sz="800" dirty="0" err="1">
                <a:solidFill>
                  <a:srgbClr val="282323"/>
                </a:solidFill>
                <a:effectLst/>
                <a:latin typeface="Helvetica" pitchFamily="2" charset="0"/>
              </a:rPr>
              <a:t>adjusted</a:t>
            </a:r>
            <a:r>
              <a:rPr lang="fr-FR" sz="800" dirty="0">
                <a:solidFill>
                  <a:srgbClr val="282323"/>
                </a:solidFill>
                <a:effectLst/>
                <a:latin typeface="Helvetica" pitchFamily="2" charset="0"/>
              </a:rPr>
              <a:t> for </a:t>
            </a:r>
            <a:r>
              <a:rPr lang="fr-FR" sz="800" dirty="0" err="1">
                <a:solidFill>
                  <a:srgbClr val="282323"/>
                </a:solidFill>
                <a:effectLst/>
                <a:latin typeface="Helvetica" pitchFamily="2" charset="0"/>
              </a:rPr>
              <a:t>age</a:t>
            </a:r>
            <a:r>
              <a:rPr lang="fr-FR" sz="800" dirty="0">
                <a:solidFill>
                  <a:srgbClr val="282323"/>
                </a:solidFill>
                <a:effectLst/>
                <a:latin typeface="Helvetica" pitchFamily="2" charset="0"/>
              </a:rPr>
              <a:t>, </a:t>
            </a:r>
            <a:r>
              <a:rPr lang="fr-FR" sz="800" dirty="0" err="1">
                <a:solidFill>
                  <a:srgbClr val="282323"/>
                </a:solidFill>
                <a:effectLst/>
                <a:latin typeface="Helvetica" pitchFamily="2" charset="0"/>
              </a:rPr>
              <a:t>sex</a:t>
            </a:r>
            <a:r>
              <a:rPr lang="fr-FR" sz="800" dirty="0">
                <a:solidFill>
                  <a:srgbClr val="282323"/>
                </a:solidFill>
                <a:effectLst/>
                <a:latin typeface="Helvetica" pitchFamily="2" charset="0"/>
              </a:rPr>
              <a:t>, </a:t>
            </a:r>
            <a:r>
              <a:rPr lang="fr-FR" sz="800" dirty="0" err="1">
                <a:solidFill>
                  <a:srgbClr val="282323"/>
                </a:solidFill>
                <a:effectLst/>
                <a:latin typeface="Helvetica" pitchFamily="2" charset="0"/>
              </a:rPr>
              <a:t>calendar</a:t>
            </a:r>
            <a:r>
              <a:rPr lang="fr-FR" sz="800" dirty="0">
                <a:solidFill>
                  <a:srgbClr val="282323"/>
                </a:solidFill>
                <a:effectLst/>
                <a:latin typeface="Helvetica" pitchFamily="2" charset="0"/>
              </a:rPr>
              <a:t> </a:t>
            </a:r>
            <a:r>
              <a:rPr lang="fr-FR" sz="800" dirty="0" err="1">
                <a:solidFill>
                  <a:srgbClr val="282323"/>
                </a:solidFill>
                <a:effectLst/>
                <a:latin typeface="Helvetica" pitchFamily="2" charset="0"/>
              </a:rPr>
              <a:t>year</a:t>
            </a:r>
            <a:r>
              <a:rPr lang="fr-FR" sz="800" dirty="0">
                <a:solidFill>
                  <a:srgbClr val="282323"/>
                </a:solidFill>
                <a:effectLst/>
                <a:latin typeface="Helvetica" pitchFamily="2" charset="0"/>
              </a:rPr>
              <a:t>, </a:t>
            </a:r>
            <a:r>
              <a:rPr lang="fr-FR" sz="800" dirty="0" err="1">
                <a:solidFill>
                  <a:srgbClr val="282323"/>
                </a:solidFill>
                <a:effectLst/>
                <a:latin typeface="Helvetica" pitchFamily="2" charset="0"/>
              </a:rPr>
              <a:t>comorbidity</a:t>
            </a:r>
            <a:r>
              <a:rPr lang="fr-FR" sz="800" dirty="0">
                <a:solidFill>
                  <a:srgbClr val="282323"/>
                </a:solidFill>
                <a:effectLst/>
                <a:latin typeface="Helvetica" pitchFamily="2" charset="0"/>
              </a:rPr>
              <a:t>, concomitant </a:t>
            </a:r>
            <a:r>
              <a:rPr lang="fr-FR" sz="800" dirty="0" err="1">
                <a:solidFill>
                  <a:srgbClr val="282323"/>
                </a:solidFill>
                <a:effectLst/>
                <a:latin typeface="Helvetica" pitchFamily="2" charset="0"/>
              </a:rPr>
              <a:t>pharmacotherapy</a:t>
            </a:r>
            <a:r>
              <a:rPr lang="fr-FR" sz="800" dirty="0">
                <a:solidFill>
                  <a:srgbClr val="282323"/>
                </a:solidFill>
                <a:effectLst/>
                <a:latin typeface="Helvetica" pitchFamily="2" charset="0"/>
              </a:rPr>
              <a:t>, and </a:t>
            </a:r>
            <a:r>
              <a:rPr lang="fr-FR" sz="800" dirty="0" err="1">
                <a:solidFill>
                  <a:srgbClr val="282323"/>
                </a:solidFill>
                <a:effectLst/>
                <a:latin typeface="Helvetica" pitchFamily="2" charset="0"/>
              </a:rPr>
              <a:t>severity</a:t>
            </a:r>
            <a:r>
              <a:rPr lang="fr-FR" sz="800" dirty="0">
                <a:solidFill>
                  <a:srgbClr val="282323"/>
                </a:solidFill>
                <a:effectLst/>
                <a:latin typeface="Helvetica" pitchFamily="2" charset="0"/>
              </a:rPr>
              <a:t> of </a:t>
            </a:r>
            <a:r>
              <a:rPr lang="fr-FR" sz="800" dirty="0" err="1">
                <a:solidFill>
                  <a:srgbClr val="282323"/>
                </a:solidFill>
                <a:effectLst/>
                <a:latin typeface="Helvetica" pitchFamily="2" charset="0"/>
              </a:rPr>
              <a:t>disease</a:t>
            </a:r>
            <a:r>
              <a:rPr lang="fr-FR" sz="800" dirty="0">
                <a:solidFill>
                  <a:srgbClr val="282323"/>
                </a:solidFill>
                <a:effectLst/>
                <a:latin typeface="Helvetica" pitchFamily="2" charset="0"/>
              </a:rPr>
              <a:t>. Bars </a:t>
            </a:r>
            <a:r>
              <a:rPr lang="fr-FR" sz="800" dirty="0" err="1">
                <a:solidFill>
                  <a:srgbClr val="282323"/>
                </a:solidFill>
                <a:effectLst/>
                <a:latin typeface="Helvetica" pitchFamily="2" charset="0"/>
              </a:rPr>
              <a:t>indicate</a:t>
            </a:r>
            <a:r>
              <a:rPr lang="fr-FR" sz="800" dirty="0">
                <a:solidFill>
                  <a:srgbClr val="282323"/>
                </a:solidFill>
                <a:effectLst/>
                <a:latin typeface="Helvetica" pitchFamily="2" charset="0"/>
              </a:rPr>
              <a:t> 95% confidence </a:t>
            </a:r>
            <a:r>
              <a:rPr lang="fr-FR" sz="800" dirty="0" err="1">
                <a:solidFill>
                  <a:srgbClr val="282323"/>
                </a:solidFill>
                <a:effectLst/>
                <a:latin typeface="Helvetica" pitchFamily="2" charset="0"/>
              </a:rPr>
              <a:t>intervals</a:t>
            </a:r>
            <a:r>
              <a:rPr lang="fr-FR" sz="800" dirty="0">
                <a:solidFill>
                  <a:srgbClr val="282323"/>
                </a:solidFill>
                <a:effectLst/>
                <a:latin typeface="Helvetica" pitchFamily="2" charset="0"/>
              </a:rPr>
              <a:t>. </a:t>
            </a:r>
            <a:endParaRPr lang="fr-FR" sz="800" dirty="0">
              <a:latin typeface="Helvetica" pitchFamily="2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710D501-5F41-669E-D19A-0E7705ECDF88}"/>
              </a:ext>
            </a:extLst>
          </p:cNvPr>
          <p:cNvSpPr txBox="1"/>
          <p:nvPr/>
        </p:nvSpPr>
        <p:spPr>
          <a:xfrm>
            <a:off x="361243" y="244396"/>
            <a:ext cx="1125929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sz="2200" b="1" i="0" u="none" strike="noStrike" dirty="0">
                <a:solidFill>
                  <a:schemeClr val="bg1"/>
                </a:solidFill>
                <a:effectLst/>
                <a:latin typeface="Helvetica" pitchFamily="2" charset="0"/>
                <a:cs typeface="Arial" panose="020B0604020202020204" pitchFamily="34" charset="0"/>
              </a:rPr>
              <a:t>Introduction    </a:t>
            </a:r>
            <a:r>
              <a:rPr lang="fr-FR" sz="2200" b="1" dirty="0">
                <a:solidFill>
                  <a:schemeClr val="bg1"/>
                </a:solidFill>
                <a:latin typeface="Helvetica" pitchFamily="2" charset="0"/>
                <a:cs typeface="Arial" panose="020B0604020202020204" pitchFamily="34" charset="0"/>
              </a:rPr>
              <a:t>A</a:t>
            </a:r>
            <a:r>
              <a:rPr lang="fr-FR" sz="2200" b="1" i="0" u="none" strike="noStrike" dirty="0">
                <a:solidFill>
                  <a:schemeClr val="bg1"/>
                </a:solidFill>
                <a:effectLst/>
                <a:latin typeface="Helvetica" pitchFamily="2" charset="0"/>
                <a:cs typeface="Arial" panose="020B0604020202020204" pitchFamily="34" charset="0"/>
              </a:rPr>
              <a:t>nalgésie multimodale    </a:t>
            </a:r>
            <a:r>
              <a:rPr lang="fr-FR" sz="2200" b="1" i="0" u="none" strike="noStrike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Helvetica" pitchFamily="2" charset="0"/>
                <a:cs typeface="Arial" panose="020B0604020202020204" pitchFamily="34" charset="0"/>
              </a:rPr>
              <a:t>Effets secondaires     </a:t>
            </a:r>
            <a:r>
              <a:rPr lang="fr-FR" sz="2200" b="1" i="0" u="none" strike="noStrike" dirty="0">
                <a:solidFill>
                  <a:schemeClr val="bg1"/>
                </a:solidFill>
                <a:effectLst/>
                <a:latin typeface="Helvetica" pitchFamily="2" charset="0"/>
                <a:cs typeface="Arial" panose="020B0604020202020204" pitchFamily="34" charset="0"/>
              </a:rPr>
              <a:t>Interactions    </a:t>
            </a:r>
          </a:p>
          <a:p>
            <a:pPr algn="r"/>
            <a:r>
              <a:rPr lang="fr-FR" sz="2200" b="1" i="0" u="none" strike="noStrike" dirty="0">
                <a:solidFill>
                  <a:schemeClr val="bg1"/>
                </a:solidFill>
                <a:effectLst/>
                <a:latin typeface="Helvetica" pitchFamily="2" charset="0"/>
                <a:cs typeface="Arial" panose="020B0604020202020204" pitchFamily="34" charset="0"/>
              </a:rPr>
              <a:t>Indications    Contre-indications     Conclusion</a:t>
            </a:r>
            <a:endParaRPr lang="fr-FR" sz="2200" b="1" dirty="0"/>
          </a:p>
        </p:txBody>
      </p:sp>
    </p:spTree>
    <p:extLst>
      <p:ext uri="{BB962C8B-B14F-4D97-AF65-F5344CB8AC3E}">
        <p14:creationId xmlns:p14="http://schemas.microsoft.com/office/powerpoint/2010/main" val="39424263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1D848C4-976E-2DA3-2329-9CB9A0D43B7D}"/>
              </a:ext>
            </a:extLst>
          </p:cNvPr>
          <p:cNvSpPr/>
          <p:nvPr/>
        </p:nvSpPr>
        <p:spPr>
          <a:xfrm>
            <a:off x="-1" y="0"/>
            <a:ext cx="12192001" cy="125403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56F9BD6-89DB-2DFF-4DBB-DBB01C56FEF2}"/>
              </a:ext>
            </a:extLst>
          </p:cNvPr>
          <p:cNvSpPr txBox="1"/>
          <p:nvPr/>
        </p:nvSpPr>
        <p:spPr>
          <a:xfrm>
            <a:off x="462458" y="1658426"/>
            <a:ext cx="1131964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dirty="0">
                <a:solidFill>
                  <a:schemeClr val="accent1">
                    <a:lumMod val="50000"/>
                  </a:schemeClr>
                </a:solidFill>
                <a:latin typeface="Helvetica" pitchFamily="2" charset="0"/>
              </a:rPr>
              <a:t>Risque cardiovasculaire :</a:t>
            </a:r>
            <a:endParaRPr lang="fr-FR" sz="2200" b="1" dirty="0">
              <a:solidFill>
                <a:schemeClr val="tx1">
                  <a:lumMod val="95000"/>
                  <a:lumOff val="5000"/>
                </a:schemeClr>
              </a:solidFill>
              <a:latin typeface="Helvetica" pitchFamily="2" charset="0"/>
            </a:endParaRPr>
          </a:p>
          <a:p>
            <a:endParaRPr lang="fr-FR" sz="2200" b="1" dirty="0">
              <a:latin typeface="Helvetica" pitchFamily="2" charset="0"/>
            </a:endParaRPr>
          </a:p>
          <a:p>
            <a:r>
              <a:rPr lang="fr-FR" sz="2200" b="1" dirty="0">
                <a:latin typeface="Helvetica" pitchFamily="2" charset="0"/>
              </a:rPr>
              <a:t>Risque </a:t>
            </a:r>
            <a:r>
              <a:rPr lang="fr-FR" sz="2200" b="1" dirty="0" err="1">
                <a:latin typeface="Helvetica" pitchFamily="2" charset="0"/>
              </a:rPr>
              <a:t>périopératoire</a:t>
            </a:r>
            <a:r>
              <a:rPr lang="fr-FR" sz="2200" b="1" dirty="0">
                <a:latin typeface="Helvetica" pitchFamily="2" charset="0"/>
              </a:rPr>
              <a:t>: </a:t>
            </a:r>
            <a:r>
              <a:rPr lang="fr-FR" sz="2200" dirty="0">
                <a:latin typeface="Helvetica" pitchFamily="2" charset="0"/>
              </a:rPr>
              <a:t>surrisque CV ? Littérature pauvre</a:t>
            </a:r>
            <a:endParaRPr lang="fr-FR" sz="1000" dirty="0">
              <a:latin typeface="Helvetica" pitchFamily="2" charset="0"/>
            </a:endParaRPr>
          </a:p>
          <a:p>
            <a:endParaRPr lang="fr-FR" sz="2200" dirty="0">
              <a:latin typeface="Helvetica" pitchFamily="2" charset="0"/>
            </a:endParaRPr>
          </a:p>
          <a:p>
            <a:r>
              <a:rPr lang="fr-FR" sz="2200" dirty="0">
                <a:latin typeface="Helvetica" pitchFamily="2" charset="0"/>
              </a:rPr>
              <a:t>Revue de littérature (2016, 2 études de phase III) :</a:t>
            </a:r>
            <a:r>
              <a:rPr lang="fr-FR" sz="2200" b="1" dirty="0">
                <a:latin typeface="Helvetica" pitchFamily="2" charset="0"/>
              </a:rPr>
              <a:t> pas d’augmentation des évènements CV </a:t>
            </a:r>
            <a:r>
              <a:rPr lang="fr-FR" sz="2200" dirty="0">
                <a:latin typeface="Helvetica" pitchFamily="2" charset="0"/>
              </a:rPr>
              <a:t>/ groupe témoin en peropératoire dans les chirurgies abdominales et majeures</a:t>
            </a:r>
          </a:p>
          <a:p>
            <a:endParaRPr lang="fr-FR" sz="2200" b="1" dirty="0">
              <a:latin typeface="Helvetica" pitchFamily="2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EB8AC84-731F-E1D2-8C80-2E23E80B60D8}"/>
              </a:ext>
            </a:extLst>
          </p:cNvPr>
          <p:cNvSpPr txBox="1"/>
          <p:nvPr/>
        </p:nvSpPr>
        <p:spPr>
          <a:xfrm>
            <a:off x="298183" y="6258577"/>
            <a:ext cx="1167310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sz="1000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Gan TJ, </a:t>
            </a:r>
            <a:r>
              <a:rPr lang="fr-FR" sz="1000" b="0" i="0" u="none" strike="noStrike" dirty="0" err="1">
                <a:solidFill>
                  <a:srgbClr val="000000"/>
                </a:solidFill>
                <a:effectLst/>
                <a:latin typeface="Helvetica" pitchFamily="2" charset="0"/>
              </a:rPr>
              <a:t>Singla</a:t>
            </a:r>
            <a:r>
              <a:rPr lang="fr-FR" sz="1000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 N, Daniels SE, et al. </a:t>
            </a:r>
            <a:r>
              <a:rPr lang="fr-FR" sz="1000" b="0" i="0" u="none" strike="noStrike" dirty="0" err="1">
                <a:solidFill>
                  <a:srgbClr val="000000"/>
                </a:solidFill>
                <a:effectLst/>
                <a:latin typeface="Helvetica" pitchFamily="2" charset="0"/>
              </a:rPr>
              <a:t>Cardiovascular</a:t>
            </a:r>
            <a:r>
              <a:rPr lang="fr-FR" sz="1000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fr-FR" sz="1000" b="0" i="0" u="none" strike="noStrike" dirty="0" err="1">
                <a:solidFill>
                  <a:srgbClr val="000000"/>
                </a:solidFill>
                <a:effectLst/>
                <a:latin typeface="Helvetica" pitchFamily="2" charset="0"/>
              </a:rPr>
              <a:t>safety</a:t>
            </a:r>
            <a:r>
              <a:rPr lang="fr-FR" sz="1000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 of </a:t>
            </a:r>
            <a:r>
              <a:rPr lang="fr-FR" sz="1000" b="0" i="0" u="none" strike="noStrike" dirty="0" err="1">
                <a:solidFill>
                  <a:srgbClr val="000000"/>
                </a:solidFill>
                <a:effectLst/>
                <a:latin typeface="Helvetica" pitchFamily="2" charset="0"/>
              </a:rPr>
              <a:t>hydroxypropyl</a:t>
            </a:r>
            <a:r>
              <a:rPr lang="fr-FR" sz="1000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-</a:t>
            </a:r>
            <a:r>
              <a:rPr lang="el-GR" sz="1000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β-</a:t>
            </a:r>
            <a:r>
              <a:rPr lang="fr-FR" sz="1000" b="0" i="0" u="none" strike="noStrike" dirty="0" err="1">
                <a:solidFill>
                  <a:srgbClr val="000000"/>
                </a:solidFill>
                <a:effectLst/>
                <a:latin typeface="Helvetica" pitchFamily="2" charset="0"/>
              </a:rPr>
              <a:t>cyclodextrin-diclofenac</a:t>
            </a:r>
            <a:r>
              <a:rPr lang="fr-FR" sz="1000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 in the management of acute </a:t>
            </a:r>
            <a:r>
              <a:rPr lang="fr-FR" sz="1000" b="0" i="0" u="none" strike="noStrike" dirty="0" err="1">
                <a:solidFill>
                  <a:srgbClr val="000000"/>
                </a:solidFill>
                <a:effectLst/>
                <a:latin typeface="Helvetica" pitchFamily="2" charset="0"/>
              </a:rPr>
              <a:t>postsurgical</a:t>
            </a:r>
            <a:r>
              <a:rPr lang="fr-FR" sz="1000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 pain: A </a:t>
            </a:r>
            <a:r>
              <a:rPr lang="fr-FR" sz="1000" b="0" i="0" u="none" strike="noStrike" dirty="0" err="1">
                <a:solidFill>
                  <a:srgbClr val="000000"/>
                </a:solidFill>
                <a:effectLst/>
                <a:latin typeface="Helvetica" pitchFamily="2" charset="0"/>
              </a:rPr>
              <a:t>pooled</a:t>
            </a:r>
            <a:r>
              <a:rPr lang="fr-FR" sz="1000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fr-FR" sz="1000" b="0" i="0" u="none" strike="noStrike" dirty="0" err="1">
                <a:solidFill>
                  <a:srgbClr val="000000"/>
                </a:solidFill>
                <a:effectLst/>
                <a:latin typeface="Helvetica" pitchFamily="2" charset="0"/>
              </a:rPr>
              <a:t>analysis</a:t>
            </a:r>
            <a:r>
              <a:rPr lang="fr-FR" sz="1000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 of 2 </a:t>
            </a:r>
            <a:r>
              <a:rPr lang="fr-FR" sz="1000" b="0" i="0" u="none" strike="noStrike" dirty="0" err="1">
                <a:solidFill>
                  <a:srgbClr val="000000"/>
                </a:solidFill>
                <a:effectLst/>
                <a:latin typeface="Helvetica" pitchFamily="2" charset="0"/>
              </a:rPr>
              <a:t>randomized</a:t>
            </a:r>
            <a:r>
              <a:rPr lang="fr-FR" sz="1000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, double-blind, placebo- and active </a:t>
            </a:r>
            <a:r>
              <a:rPr lang="fr-FR" sz="1000" b="0" i="0" u="none" strike="noStrike" dirty="0" err="1">
                <a:solidFill>
                  <a:srgbClr val="000000"/>
                </a:solidFill>
                <a:effectLst/>
                <a:latin typeface="Helvetica" pitchFamily="2" charset="0"/>
              </a:rPr>
              <a:t>comparator-controlled</a:t>
            </a:r>
            <a:r>
              <a:rPr lang="fr-FR" sz="1000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 phase III </a:t>
            </a:r>
            <a:r>
              <a:rPr lang="fr-FR" sz="1000" b="0" i="0" u="none" strike="noStrike" dirty="0" err="1">
                <a:solidFill>
                  <a:srgbClr val="000000"/>
                </a:solidFill>
                <a:effectLst/>
                <a:latin typeface="Helvetica" pitchFamily="2" charset="0"/>
              </a:rPr>
              <a:t>clinical</a:t>
            </a:r>
            <a:r>
              <a:rPr lang="fr-FR" sz="1000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 trials. J Clin </a:t>
            </a:r>
            <a:r>
              <a:rPr lang="fr-FR" sz="1000" b="0" i="0" u="none" strike="noStrike" dirty="0" err="1">
                <a:solidFill>
                  <a:srgbClr val="000000"/>
                </a:solidFill>
                <a:effectLst/>
                <a:latin typeface="Helvetica" pitchFamily="2" charset="0"/>
              </a:rPr>
              <a:t>Anesth</a:t>
            </a:r>
            <a:r>
              <a:rPr lang="fr-FR" sz="1000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. 2016;31:249-258</a:t>
            </a:r>
            <a:endParaRPr lang="fr-FR" sz="1000" dirty="0">
              <a:effectLst/>
              <a:latin typeface="Helvetica" pitchFamily="2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710D501-5F41-669E-D19A-0E7705ECDF88}"/>
              </a:ext>
            </a:extLst>
          </p:cNvPr>
          <p:cNvSpPr txBox="1"/>
          <p:nvPr/>
        </p:nvSpPr>
        <p:spPr>
          <a:xfrm>
            <a:off x="361243" y="244396"/>
            <a:ext cx="1125929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sz="2200" b="1" i="0" u="none" strike="noStrike" dirty="0">
                <a:solidFill>
                  <a:schemeClr val="bg1"/>
                </a:solidFill>
                <a:effectLst/>
                <a:latin typeface="Helvetica" pitchFamily="2" charset="0"/>
                <a:cs typeface="Arial" panose="020B0604020202020204" pitchFamily="34" charset="0"/>
              </a:rPr>
              <a:t>Introduction    </a:t>
            </a:r>
            <a:r>
              <a:rPr lang="fr-FR" sz="2200" b="1" dirty="0">
                <a:solidFill>
                  <a:schemeClr val="bg1"/>
                </a:solidFill>
                <a:latin typeface="Helvetica" pitchFamily="2" charset="0"/>
                <a:cs typeface="Arial" panose="020B0604020202020204" pitchFamily="34" charset="0"/>
              </a:rPr>
              <a:t>A</a:t>
            </a:r>
            <a:r>
              <a:rPr lang="fr-FR" sz="2200" b="1" i="0" u="none" strike="noStrike" dirty="0">
                <a:solidFill>
                  <a:schemeClr val="bg1"/>
                </a:solidFill>
                <a:effectLst/>
                <a:latin typeface="Helvetica" pitchFamily="2" charset="0"/>
                <a:cs typeface="Arial" panose="020B0604020202020204" pitchFamily="34" charset="0"/>
              </a:rPr>
              <a:t>nalgésie multimodale    </a:t>
            </a:r>
            <a:r>
              <a:rPr lang="fr-FR" sz="2200" b="1" i="0" u="none" strike="noStrike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Helvetica" pitchFamily="2" charset="0"/>
                <a:cs typeface="Arial" panose="020B0604020202020204" pitchFamily="34" charset="0"/>
              </a:rPr>
              <a:t>Effets secondaires     </a:t>
            </a:r>
            <a:r>
              <a:rPr lang="fr-FR" sz="2200" b="1" i="0" u="none" strike="noStrike" dirty="0">
                <a:solidFill>
                  <a:schemeClr val="bg1"/>
                </a:solidFill>
                <a:effectLst/>
                <a:latin typeface="Helvetica" pitchFamily="2" charset="0"/>
                <a:cs typeface="Arial" panose="020B0604020202020204" pitchFamily="34" charset="0"/>
              </a:rPr>
              <a:t>Interactions    </a:t>
            </a:r>
          </a:p>
          <a:p>
            <a:pPr algn="r"/>
            <a:r>
              <a:rPr lang="fr-FR" sz="2200" b="1" i="0" u="none" strike="noStrike" dirty="0">
                <a:solidFill>
                  <a:schemeClr val="bg1"/>
                </a:solidFill>
                <a:effectLst/>
                <a:latin typeface="Helvetica" pitchFamily="2" charset="0"/>
                <a:cs typeface="Arial" panose="020B0604020202020204" pitchFamily="34" charset="0"/>
              </a:rPr>
              <a:t>Indications    Contre-indications     Conclusion</a:t>
            </a:r>
            <a:endParaRPr lang="fr-FR" sz="2200" b="1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6301C698-2F38-20E5-63C3-AF20DEE96A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0967" y="4027381"/>
            <a:ext cx="5499847" cy="2021659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976CAB48-EB40-1B6B-D925-84374876FFC1}"/>
              </a:ext>
            </a:extLst>
          </p:cNvPr>
          <p:cNvSpPr txBox="1"/>
          <p:nvPr/>
        </p:nvSpPr>
        <p:spPr>
          <a:xfrm>
            <a:off x="8812530" y="5742245"/>
            <a:ext cx="6096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000" b="1" i="0" u="none" strike="noStrike" dirty="0">
                <a:solidFill>
                  <a:srgbClr val="1F1F1F"/>
                </a:solidFill>
                <a:effectLst/>
                <a:latin typeface="Helvetica" pitchFamily="2" charset="0"/>
              </a:rPr>
              <a:t>Table 5. </a:t>
            </a:r>
            <a:r>
              <a:rPr lang="fr-FR" sz="1000" b="0" i="0" u="none" strike="noStrike" dirty="0">
                <a:solidFill>
                  <a:srgbClr val="1F1F1F"/>
                </a:solidFill>
                <a:effectLst/>
                <a:latin typeface="Helvetica" pitchFamily="2" charset="0"/>
              </a:rPr>
              <a:t>Timing of CV adverse </a:t>
            </a:r>
            <a:r>
              <a:rPr lang="fr-FR" sz="1000" b="0" i="0" u="none" strike="noStrike" dirty="0" err="1">
                <a:solidFill>
                  <a:srgbClr val="1F1F1F"/>
                </a:solidFill>
                <a:effectLst/>
                <a:latin typeface="Helvetica" pitchFamily="2" charset="0"/>
              </a:rPr>
              <a:t>events</a:t>
            </a:r>
            <a:endParaRPr lang="fr-FR" sz="100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7856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1D848C4-976E-2DA3-2329-9CB9A0D43B7D}"/>
              </a:ext>
            </a:extLst>
          </p:cNvPr>
          <p:cNvSpPr/>
          <p:nvPr/>
        </p:nvSpPr>
        <p:spPr>
          <a:xfrm>
            <a:off x="-1" y="0"/>
            <a:ext cx="12192001" cy="125403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56F9BD6-89DB-2DFF-4DBB-DBB01C56FEF2}"/>
              </a:ext>
            </a:extLst>
          </p:cNvPr>
          <p:cNvSpPr txBox="1"/>
          <p:nvPr/>
        </p:nvSpPr>
        <p:spPr>
          <a:xfrm>
            <a:off x="462458" y="1658426"/>
            <a:ext cx="11319641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dirty="0">
                <a:solidFill>
                  <a:schemeClr val="accent1">
                    <a:lumMod val="50000"/>
                  </a:schemeClr>
                </a:solidFill>
                <a:latin typeface="Helvetica" pitchFamily="2" charset="0"/>
              </a:rPr>
              <a:t>Risque gastro-intestinal :</a:t>
            </a:r>
            <a:endParaRPr lang="fr-FR" sz="2200" b="1" dirty="0">
              <a:solidFill>
                <a:schemeClr val="tx1">
                  <a:lumMod val="95000"/>
                  <a:lumOff val="5000"/>
                </a:schemeClr>
              </a:solidFill>
              <a:latin typeface="Helvetica" pitchFamily="2" charset="0"/>
            </a:endParaRPr>
          </a:p>
          <a:p>
            <a:endParaRPr lang="fr-FR" sz="2200" b="1" dirty="0">
              <a:latin typeface="Helvetica" pitchFamily="2" charset="0"/>
            </a:endParaRPr>
          </a:p>
          <a:p>
            <a:endParaRPr lang="fr-FR" sz="2200" b="1" dirty="0">
              <a:latin typeface="Helvetica" pitchFamily="2" charset="0"/>
            </a:endParaRPr>
          </a:p>
          <a:p>
            <a:r>
              <a:rPr lang="fr-FR" sz="2200" b="1" dirty="0">
                <a:latin typeface="Helvetica" pitchFamily="2" charset="0"/>
              </a:rPr>
              <a:t>Physiopathologie : COX1 </a:t>
            </a:r>
            <a:r>
              <a:rPr lang="fr-FR" sz="2200" dirty="0">
                <a:latin typeface="Helvetica" pitchFamily="2" charset="0"/>
              </a:rPr>
              <a:t>exprimée dans le tractus </a:t>
            </a:r>
            <a:r>
              <a:rPr lang="fr-FR" sz="2200" dirty="0" err="1">
                <a:latin typeface="Helvetica" pitchFamily="2" charset="0"/>
              </a:rPr>
              <a:t>gastro-instestinal</a:t>
            </a:r>
            <a:r>
              <a:rPr lang="fr-FR" sz="2200" dirty="0">
                <a:latin typeface="Helvetica" pitchFamily="2" charset="0"/>
              </a:rPr>
              <a:t>, fonction </a:t>
            </a:r>
            <a:r>
              <a:rPr lang="fr-FR" sz="2200" b="1" dirty="0" err="1">
                <a:latin typeface="Helvetica" pitchFamily="2" charset="0"/>
              </a:rPr>
              <a:t>gastroprotectrice</a:t>
            </a:r>
            <a:r>
              <a:rPr lang="fr-FR" sz="2200" dirty="0">
                <a:latin typeface="Helvetica" pitchFamily="2" charset="0"/>
              </a:rPr>
              <a:t>, </a:t>
            </a:r>
            <a:r>
              <a:rPr lang="fr-FR" sz="1500" dirty="0">
                <a:latin typeface="Helvetica" pitchFamily="2" charset="0"/>
              </a:rPr>
              <a:t>(COX2 également exprimé à moindre mesure, modèles animaux, hypothèse de rôle dans les cicatrisations d’ulcères)</a:t>
            </a:r>
          </a:p>
          <a:p>
            <a:endParaRPr lang="fr-FR" sz="1500" dirty="0">
              <a:latin typeface="Helvetica" pitchFamily="2" charset="0"/>
            </a:endParaRPr>
          </a:p>
          <a:p>
            <a:endParaRPr lang="fr-FR" sz="2200" dirty="0">
              <a:latin typeface="Helvetica" pitchFamily="2" charset="0"/>
            </a:endParaRPr>
          </a:p>
          <a:p>
            <a:r>
              <a:rPr lang="fr-FR" sz="2200" dirty="0">
                <a:latin typeface="Helvetica" pitchFamily="2" charset="0"/>
              </a:rPr>
              <a:t>	</a:t>
            </a:r>
          </a:p>
          <a:p>
            <a:endParaRPr lang="fr-FR" sz="2200" dirty="0">
              <a:latin typeface="Helvetica" pitchFamily="2" charset="0"/>
            </a:endParaRPr>
          </a:p>
          <a:p>
            <a:endParaRPr lang="fr-FR" sz="2200" b="1" dirty="0">
              <a:latin typeface="Helvetica" pitchFamily="2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06EE5A8-45EE-16B8-01BC-EC43C966763F}"/>
              </a:ext>
            </a:extLst>
          </p:cNvPr>
          <p:cNvSpPr txBox="1"/>
          <p:nvPr/>
        </p:nvSpPr>
        <p:spPr>
          <a:xfrm>
            <a:off x="361243" y="244396"/>
            <a:ext cx="1125929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sz="2200" b="1" i="0" u="none" strike="noStrike" dirty="0">
                <a:solidFill>
                  <a:schemeClr val="bg1"/>
                </a:solidFill>
                <a:effectLst/>
                <a:latin typeface="Helvetica" pitchFamily="2" charset="0"/>
                <a:cs typeface="Arial" panose="020B0604020202020204" pitchFamily="34" charset="0"/>
              </a:rPr>
              <a:t>Introduction    </a:t>
            </a:r>
            <a:r>
              <a:rPr lang="fr-FR" sz="2200" b="1" dirty="0">
                <a:solidFill>
                  <a:schemeClr val="bg1"/>
                </a:solidFill>
                <a:latin typeface="Helvetica" pitchFamily="2" charset="0"/>
                <a:cs typeface="Arial" panose="020B0604020202020204" pitchFamily="34" charset="0"/>
              </a:rPr>
              <a:t>A</a:t>
            </a:r>
            <a:r>
              <a:rPr lang="fr-FR" sz="2200" b="1" i="0" u="none" strike="noStrike" dirty="0">
                <a:solidFill>
                  <a:schemeClr val="bg1"/>
                </a:solidFill>
                <a:effectLst/>
                <a:latin typeface="Helvetica" pitchFamily="2" charset="0"/>
                <a:cs typeface="Arial" panose="020B0604020202020204" pitchFamily="34" charset="0"/>
              </a:rPr>
              <a:t>nalgésie multimodale    </a:t>
            </a:r>
            <a:r>
              <a:rPr lang="fr-FR" sz="2200" b="1" i="0" u="none" strike="noStrike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Helvetica" pitchFamily="2" charset="0"/>
                <a:cs typeface="Arial" panose="020B0604020202020204" pitchFamily="34" charset="0"/>
              </a:rPr>
              <a:t>Effets secondaires     </a:t>
            </a:r>
            <a:r>
              <a:rPr lang="fr-FR" sz="2200" b="1" i="0" u="none" strike="noStrike" dirty="0">
                <a:solidFill>
                  <a:schemeClr val="bg1"/>
                </a:solidFill>
                <a:effectLst/>
                <a:latin typeface="Helvetica" pitchFamily="2" charset="0"/>
                <a:cs typeface="Arial" panose="020B0604020202020204" pitchFamily="34" charset="0"/>
              </a:rPr>
              <a:t>Interactions    </a:t>
            </a:r>
          </a:p>
          <a:p>
            <a:pPr algn="r"/>
            <a:r>
              <a:rPr lang="fr-FR" sz="2200" b="1" i="0" u="none" strike="noStrike" dirty="0">
                <a:solidFill>
                  <a:schemeClr val="bg1"/>
                </a:solidFill>
                <a:effectLst/>
                <a:latin typeface="Helvetica" pitchFamily="2" charset="0"/>
                <a:cs typeface="Arial" panose="020B0604020202020204" pitchFamily="34" charset="0"/>
              </a:rPr>
              <a:t>Indications    Contre-indications     Conclusion</a:t>
            </a:r>
            <a:endParaRPr lang="fr-FR" sz="2200" b="1" dirty="0"/>
          </a:p>
        </p:txBody>
      </p:sp>
    </p:spTree>
    <p:extLst>
      <p:ext uri="{BB962C8B-B14F-4D97-AF65-F5344CB8AC3E}">
        <p14:creationId xmlns:p14="http://schemas.microsoft.com/office/powerpoint/2010/main" val="7892449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1D848C4-976E-2DA3-2329-9CB9A0D43B7D}"/>
              </a:ext>
            </a:extLst>
          </p:cNvPr>
          <p:cNvSpPr/>
          <p:nvPr/>
        </p:nvSpPr>
        <p:spPr>
          <a:xfrm>
            <a:off x="-1" y="0"/>
            <a:ext cx="12192001" cy="125403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56F9BD6-89DB-2DFF-4DBB-DBB01C56FEF2}"/>
              </a:ext>
            </a:extLst>
          </p:cNvPr>
          <p:cNvSpPr txBox="1"/>
          <p:nvPr/>
        </p:nvSpPr>
        <p:spPr>
          <a:xfrm>
            <a:off x="462458" y="1658426"/>
            <a:ext cx="11319641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dirty="0">
                <a:solidFill>
                  <a:schemeClr val="accent1">
                    <a:lumMod val="50000"/>
                  </a:schemeClr>
                </a:solidFill>
                <a:latin typeface="Helvetica" pitchFamily="2" charset="0"/>
              </a:rPr>
              <a:t>Risque gastro-intestinal :</a:t>
            </a:r>
            <a:endParaRPr lang="fr-FR" sz="2200" b="1" dirty="0">
              <a:solidFill>
                <a:schemeClr val="tx1">
                  <a:lumMod val="95000"/>
                  <a:lumOff val="5000"/>
                </a:schemeClr>
              </a:solidFill>
              <a:latin typeface="Helvetica" pitchFamily="2" charset="0"/>
            </a:endParaRPr>
          </a:p>
          <a:p>
            <a:endParaRPr lang="fr-FR" sz="2200" b="1" dirty="0">
              <a:latin typeface="Helvetica" pitchFamily="2" charset="0"/>
            </a:endParaRPr>
          </a:p>
          <a:p>
            <a:endParaRPr lang="fr-FR" sz="2200" b="1" dirty="0">
              <a:latin typeface="Helvetica" pitchFamily="2" charset="0"/>
            </a:endParaRPr>
          </a:p>
          <a:p>
            <a:r>
              <a:rPr lang="fr-FR" sz="2200" b="1" dirty="0">
                <a:latin typeface="Helvetica" pitchFamily="2" charset="0"/>
              </a:rPr>
              <a:t>Physiopathologie : COX1 </a:t>
            </a:r>
            <a:r>
              <a:rPr lang="fr-FR" sz="2200" dirty="0">
                <a:latin typeface="Helvetica" pitchFamily="2" charset="0"/>
              </a:rPr>
              <a:t>exprimée dans le tractus </a:t>
            </a:r>
            <a:r>
              <a:rPr lang="fr-FR" sz="2200" dirty="0" err="1">
                <a:latin typeface="Helvetica" pitchFamily="2" charset="0"/>
              </a:rPr>
              <a:t>gastro-instestinal</a:t>
            </a:r>
            <a:r>
              <a:rPr lang="fr-FR" sz="2200" dirty="0">
                <a:latin typeface="Helvetica" pitchFamily="2" charset="0"/>
              </a:rPr>
              <a:t>, fonction </a:t>
            </a:r>
            <a:r>
              <a:rPr lang="fr-FR" sz="2200" b="1" dirty="0" err="1">
                <a:latin typeface="Helvetica" pitchFamily="2" charset="0"/>
              </a:rPr>
              <a:t>gastroprotectrice</a:t>
            </a:r>
            <a:r>
              <a:rPr lang="fr-FR" sz="2200" dirty="0">
                <a:latin typeface="Helvetica" pitchFamily="2" charset="0"/>
              </a:rPr>
              <a:t>, </a:t>
            </a:r>
            <a:r>
              <a:rPr lang="fr-FR" sz="1500" dirty="0">
                <a:latin typeface="Helvetica" pitchFamily="2" charset="0"/>
              </a:rPr>
              <a:t>(COX2 également exprimé à moindre mesure, modèles animaux, hypothèse de rôle dans les cicatrisations d’ulcères)</a:t>
            </a:r>
          </a:p>
          <a:p>
            <a:endParaRPr lang="fr-FR" sz="1500" dirty="0">
              <a:latin typeface="Helvetica" pitchFamily="2" charset="0"/>
            </a:endParaRPr>
          </a:p>
          <a:p>
            <a:r>
              <a:rPr lang="fr-FR" sz="2200" b="1" dirty="0">
                <a:latin typeface="Helvetica" pitchFamily="2" charset="0"/>
              </a:rPr>
              <a:t>EI connus :</a:t>
            </a:r>
            <a:r>
              <a:rPr lang="fr-FR" sz="2200" dirty="0">
                <a:latin typeface="Helvetica" pitchFamily="2" charset="0"/>
              </a:rPr>
              <a:t> troubles du transit/dyspepsie, complications d’ulcères (perforation, hémorragies…)…</a:t>
            </a:r>
          </a:p>
          <a:p>
            <a:endParaRPr lang="fr-FR" sz="2200" b="1" dirty="0">
              <a:latin typeface="Helvetica" pitchFamily="2" charset="0"/>
            </a:endParaRPr>
          </a:p>
          <a:p>
            <a:r>
              <a:rPr lang="fr-FR" sz="2200" b="1" dirty="0">
                <a:latin typeface="Helvetica" pitchFamily="2" charset="0"/>
              </a:rPr>
              <a:t>FDR de complications d’un traitement au long cours :</a:t>
            </a:r>
            <a:r>
              <a:rPr lang="fr-FR" sz="2200" dirty="0">
                <a:latin typeface="Helvetica" pitchFamily="2" charset="0"/>
              </a:rPr>
              <a:t> âge &gt; 65 ans, ATCD d’ulcère, aspirine</a:t>
            </a:r>
            <a:endParaRPr lang="fr-FR" sz="2200" b="1" dirty="0">
              <a:latin typeface="Helvetica" pitchFamily="2" charset="0"/>
            </a:endParaRPr>
          </a:p>
          <a:p>
            <a:endParaRPr lang="fr-FR" sz="2200" dirty="0">
              <a:latin typeface="Helvetica" pitchFamily="2" charset="0"/>
            </a:endParaRPr>
          </a:p>
          <a:p>
            <a:r>
              <a:rPr lang="fr-FR" sz="2200" dirty="0">
                <a:latin typeface="Helvetica" pitchFamily="2" charset="0"/>
              </a:rPr>
              <a:t>	</a:t>
            </a:r>
          </a:p>
          <a:p>
            <a:endParaRPr lang="fr-FR" sz="2200" dirty="0">
              <a:latin typeface="Helvetica" pitchFamily="2" charset="0"/>
            </a:endParaRPr>
          </a:p>
          <a:p>
            <a:endParaRPr lang="fr-FR" sz="2200" b="1" dirty="0">
              <a:latin typeface="Helvetica" pitchFamily="2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B2C08B98-C615-876B-E2A6-47572717BEE8}"/>
              </a:ext>
            </a:extLst>
          </p:cNvPr>
          <p:cNvSpPr txBox="1"/>
          <p:nvPr/>
        </p:nvSpPr>
        <p:spPr>
          <a:xfrm>
            <a:off x="298183" y="6115145"/>
            <a:ext cx="11673103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sz="1000" dirty="0">
                <a:effectLst/>
                <a:latin typeface="Helvetica" pitchFamily="2" charset="0"/>
              </a:rPr>
              <a:t>(1) </a:t>
            </a:r>
            <a:r>
              <a:rPr lang="fr-FR" sz="1000" dirty="0" err="1">
                <a:effectLst/>
                <a:latin typeface="Helvetica" pitchFamily="2" charset="0"/>
              </a:rPr>
              <a:t>Gislason</a:t>
            </a:r>
            <a:r>
              <a:rPr lang="fr-FR" sz="1000" dirty="0">
                <a:effectLst/>
                <a:latin typeface="Helvetica" pitchFamily="2" charset="0"/>
              </a:rPr>
              <a:t>, G.H., et al., </a:t>
            </a:r>
            <a:r>
              <a:rPr lang="fr-FR" sz="1000" dirty="0" err="1">
                <a:effectLst/>
                <a:latin typeface="Helvetica" pitchFamily="2" charset="0"/>
              </a:rPr>
              <a:t>Increased</a:t>
            </a:r>
            <a:r>
              <a:rPr lang="fr-FR" sz="1000" dirty="0">
                <a:effectLst/>
                <a:latin typeface="Helvetica" pitchFamily="2" charset="0"/>
              </a:rPr>
              <a:t> </a:t>
            </a:r>
            <a:r>
              <a:rPr lang="fr-FR" sz="1000" dirty="0" err="1">
                <a:effectLst/>
                <a:latin typeface="Helvetica" pitchFamily="2" charset="0"/>
              </a:rPr>
              <a:t>mortality</a:t>
            </a:r>
            <a:r>
              <a:rPr lang="fr-FR" sz="1000" dirty="0">
                <a:effectLst/>
                <a:latin typeface="Helvetica" pitchFamily="2" charset="0"/>
              </a:rPr>
              <a:t> and </a:t>
            </a:r>
            <a:r>
              <a:rPr lang="fr-FR" sz="1000" dirty="0" err="1">
                <a:effectLst/>
                <a:latin typeface="Helvetica" pitchFamily="2" charset="0"/>
              </a:rPr>
              <a:t>cardiovascular</a:t>
            </a:r>
            <a:r>
              <a:rPr lang="fr-FR" sz="1000" dirty="0">
                <a:effectLst/>
                <a:latin typeface="Helvetica" pitchFamily="2" charset="0"/>
              </a:rPr>
              <a:t> </a:t>
            </a:r>
            <a:r>
              <a:rPr lang="fr-FR" sz="1000" dirty="0" err="1">
                <a:effectLst/>
                <a:latin typeface="Helvetica" pitchFamily="2" charset="0"/>
              </a:rPr>
              <a:t>morbidity</a:t>
            </a:r>
            <a:r>
              <a:rPr lang="fr-FR" sz="1000" dirty="0">
                <a:effectLst/>
                <a:latin typeface="Helvetica" pitchFamily="2" charset="0"/>
              </a:rPr>
              <a:t> </a:t>
            </a:r>
            <a:r>
              <a:rPr lang="fr-FR" sz="1000" dirty="0" err="1">
                <a:effectLst/>
                <a:latin typeface="Helvetica" pitchFamily="2" charset="0"/>
              </a:rPr>
              <a:t>associated</a:t>
            </a:r>
            <a:r>
              <a:rPr lang="fr-FR" sz="1000" dirty="0">
                <a:effectLst/>
                <a:latin typeface="Helvetica" pitchFamily="2" charset="0"/>
              </a:rPr>
              <a:t> </a:t>
            </a:r>
            <a:r>
              <a:rPr lang="fr-FR" sz="1000" dirty="0" err="1">
                <a:effectLst/>
                <a:latin typeface="Helvetica" pitchFamily="2" charset="0"/>
              </a:rPr>
              <a:t>with</a:t>
            </a:r>
            <a:r>
              <a:rPr lang="fr-FR" sz="1000" dirty="0">
                <a:effectLst/>
                <a:latin typeface="Helvetica" pitchFamily="2" charset="0"/>
              </a:rPr>
              <a:t> use of </a:t>
            </a:r>
            <a:r>
              <a:rPr lang="fr-FR" sz="1000" dirty="0" err="1">
                <a:effectLst/>
                <a:latin typeface="Helvetica" pitchFamily="2" charset="0"/>
              </a:rPr>
              <a:t>nonsteroidal</a:t>
            </a:r>
            <a:r>
              <a:rPr lang="fr-FR" sz="1000" dirty="0">
                <a:effectLst/>
                <a:latin typeface="Helvetica" pitchFamily="2" charset="0"/>
              </a:rPr>
              <a:t> anti-</a:t>
            </a:r>
            <a:r>
              <a:rPr lang="fr-FR" sz="1000" dirty="0" err="1">
                <a:effectLst/>
                <a:latin typeface="Helvetica" pitchFamily="2" charset="0"/>
              </a:rPr>
              <a:t>inflammatory</a:t>
            </a:r>
            <a:r>
              <a:rPr lang="fr-FR" sz="1000" dirty="0">
                <a:effectLst/>
                <a:latin typeface="Helvetica" pitchFamily="2" charset="0"/>
              </a:rPr>
              <a:t> </a:t>
            </a:r>
            <a:r>
              <a:rPr lang="fr-FR" sz="1000" dirty="0" err="1">
                <a:effectLst/>
                <a:latin typeface="Helvetica" pitchFamily="2" charset="0"/>
              </a:rPr>
              <a:t>drugs</a:t>
            </a:r>
            <a:r>
              <a:rPr lang="fr-FR" sz="1000" dirty="0">
                <a:effectLst/>
                <a:latin typeface="Helvetica" pitchFamily="2" charset="0"/>
              </a:rPr>
              <a:t> in </a:t>
            </a:r>
            <a:r>
              <a:rPr lang="fr-FR" sz="1000" dirty="0" err="1">
                <a:effectLst/>
                <a:latin typeface="Helvetica" pitchFamily="2" charset="0"/>
              </a:rPr>
              <a:t>chronic</a:t>
            </a:r>
            <a:r>
              <a:rPr lang="fr-FR" sz="1000" dirty="0">
                <a:effectLst/>
                <a:latin typeface="Helvetica" pitchFamily="2" charset="0"/>
              </a:rPr>
              <a:t> </a:t>
            </a:r>
            <a:r>
              <a:rPr lang="fr-FR" sz="1000" dirty="0" err="1">
                <a:effectLst/>
                <a:latin typeface="Helvetica" pitchFamily="2" charset="0"/>
              </a:rPr>
              <a:t>heart</a:t>
            </a:r>
            <a:r>
              <a:rPr lang="fr-FR" sz="1000" dirty="0">
                <a:effectLst/>
                <a:latin typeface="Helvetica" pitchFamily="2" charset="0"/>
              </a:rPr>
              <a:t> </a:t>
            </a:r>
            <a:r>
              <a:rPr lang="fr-FR" sz="1000" dirty="0" err="1">
                <a:effectLst/>
                <a:latin typeface="Helvetica" pitchFamily="2" charset="0"/>
              </a:rPr>
              <a:t>failure</a:t>
            </a:r>
            <a:r>
              <a:rPr lang="fr-FR" sz="1000" dirty="0">
                <a:effectLst/>
                <a:latin typeface="Helvetica" pitchFamily="2" charset="0"/>
              </a:rPr>
              <a:t>. Arch </a:t>
            </a:r>
            <a:r>
              <a:rPr lang="fr-FR" sz="1000" dirty="0" err="1">
                <a:effectLst/>
                <a:latin typeface="Helvetica" pitchFamily="2" charset="0"/>
              </a:rPr>
              <a:t>Intern</a:t>
            </a:r>
            <a:r>
              <a:rPr lang="fr-FR" sz="1000" dirty="0">
                <a:effectLst/>
                <a:latin typeface="Helvetica" pitchFamily="2" charset="0"/>
              </a:rPr>
              <a:t> Med, 2009. 169(2): p. 141-9. </a:t>
            </a:r>
            <a:r>
              <a:rPr lang="fr-FR" sz="1000" dirty="0">
                <a:latin typeface="Helvetica" pitchFamily="2" charset="0"/>
              </a:rPr>
              <a:t>(2) </a:t>
            </a:r>
            <a:r>
              <a:rPr lang="fr-FR" sz="1000" dirty="0" err="1">
                <a:effectLst/>
                <a:latin typeface="Helvetica" pitchFamily="2" charset="0"/>
              </a:rPr>
              <a:t>Mamdani</a:t>
            </a:r>
            <a:r>
              <a:rPr lang="fr-FR" sz="1000" dirty="0">
                <a:effectLst/>
                <a:latin typeface="Helvetica" pitchFamily="2" charset="0"/>
              </a:rPr>
              <a:t>, M., et al., Cyclo-oxygenase-2 </a:t>
            </a:r>
            <a:r>
              <a:rPr lang="fr-FR" sz="1000" dirty="0" err="1">
                <a:effectLst/>
                <a:latin typeface="Helvetica" pitchFamily="2" charset="0"/>
              </a:rPr>
              <a:t>inhibitors</a:t>
            </a:r>
            <a:r>
              <a:rPr lang="fr-FR" sz="1000" dirty="0">
                <a:effectLst/>
                <a:latin typeface="Helvetica" pitchFamily="2" charset="0"/>
              </a:rPr>
              <a:t> versus non-</a:t>
            </a:r>
            <a:r>
              <a:rPr lang="fr-FR" sz="1000" dirty="0" err="1">
                <a:effectLst/>
                <a:latin typeface="Helvetica" pitchFamily="2" charset="0"/>
              </a:rPr>
              <a:t>selective</a:t>
            </a:r>
            <a:r>
              <a:rPr lang="fr-FR" sz="1000" dirty="0">
                <a:effectLst/>
                <a:latin typeface="Helvetica" pitchFamily="2" charset="0"/>
              </a:rPr>
              <a:t> non-</a:t>
            </a:r>
            <a:r>
              <a:rPr lang="fr-FR" sz="1000" dirty="0" err="1">
                <a:effectLst/>
                <a:latin typeface="Helvetica" pitchFamily="2" charset="0"/>
              </a:rPr>
              <a:t>steroidal</a:t>
            </a:r>
            <a:r>
              <a:rPr lang="fr-FR" sz="1000" dirty="0">
                <a:effectLst/>
                <a:latin typeface="Helvetica" pitchFamily="2" charset="0"/>
              </a:rPr>
              <a:t> anti-</a:t>
            </a:r>
            <a:r>
              <a:rPr lang="fr-FR" sz="1000" dirty="0" err="1">
                <a:effectLst/>
                <a:latin typeface="Helvetica" pitchFamily="2" charset="0"/>
              </a:rPr>
              <a:t>inflammatory</a:t>
            </a:r>
            <a:r>
              <a:rPr lang="fr-FR" sz="1000" dirty="0">
                <a:effectLst/>
                <a:latin typeface="Helvetica" pitchFamily="2" charset="0"/>
              </a:rPr>
              <a:t> </a:t>
            </a:r>
            <a:r>
              <a:rPr lang="fr-FR" sz="1000" dirty="0" err="1">
                <a:effectLst/>
                <a:latin typeface="Helvetica" pitchFamily="2" charset="0"/>
              </a:rPr>
              <a:t>drugs</a:t>
            </a:r>
            <a:r>
              <a:rPr lang="fr-FR" sz="1000" dirty="0">
                <a:effectLst/>
                <a:latin typeface="Helvetica" pitchFamily="2" charset="0"/>
              </a:rPr>
              <a:t> and congestive </a:t>
            </a:r>
            <a:r>
              <a:rPr lang="fr-FR" sz="1000" dirty="0" err="1">
                <a:effectLst/>
                <a:latin typeface="Helvetica" pitchFamily="2" charset="0"/>
              </a:rPr>
              <a:t>heart</a:t>
            </a:r>
            <a:r>
              <a:rPr lang="fr-FR" sz="1000" dirty="0">
                <a:effectLst/>
                <a:latin typeface="Helvetica" pitchFamily="2" charset="0"/>
              </a:rPr>
              <a:t> </a:t>
            </a:r>
            <a:r>
              <a:rPr lang="fr-FR" sz="1000" dirty="0" err="1">
                <a:effectLst/>
                <a:latin typeface="Helvetica" pitchFamily="2" charset="0"/>
              </a:rPr>
              <a:t>failure</a:t>
            </a:r>
            <a:r>
              <a:rPr lang="fr-FR" sz="1000" dirty="0">
                <a:effectLst/>
                <a:latin typeface="Helvetica" pitchFamily="2" charset="0"/>
              </a:rPr>
              <a:t> </a:t>
            </a:r>
            <a:r>
              <a:rPr lang="fr-FR" sz="1000" dirty="0" err="1">
                <a:effectLst/>
                <a:latin typeface="Helvetica" pitchFamily="2" charset="0"/>
              </a:rPr>
              <a:t>outcomes</a:t>
            </a:r>
            <a:r>
              <a:rPr lang="fr-FR" sz="1000" dirty="0">
                <a:effectLst/>
                <a:latin typeface="Helvetica" pitchFamily="2" charset="0"/>
              </a:rPr>
              <a:t> in </a:t>
            </a:r>
            <a:r>
              <a:rPr lang="fr-FR" sz="1000" dirty="0" err="1">
                <a:effectLst/>
                <a:latin typeface="Helvetica" pitchFamily="2" charset="0"/>
              </a:rPr>
              <a:t>elderly</a:t>
            </a:r>
            <a:r>
              <a:rPr lang="fr-FR" sz="1000" dirty="0">
                <a:effectLst/>
                <a:latin typeface="Helvetica" pitchFamily="2" charset="0"/>
              </a:rPr>
              <a:t> patients: a population-</a:t>
            </a:r>
            <a:r>
              <a:rPr lang="fr-FR" sz="1000" dirty="0" err="1">
                <a:effectLst/>
                <a:latin typeface="Helvetica" pitchFamily="2" charset="0"/>
              </a:rPr>
              <a:t>based</a:t>
            </a:r>
            <a:r>
              <a:rPr lang="fr-FR" sz="1000" dirty="0">
                <a:effectLst/>
                <a:latin typeface="Helvetica" pitchFamily="2" charset="0"/>
              </a:rPr>
              <a:t> </a:t>
            </a:r>
            <a:r>
              <a:rPr lang="fr-FR" sz="1000" dirty="0" err="1">
                <a:effectLst/>
                <a:latin typeface="Helvetica" pitchFamily="2" charset="0"/>
              </a:rPr>
              <a:t>cohort</a:t>
            </a:r>
            <a:r>
              <a:rPr lang="fr-FR" sz="1000" dirty="0">
                <a:effectLst/>
                <a:latin typeface="Helvetica" pitchFamily="2" charset="0"/>
              </a:rPr>
              <a:t> </a:t>
            </a:r>
            <a:r>
              <a:rPr lang="fr-FR" sz="1000" dirty="0" err="1">
                <a:effectLst/>
                <a:latin typeface="Helvetica" pitchFamily="2" charset="0"/>
              </a:rPr>
              <a:t>study</a:t>
            </a:r>
            <a:r>
              <a:rPr lang="fr-FR" sz="1000" dirty="0">
                <a:effectLst/>
                <a:latin typeface="Helvetica" pitchFamily="2" charset="0"/>
              </a:rPr>
              <a:t>. Lancet, 2004. 363(9423): p. 1751-6. </a:t>
            </a:r>
          </a:p>
          <a:p>
            <a:pPr algn="r"/>
            <a:r>
              <a:rPr lang="fr-FR" sz="1000" dirty="0">
                <a:effectLst/>
                <a:latin typeface="Helvetica" pitchFamily="2" charset="0"/>
              </a:rPr>
              <a:t> </a:t>
            </a:r>
          </a:p>
          <a:p>
            <a:pPr algn="r"/>
            <a:endParaRPr lang="fr-FR" sz="1000" dirty="0">
              <a:effectLst/>
              <a:latin typeface="Helvetica" pitchFamily="2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5526FD9-EF82-42B7-423B-F25D939AD85B}"/>
              </a:ext>
            </a:extLst>
          </p:cNvPr>
          <p:cNvSpPr txBox="1"/>
          <p:nvPr/>
        </p:nvSpPr>
        <p:spPr>
          <a:xfrm>
            <a:off x="361243" y="244396"/>
            <a:ext cx="1125929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sz="2200" b="1" i="0" u="none" strike="noStrike" dirty="0">
                <a:solidFill>
                  <a:schemeClr val="bg1"/>
                </a:solidFill>
                <a:effectLst/>
                <a:latin typeface="Helvetica" pitchFamily="2" charset="0"/>
                <a:cs typeface="Arial" panose="020B0604020202020204" pitchFamily="34" charset="0"/>
              </a:rPr>
              <a:t>Introduction    </a:t>
            </a:r>
            <a:r>
              <a:rPr lang="fr-FR" sz="2200" b="1" dirty="0">
                <a:solidFill>
                  <a:schemeClr val="bg1"/>
                </a:solidFill>
                <a:latin typeface="Helvetica" pitchFamily="2" charset="0"/>
                <a:cs typeface="Arial" panose="020B0604020202020204" pitchFamily="34" charset="0"/>
              </a:rPr>
              <a:t>A</a:t>
            </a:r>
            <a:r>
              <a:rPr lang="fr-FR" sz="2200" b="1" i="0" u="none" strike="noStrike" dirty="0">
                <a:solidFill>
                  <a:schemeClr val="bg1"/>
                </a:solidFill>
                <a:effectLst/>
                <a:latin typeface="Helvetica" pitchFamily="2" charset="0"/>
                <a:cs typeface="Arial" panose="020B0604020202020204" pitchFamily="34" charset="0"/>
              </a:rPr>
              <a:t>nalgésie multimodale    </a:t>
            </a:r>
            <a:r>
              <a:rPr lang="fr-FR" sz="2200" b="1" i="0" u="none" strike="noStrike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Helvetica" pitchFamily="2" charset="0"/>
                <a:cs typeface="Arial" panose="020B0604020202020204" pitchFamily="34" charset="0"/>
              </a:rPr>
              <a:t>Effets secondaires     </a:t>
            </a:r>
            <a:r>
              <a:rPr lang="fr-FR" sz="2200" b="1" i="0" u="none" strike="noStrike" dirty="0">
                <a:solidFill>
                  <a:schemeClr val="bg1"/>
                </a:solidFill>
                <a:effectLst/>
                <a:latin typeface="Helvetica" pitchFamily="2" charset="0"/>
                <a:cs typeface="Arial" panose="020B0604020202020204" pitchFamily="34" charset="0"/>
              </a:rPr>
              <a:t>Interactions    </a:t>
            </a:r>
          </a:p>
          <a:p>
            <a:pPr algn="r"/>
            <a:r>
              <a:rPr lang="fr-FR" sz="2200" b="1" i="0" u="none" strike="noStrike" dirty="0">
                <a:solidFill>
                  <a:schemeClr val="bg1"/>
                </a:solidFill>
                <a:effectLst/>
                <a:latin typeface="Helvetica" pitchFamily="2" charset="0"/>
                <a:cs typeface="Arial" panose="020B0604020202020204" pitchFamily="34" charset="0"/>
              </a:rPr>
              <a:t>Indications    Contre-indications     Conclusion</a:t>
            </a:r>
            <a:endParaRPr lang="fr-FR" sz="2200" b="1" dirty="0"/>
          </a:p>
        </p:txBody>
      </p:sp>
    </p:spTree>
    <p:extLst>
      <p:ext uri="{BB962C8B-B14F-4D97-AF65-F5344CB8AC3E}">
        <p14:creationId xmlns:p14="http://schemas.microsoft.com/office/powerpoint/2010/main" val="30339519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1D848C4-976E-2DA3-2329-9CB9A0D43B7D}"/>
              </a:ext>
            </a:extLst>
          </p:cNvPr>
          <p:cNvSpPr/>
          <p:nvPr/>
        </p:nvSpPr>
        <p:spPr>
          <a:xfrm>
            <a:off x="-1" y="0"/>
            <a:ext cx="12192001" cy="125403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56F9BD6-89DB-2DFF-4DBB-DBB01C56FEF2}"/>
              </a:ext>
            </a:extLst>
          </p:cNvPr>
          <p:cNvSpPr txBox="1"/>
          <p:nvPr/>
        </p:nvSpPr>
        <p:spPr>
          <a:xfrm>
            <a:off x="462458" y="1658426"/>
            <a:ext cx="11319641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dirty="0">
                <a:solidFill>
                  <a:schemeClr val="accent1">
                    <a:lumMod val="50000"/>
                  </a:schemeClr>
                </a:solidFill>
                <a:latin typeface="Helvetica" pitchFamily="2" charset="0"/>
              </a:rPr>
              <a:t>Risque gastro-intestinal :</a:t>
            </a:r>
            <a:endParaRPr lang="fr-FR" sz="2200" b="1" dirty="0">
              <a:solidFill>
                <a:schemeClr val="tx1">
                  <a:lumMod val="95000"/>
                  <a:lumOff val="5000"/>
                </a:schemeClr>
              </a:solidFill>
              <a:latin typeface="Helvetica" pitchFamily="2" charset="0"/>
            </a:endParaRPr>
          </a:p>
          <a:p>
            <a:endParaRPr lang="fr-FR" sz="2200" b="1" dirty="0">
              <a:latin typeface="Helvetica" pitchFamily="2" charset="0"/>
            </a:endParaRPr>
          </a:p>
          <a:p>
            <a:r>
              <a:rPr lang="fr-FR" sz="2200" b="1" dirty="0">
                <a:latin typeface="Helvetica" pitchFamily="2" charset="0"/>
              </a:rPr>
              <a:t>Dans le cadre </a:t>
            </a:r>
            <a:r>
              <a:rPr lang="fr-FR" sz="2200" b="1" dirty="0" err="1">
                <a:latin typeface="Helvetica" pitchFamily="2" charset="0"/>
              </a:rPr>
              <a:t>périopératoire</a:t>
            </a:r>
            <a:r>
              <a:rPr lang="fr-FR" sz="2200" b="1" dirty="0">
                <a:latin typeface="Helvetica" pitchFamily="2" charset="0"/>
              </a:rPr>
              <a:t> : </a:t>
            </a:r>
            <a:r>
              <a:rPr lang="fr-FR" sz="2200" dirty="0">
                <a:latin typeface="Helvetica" pitchFamily="2" charset="0"/>
              </a:rPr>
              <a:t>très courtes durées, théoriquement très faible risque</a:t>
            </a:r>
          </a:p>
          <a:p>
            <a:r>
              <a:rPr lang="fr-FR" sz="2200" dirty="0">
                <a:latin typeface="Helvetica" pitchFamily="2" charset="0"/>
              </a:rPr>
              <a:t>	</a:t>
            </a:r>
            <a:r>
              <a:rPr lang="fr-FR" sz="2200" b="1" dirty="0">
                <a:latin typeface="Helvetica" pitchFamily="2" charset="0"/>
              </a:rPr>
              <a:t>- FDR reconnus : </a:t>
            </a:r>
            <a:r>
              <a:rPr lang="fr-FR" sz="2200" dirty="0">
                <a:latin typeface="Helvetica" pitchFamily="2" charset="0"/>
              </a:rPr>
              <a:t>&gt; 75 ans, durée &gt; 5 j</a:t>
            </a:r>
            <a:r>
              <a:rPr lang="fr-FR" sz="1000" dirty="0">
                <a:latin typeface="Helvetica" pitchFamily="2" charset="0"/>
              </a:rPr>
              <a:t> (1)</a:t>
            </a:r>
            <a:r>
              <a:rPr lang="fr-FR" sz="2200" dirty="0">
                <a:latin typeface="Helvetica" pitchFamily="2" charset="0"/>
              </a:rPr>
              <a:t>	</a:t>
            </a:r>
          </a:p>
          <a:p>
            <a:endParaRPr lang="fr-FR" sz="2200" dirty="0">
              <a:latin typeface="Helvetica" pitchFamily="2" charset="0"/>
            </a:endParaRPr>
          </a:p>
          <a:p>
            <a:endParaRPr lang="fr-FR" sz="2200" dirty="0">
              <a:latin typeface="Helvetica" pitchFamily="2" charset="0"/>
            </a:endParaRPr>
          </a:p>
          <a:p>
            <a:endParaRPr lang="fr-FR" sz="2200" b="1" dirty="0">
              <a:latin typeface="Helvetica" pitchFamily="2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EB8AC84-731F-E1D2-8C80-2E23E80B60D8}"/>
              </a:ext>
            </a:extLst>
          </p:cNvPr>
          <p:cNvSpPr txBox="1"/>
          <p:nvPr/>
        </p:nvSpPr>
        <p:spPr>
          <a:xfrm>
            <a:off x="298183" y="6115145"/>
            <a:ext cx="11673103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sz="1000" dirty="0">
                <a:effectLst/>
                <a:latin typeface="Helvetica" pitchFamily="2" charset="0"/>
              </a:rPr>
              <a:t>(1) </a:t>
            </a:r>
            <a:r>
              <a:rPr lang="fr-FR" sz="1000" dirty="0" err="1">
                <a:effectLst/>
                <a:latin typeface="Helvetica" pitchFamily="2" charset="0"/>
              </a:rPr>
              <a:t>Strom</a:t>
            </a:r>
            <a:r>
              <a:rPr lang="fr-FR" sz="1000" dirty="0">
                <a:effectLst/>
                <a:latin typeface="Helvetica" pitchFamily="2" charset="0"/>
              </a:rPr>
              <a:t>, B.L., et al., </a:t>
            </a:r>
            <a:r>
              <a:rPr lang="fr-FR" sz="1000" dirty="0" err="1">
                <a:effectLst/>
                <a:latin typeface="Helvetica" pitchFamily="2" charset="0"/>
              </a:rPr>
              <a:t>Parenteral</a:t>
            </a:r>
            <a:r>
              <a:rPr lang="fr-FR" sz="1000" dirty="0">
                <a:effectLst/>
                <a:latin typeface="Helvetica" pitchFamily="2" charset="0"/>
              </a:rPr>
              <a:t> </a:t>
            </a:r>
            <a:r>
              <a:rPr lang="fr-FR" sz="1000" dirty="0" err="1">
                <a:effectLst/>
                <a:latin typeface="Helvetica" pitchFamily="2" charset="0"/>
              </a:rPr>
              <a:t>ketorolac</a:t>
            </a:r>
            <a:r>
              <a:rPr lang="fr-FR" sz="1000" dirty="0">
                <a:effectLst/>
                <a:latin typeface="Helvetica" pitchFamily="2" charset="0"/>
              </a:rPr>
              <a:t> and </a:t>
            </a:r>
            <a:r>
              <a:rPr lang="fr-FR" sz="1000" dirty="0" err="1">
                <a:effectLst/>
                <a:latin typeface="Helvetica" pitchFamily="2" charset="0"/>
              </a:rPr>
              <a:t>risk</a:t>
            </a:r>
            <a:r>
              <a:rPr lang="fr-FR" sz="1000" dirty="0">
                <a:effectLst/>
                <a:latin typeface="Helvetica" pitchFamily="2" charset="0"/>
              </a:rPr>
              <a:t> of gastrointestinal and </a:t>
            </a:r>
            <a:r>
              <a:rPr lang="fr-FR" sz="1000" dirty="0" err="1">
                <a:effectLst/>
                <a:latin typeface="Helvetica" pitchFamily="2" charset="0"/>
              </a:rPr>
              <a:t>operative</a:t>
            </a:r>
            <a:r>
              <a:rPr lang="fr-FR" sz="1000" dirty="0">
                <a:effectLst/>
                <a:latin typeface="Helvetica" pitchFamily="2" charset="0"/>
              </a:rPr>
              <a:t> site </a:t>
            </a:r>
            <a:r>
              <a:rPr lang="fr-FR" sz="1000" dirty="0" err="1">
                <a:effectLst/>
                <a:latin typeface="Helvetica" pitchFamily="2" charset="0"/>
              </a:rPr>
              <a:t>bleeding</a:t>
            </a:r>
            <a:r>
              <a:rPr lang="fr-FR" sz="1000" dirty="0">
                <a:effectLst/>
                <a:latin typeface="Helvetica" pitchFamily="2" charset="0"/>
              </a:rPr>
              <a:t>. A </a:t>
            </a:r>
            <a:r>
              <a:rPr lang="fr-FR" sz="1000" dirty="0" err="1">
                <a:effectLst/>
                <a:latin typeface="Helvetica" pitchFamily="2" charset="0"/>
              </a:rPr>
              <a:t>postmarketing</a:t>
            </a:r>
            <a:r>
              <a:rPr lang="fr-FR" sz="1000" dirty="0">
                <a:effectLst/>
                <a:latin typeface="Helvetica" pitchFamily="2" charset="0"/>
              </a:rPr>
              <a:t> surveillance </a:t>
            </a:r>
            <a:r>
              <a:rPr lang="fr-FR" sz="1000" dirty="0" err="1">
                <a:effectLst/>
                <a:latin typeface="Helvetica" pitchFamily="2" charset="0"/>
              </a:rPr>
              <a:t>study</a:t>
            </a:r>
            <a:r>
              <a:rPr lang="fr-FR" sz="1000" dirty="0">
                <a:effectLst/>
                <a:latin typeface="Helvetica" pitchFamily="2" charset="0"/>
              </a:rPr>
              <a:t>. JAMA, 1996. 275(5): p. 376-82. (2) Elia, N., C. </a:t>
            </a:r>
            <a:r>
              <a:rPr lang="fr-FR" sz="1000" dirty="0" err="1">
                <a:effectLst/>
                <a:latin typeface="Helvetica" pitchFamily="2" charset="0"/>
              </a:rPr>
              <a:t>Lysakowski</a:t>
            </a:r>
            <a:r>
              <a:rPr lang="fr-FR" sz="1000" dirty="0">
                <a:effectLst/>
                <a:latin typeface="Helvetica" pitchFamily="2" charset="0"/>
              </a:rPr>
              <a:t>, and M.R. Tramer, </a:t>
            </a:r>
            <a:r>
              <a:rPr lang="fr-FR" sz="1000" dirty="0" err="1">
                <a:effectLst/>
                <a:latin typeface="Helvetica" pitchFamily="2" charset="0"/>
              </a:rPr>
              <a:t>Does</a:t>
            </a:r>
            <a:r>
              <a:rPr lang="fr-FR" sz="1000" dirty="0">
                <a:effectLst/>
                <a:latin typeface="Helvetica" pitchFamily="2" charset="0"/>
              </a:rPr>
              <a:t> multimodal </a:t>
            </a:r>
            <a:r>
              <a:rPr lang="fr-FR" sz="1000" dirty="0" err="1">
                <a:effectLst/>
                <a:latin typeface="Helvetica" pitchFamily="2" charset="0"/>
              </a:rPr>
              <a:t>analgesia</a:t>
            </a:r>
            <a:r>
              <a:rPr lang="fr-FR" sz="1000" dirty="0">
                <a:effectLst/>
                <a:latin typeface="Helvetica" pitchFamily="2" charset="0"/>
              </a:rPr>
              <a:t> </a:t>
            </a:r>
            <a:r>
              <a:rPr lang="fr-FR" sz="1000" dirty="0" err="1">
                <a:effectLst/>
                <a:latin typeface="Helvetica" pitchFamily="2" charset="0"/>
              </a:rPr>
              <a:t>with</a:t>
            </a:r>
            <a:r>
              <a:rPr lang="fr-FR" sz="1000" dirty="0">
                <a:effectLst/>
                <a:latin typeface="Helvetica" pitchFamily="2" charset="0"/>
              </a:rPr>
              <a:t> </a:t>
            </a:r>
            <a:r>
              <a:rPr lang="fr-FR" sz="1000" dirty="0" err="1">
                <a:effectLst/>
                <a:latin typeface="Helvetica" pitchFamily="2" charset="0"/>
              </a:rPr>
              <a:t>acetaminophen</a:t>
            </a:r>
            <a:r>
              <a:rPr lang="fr-FR" sz="1000" dirty="0">
                <a:effectLst/>
                <a:latin typeface="Helvetica" pitchFamily="2" charset="0"/>
              </a:rPr>
              <a:t>, </a:t>
            </a:r>
            <a:r>
              <a:rPr lang="fr-FR" sz="1000" dirty="0" err="1">
                <a:effectLst/>
                <a:latin typeface="Helvetica" pitchFamily="2" charset="0"/>
              </a:rPr>
              <a:t>nonsteroidal</a:t>
            </a:r>
            <a:r>
              <a:rPr lang="fr-FR" sz="1000" dirty="0">
                <a:effectLst/>
                <a:latin typeface="Helvetica" pitchFamily="2" charset="0"/>
              </a:rPr>
              <a:t> </a:t>
            </a:r>
            <a:r>
              <a:rPr lang="fr-FR" sz="1000" dirty="0" err="1">
                <a:effectLst/>
                <a:latin typeface="Helvetica" pitchFamily="2" charset="0"/>
              </a:rPr>
              <a:t>antiinflammatory</a:t>
            </a:r>
            <a:r>
              <a:rPr lang="fr-FR" sz="1000" dirty="0">
                <a:effectLst/>
                <a:latin typeface="Helvetica" pitchFamily="2" charset="0"/>
              </a:rPr>
              <a:t> </a:t>
            </a:r>
            <a:r>
              <a:rPr lang="fr-FR" sz="1000" dirty="0" err="1">
                <a:effectLst/>
                <a:latin typeface="Helvetica" pitchFamily="2" charset="0"/>
              </a:rPr>
              <a:t>drugs</a:t>
            </a:r>
            <a:r>
              <a:rPr lang="fr-FR" sz="1000" dirty="0">
                <a:effectLst/>
                <a:latin typeface="Helvetica" pitchFamily="2" charset="0"/>
              </a:rPr>
              <a:t>, or </a:t>
            </a:r>
            <a:r>
              <a:rPr lang="fr-FR" sz="1000" dirty="0" err="1">
                <a:effectLst/>
                <a:latin typeface="Helvetica" pitchFamily="2" charset="0"/>
              </a:rPr>
              <a:t>selective</a:t>
            </a:r>
            <a:r>
              <a:rPr lang="fr-FR" sz="1000" dirty="0">
                <a:effectLst/>
                <a:latin typeface="Helvetica" pitchFamily="2" charset="0"/>
              </a:rPr>
              <a:t> cyclooxygenase-2 </a:t>
            </a:r>
            <a:r>
              <a:rPr lang="fr-FR" sz="1000" dirty="0" err="1">
                <a:effectLst/>
                <a:latin typeface="Helvetica" pitchFamily="2" charset="0"/>
              </a:rPr>
              <a:t>inhibitors</a:t>
            </a:r>
            <a:r>
              <a:rPr lang="fr-FR" sz="1000" dirty="0">
                <a:effectLst/>
                <a:latin typeface="Helvetica" pitchFamily="2" charset="0"/>
              </a:rPr>
              <a:t> and patient-</a:t>
            </a:r>
            <a:r>
              <a:rPr lang="fr-FR" sz="1000" dirty="0" err="1">
                <a:effectLst/>
                <a:latin typeface="Helvetica" pitchFamily="2" charset="0"/>
              </a:rPr>
              <a:t>controlled</a:t>
            </a:r>
            <a:r>
              <a:rPr lang="fr-FR" sz="1000" dirty="0">
                <a:effectLst/>
                <a:latin typeface="Helvetica" pitchFamily="2" charset="0"/>
              </a:rPr>
              <a:t> </a:t>
            </a:r>
            <a:r>
              <a:rPr lang="fr-FR" sz="1000" dirty="0" err="1">
                <a:effectLst/>
                <a:latin typeface="Helvetica" pitchFamily="2" charset="0"/>
              </a:rPr>
              <a:t>analgesia</a:t>
            </a:r>
            <a:r>
              <a:rPr lang="fr-FR" sz="1000" dirty="0">
                <a:effectLst/>
                <a:latin typeface="Helvetica" pitchFamily="2" charset="0"/>
              </a:rPr>
              <a:t> morphine </a:t>
            </a:r>
            <a:r>
              <a:rPr lang="fr-FR" sz="1000" dirty="0" err="1">
                <a:effectLst/>
                <a:latin typeface="Helvetica" pitchFamily="2" charset="0"/>
              </a:rPr>
              <a:t>offer</a:t>
            </a:r>
            <a:r>
              <a:rPr lang="fr-FR" sz="1000" dirty="0">
                <a:effectLst/>
                <a:latin typeface="Helvetica" pitchFamily="2" charset="0"/>
              </a:rPr>
              <a:t> </a:t>
            </a:r>
            <a:r>
              <a:rPr lang="fr-FR" sz="1000" dirty="0" err="1">
                <a:effectLst/>
                <a:latin typeface="Helvetica" pitchFamily="2" charset="0"/>
              </a:rPr>
              <a:t>advantages</a:t>
            </a:r>
            <a:r>
              <a:rPr lang="fr-FR" sz="1000" dirty="0">
                <a:effectLst/>
                <a:latin typeface="Helvetica" pitchFamily="2" charset="0"/>
              </a:rPr>
              <a:t> over morphine </a:t>
            </a:r>
            <a:r>
              <a:rPr lang="fr-FR" sz="1000" dirty="0" err="1">
                <a:effectLst/>
                <a:latin typeface="Helvetica" pitchFamily="2" charset="0"/>
              </a:rPr>
              <a:t>alone</a:t>
            </a:r>
            <a:r>
              <a:rPr lang="fr-FR" sz="1000" dirty="0">
                <a:effectLst/>
                <a:latin typeface="Helvetica" pitchFamily="2" charset="0"/>
              </a:rPr>
              <a:t>? Meta-analyses of </a:t>
            </a:r>
            <a:r>
              <a:rPr lang="fr-FR" sz="1000" dirty="0" err="1">
                <a:effectLst/>
                <a:latin typeface="Helvetica" pitchFamily="2" charset="0"/>
              </a:rPr>
              <a:t>randomized</a:t>
            </a:r>
            <a:r>
              <a:rPr lang="fr-FR" sz="1000" dirty="0">
                <a:effectLst/>
                <a:latin typeface="Helvetica" pitchFamily="2" charset="0"/>
              </a:rPr>
              <a:t> trials. </a:t>
            </a:r>
            <a:r>
              <a:rPr lang="fr-FR" sz="1000" dirty="0" err="1">
                <a:effectLst/>
                <a:latin typeface="Helvetica" pitchFamily="2" charset="0"/>
              </a:rPr>
              <a:t>Anesthesiology</a:t>
            </a:r>
            <a:r>
              <a:rPr lang="fr-FR" sz="1000" dirty="0">
                <a:effectLst/>
                <a:latin typeface="Helvetica" pitchFamily="2" charset="0"/>
              </a:rPr>
              <a:t>, 2005. 103(6): p. 1296- 304. </a:t>
            </a:r>
          </a:p>
          <a:p>
            <a:pPr algn="r"/>
            <a:r>
              <a:rPr lang="fr-FR" sz="1000" dirty="0">
                <a:effectLst/>
                <a:latin typeface="Helvetica" pitchFamily="2" charset="0"/>
              </a:rPr>
              <a:t> </a:t>
            </a:r>
          </a:p>
          <a:p>
            <a:pPr algn="r"/>
            <a:endParaRPr lang="fr-FR" sz="1000" dirty="0">
              <a:effectLst/>
              <a:latin typeface="Helvetica" pitchFamily="2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6BF302E-8788-5ACE-AFE4-A6E754C0302F}"/>
              </a:ext>
            </a:extLst>
          </p:cNvPr>
          <p:cNvSpPr txBox="1"/>
          <p:nvPr/>
        </p:nvSpPr>
        <p:spPr>
          <a:xfrm>
            <a:off x="361243" y="244396"/>
            <a:ext cx="1125929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sz="2200" b="1" i="0" u="none" strike="noStrike" dirty="0">
                <a:solidFill>
                  <a:schemeClr val="bg1"/>
                </a:solidFill>
                <a:effectLst/>
                <a:latin typeface="Helvetica" pitchFamily="2" charset="0"/>
                <a:cs typeface="Arial" panose="020B0604020202020204" pitchFamily="34" charset="0"/>
              </a:rPr>
              <a:t>Introduction    </a:t>
            </a:r>
            <a:r>
              <a:rPr lang="fr-FR" sz="2200" b="1" dirty="0">
                <a:solidFill>
                  <a:schemeClr val="bg1"/>
                </a:solidFill>
                <a:latin typeface="Helvetica" pitchFamily="2" charset="0"/>
                <a:cs typeface="Arial" panose="020B0604020202020204" pitchFamily="34" charset="0"/>
              </a:rPr>
              <a:t>A</a:t>
            </a:r>
            <a:r>
              <a:rPr lang="fr-FR" sz="2200" b="1" i="0" u="none" strike="noStrike" dirty="0">
                <a:solidFill>
                  <a:schemeClr val="bg1"/>
                </a:solidFill>
                <a:effectLst/>
                <a:latin typeface="Helvetica" pitchFamily="2" charset="0"/>
                <a:cs typeface="Arial" panose="020B0604020202020204" pitchFamily="34" charset="0"/>
              </a:rPr>
              <a:t>nalgésie multimodale    </a:t>
            </a:r>
            <a:r>
              <a:rPr lang="fr-FR" sz="2200" b="1" i="0" u="none" strike="noStrike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Helvetica" pitchFamily="2" charset="0"/>
                <a:cs typeface="Arial" panose="020B0604020202020204" pitchFamily="34" charset="0"/>
              </a:rPr>
              <a:t>Effets secondaires     </a:t>
            </a:r>
            <a:r>
              <a:rPr lang="fr-FR" sz="2200" b="1" i="0" u="none" strike="noStrike" dirty="0">
                <a:solidFill>
                  <a:schemeClr val="bg1"/>
                </a:solidFill>
                <a:effectLst/>
                <a:latin typeface="Helvetica" pitchFamily="2" charset="0"/>
                <a:cs typeface="Arial" panose="020B0604020202020204" pitchFamily="34" charset="0"/>
              </a:rPr>
              <a:t>Interactions    </a:t>
            </a:r>
          </a:p>
          <a:p>
            <a:pPr algn="r"/>
            <a:r>
              <a:rPr lang="fr-FR" sz="2200" b="1" i="0" u="none" strike="noStrike" dirty="0">
                <a:solidFill>
                  <a:schemeClr val="bg1"/>
                </a:solidFill>
                <a:effectLst/>
                <a:latin typeface="Helvetica" pitchFamily="2" charset="0"/>
                <a:cs typeface="Arial" panose="020B0604020202020204" pitchFamily="34" charset="0"/>
              </a:rPr>
              <a:t>Indications    Contre-indications     Conclusion</a:t>
            </a:r>
            <a:endParaRPr lang="fr-FR" sz="2200" b="1" dirty="0"/>
          </a:p>
        </p:txBody>
      </p:sp>
    </p:spTree>
    <p:extLst>
      <p:ext uri="{BB962C8B-B14F-4D97-AF65-F5344CB8AC3E}">
        <p14:creationId xmlns:p14="http://schemas.microsoft.com/office/powerpoint/2010/main" val="8129391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1D848C4-976E-2DA3-2329-9CB9A0D43B7D}"/>
              </a:ext>
            </a:extLst>
          </p:cNvPr>
          <p:cNvSpPr/>
          <p:nvPr/>
        </p:nvSpPr>
        <p:spPr>
          <a:xfrm>
            <a:off x="-1" y="0"/>
            <a:ext cx="12192001" cy="125403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56F9BD6-89DB-2DFF-4DBB-DBB01C56FEF2}"/>
              </a:ext>
            </a:extLst>
          </p:cNvPr>
          <p:cNvSpPr txBox="1"/>
          <p:nvPr/>
        </p:nvSpPr>
        <p:spPr>
          <a:xfrm>
            <a:off x="462458" y="1658426"/>
            <a:ext cx="1131964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dirty="0">
                <a:solidFill>
                  <a:schemeClr val="accent1">
                    <a:lumMod val="50000"/>
                  </a:schemeClr>
                </a:solidFill>
                <a:latin typeface="Helvetica" pitchFamily="2" charset="0"/>
              </a:rPr>
              <a:t>Risque gastro-intestinal :</a:t>
            </a:r>
            <a:endParaRPr lang="fr-FR" sz="2200" b="1" dirty="0">
              <a:solidFill>
                <a:schemeClr val="tx1">
                  <a:lumMod val="95000"/>
                  <a:lumOff val="5000"/>
                </a:schemeClr>
              </a:solidFill>
              <a:latin typeface="Helvetica" pitchFamily="2" charset="0"/>
            </a:endParaRPr>
          </a:p>
          <a:p>
            <a:endParaRPr lang="fr-FR" sz="2200" b="1" dirty="0">
              <a:latin typeface="Helvetica" pitchFamily="2" charset="0"/>
            </a:endParaRPr>
          </a:p>
          <a:p>
            <a:r>
              <a:rPr lang="fr-FR" sz="2200" b="1" dirty="0">
                <a:latin typeface="Helvetica" pitchFamily="2" charset="0"/>
              </a:rPr>
              <a:t>Dans le cadre </a:t>
            </a:r>
            <a:r>
              <a:rPr lang="fr-FR" sz="2200" b="1" dirty="0" err="1">
                <a:latin typeface="Helvetica" pitchFamily="2" charset="0"/>
              </a:rPr>
              <a:t>périopératoire</a:t>
            </a:r>
            <a:r>
              <a:rPr lang="fr-FR" sz="2200" b="1" dirty="0">
                <a:latin typeface="Helvetica" pitchFamily="2" charset="0"/>
              </a:rPr>
              <a:t> : </a:t>
            </a:r>
            <a:r>
              <a:rPr lang="fr-FR" sz="2200" dirty="0">
                <a:latin typeface="Helvetica" pitchFamily="2" charset="0"/>
              </a:rPr>
              <a:t>très courtes durées, théoriquement très faible risque</a:t>
            </a:r>
          </a:p>
          <a:p>
            <a:r>
              <a:rPr lang="fr-FR" sz="2200" dirty="0">
                <a:latin typeface="Helvetica" pitchFamily="2" charset="0"/>
              </a:rPr>
              <a:t>	</a:t>
            </a:r>
            <a:r>
              <a:rPr lang="fr-FR" sz="2200" b="1" dirty="0">
                <a:latin typeface="Helvetica" pitchFamily="2" charset="0"/>
              </a:rPr>
              <a:t>- FDR reconnus : </a:t>
            </a:r>
            <a:r>
              <a:rPr lang="fr-FR" sz="2200" dirty="0">
                <a:latin typeface="Helvetica" pitchFamily="2" charset="0"/>
              </a:rPr>
              <a:t>&gt; 75 ans, durée &gt; 5 j</a:t>
            </a:r>
            <a:r>
              <a:rPr lang="fr-FR" sz="1000" dirty="0">
                <a:latin typeface="Helvetica" pitchFamily="2" charset="0"/>
              </a:rPr>
              <a:t> (1)</a:t>
            </a:r>
            <a:r>
              <a:rPr lang="fr-FR" sz="2200" dirty="0">
                <a:latin typeface="Helvetica" pitchFamily="2" charset="0"/>
              </a:rPr>
              <a:t>	</a:t>
            </a:r>
          </a:p>
          <a:p>
            <a:endParaRPr lang="fr-FR" sz="2200" dirty="0">
              <a:latin typeface="Helvetica" pitchFamily="2" charset="0"/>
            </a:endParaRPr>
          </a:p>
          <a:p>
            <a:r>
              <a:rPr lang="fr-FR" sz="2200" b="1" dirty="0">
                <a:latin typeface="Helvetica" pitchFamily="2" charset="0"/>
              </a:rPr>
              <a:t>Méta-analyse (2005) </a:t>
            </a:r>
            <a:r>
              <a:rPr lang="fr-FR" sz="1000" b="1" dirty="0">
                <a:latin typeface="Helvetica" pitchFamily="2" charset="0"/>
              </a:rPr>
              <a:t>(2)</a:t>
            </a:r>
            <a:r>
              <a:rPr lang="fr-FR" sz="2200" b="1" dirty="0">
                <a:latin typeface="Helvetica" pitchFamily="2" charset="0"/>
              </a:rPr>
              <a:t> : </a:t>
            </a:r>
          </a:p>
          <a:p>
            <a:r>
              <a:rPr lang="fr-FR" sz="2200" b="1" dirty="0">
                <a:latin typeface="Helvetica" pitchFamily="2" charset="0"/>
              </a:rPr>
              <a:t>	</a:t>
            </a:r>
            <a:r>
              <a:rPr lang="fr-FR" sz="2200" dirty="0">
                <a:latin typeface="Helvetica" pitchFamily="2" charset="0"/>
              </a:rPr>
              <a:t>- faible risque de saignements majeurs (2,3 % AINS-NS et 0,7 % ICOX2)</a:t>
            </a:r>
          </a:p>
          <a:p>
            <a:r>
              <a:rPr lang="fr-FR" sz="2200" dirty="0">
                <a:latin typeface="Helvetica" pitchFamily="2" charset="0"/>
              </a:rPr>
              <a:t>	- pas de différence / groupe contrôle</a:t>
            </a:r>
          </a:p>
          <a:p>
            <a:endParaRPr lang="fr-FR" sz="2200" dirty="0">
              <a:latin typeface="Helvetica" pitchFamily="2" charset="0"/>
            </a:endParaRPr>
          </a:p>
          <a:p>
            <a:r>
              <a:rPr lang="fr-FR" sz="2200" b="1" dirty="0">
                <a:latin typeface="Helvetica" pitchFamily="2" charset="0"/>
              </a:rPr>
              <a:t>AINS + IPP / ICOX2 : </a:t>
            </a:r>
            <a:r>
              <a:rPr lang="fr-FR" sz="2200" dirty="0">
                <a:latin typeface="Helvetica" pitchFamily="2" charset="0"/>
              </a:rPr>
              <a:t>pas de différence en terme de protection gastrique </a:t>
            </a:r>
            <a:r>
              <a:rPr lang="fr-FR" sz="1000" dirty="0">
                <a:latin typeface="Helvetica" pitchFamily="2" charset="0"/>
              </a:rPr>
              <a:t>(1)</a:t>
            </a:r>
          </a:p>
          <a:p>
            <a:endParaRPr lang="fr-FR" sz="2200" b="1" dirty="0">
              <a:latin typeface="Helvetica" pitchFamily="2" charset="0"/>
            </a:endParaRPr>
          </a:p>
          <a:p>
            <a:endParaRPr lang="fr-FR" sz="2200" dirty="0">
              <a:latin typeface="Helvetica" pitchFamily="2" charset="0"/>
            </a:endParaRPr>
          </a:p>
          <a:p>
            <a:endParaRPr lang="fr-FR" sz="2200" dirty="0">
              <a:latin typeface="Helvetica" pitchFamily="2" charset="0"/>
            </a:endParaRPr>
          </a:p>
          <a:p>
            <a:endParaRPr lang="fr-FR" sz="2200" b="1" dirty="0">
              <a:latin typeface="Helvetica" pitchFamily="2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EB8AC84-731F-E1D2-8C80-2E23E80B60D8}"/>
              </a:ext>
            </a:extLst>
          </p:cNvPr>
          <p:cNvSpPr txBox="1"/>
          <p:nvPr/>
        </p:nvSpPr>
        <p:spPr>
          <a:xfrm>
            <a:off x="298183" y="6115145"/>
            <a:ext cx="11673103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sz="1000" dirty="0">
                <a:effectLst/>
                <a:latin typeface="Helvetica" pitchFamily="2" charset="0"/>
              </a:rPr>
              <a:t>(1) </a:t>
            </a:r>
            <a:r>
              <a:rPr lang="fr-FR" sz="1000" dirty="0" err="1">
                <a:effectLst/>
                <a:latin typeface="Helvetica" pitchFamily="2" charset="0"/>
              </a:rPr>
              <a:t>Strom</a:t>
            </a:r>
            <a:r>
              <a:rPr lang="fr-FR" sz="1000" dirty="0">
                <a:effectLst/>
                <a:latin typeface="Helvetica" pitchFamily="2" charset="0"/>
              </a:rPr>
              <a:t>, B.L., et al., </a:t>
            </a:r>
            <a:r>
              <a:rPr lang="fr-FR" sz="1000" dirty="0" err="1">
                <a:effectLst/>
                <a:latin typeface="Helvetica" pitchFamily="2" charset="0"/>
              </a:rPr>
              <a:t>Parenteral</a:t>
            </a:r>
            <a:r>
              <a:rPr lang="fr-FR" sz="1000" dirty="0">
                <a:effectLst/>
                <a:latin typeface="Helvetica" pitchFamily="2" charset="0"/>
              </a:rPr>
              <a:t> </a:t>
            </a:r>
            <a:r>
              <a:rPr lang="fr-FR" sz="1000" dirty="0" err="1">
                <a:effectLst/>
                <a:latin typeface="Helvetica" pitchFamily="2" charset="0"/>
              </a:rPr>
              <a:t>ketorolac</a:t>
            </a:r>
            <a:r>
              <a:rPr lang="fr-FR" sz="1000" dirty="0">
                <a:effectLst/>
                <a:latin typeface="Helvetica" pitchFamily="2" charset="0"/>
              </a:rPr>
              <a:t> and </a:t>
            </a:r>
            <a:r>
              <a:rPr lang="fr-FR" sz="1000" dirty="0" err="1">
                <a:effectLst/>
                <a:latin typeface="Helvetica" pitchFamily="2" charset="0"/>
              </a:rPr>
              <a:t>risk</a:t>
            </a:r>
            <a:r>
              <a:rPr lang="fr-FR" sz="1000" dirty="0">
                <a:effectLst/>
                <a:latin typeface="Helvetica" pitchFamily="2" charset="0"/>
              </a:rPr>
              <a:t> of gastrointestinal and </a:t>
            </a:r>
            <a:r>
              <a:rPr lang="fr-FR" sz="1000" dirty="0" err="1">
                <a:effectLst/>
                <a:latin typeface="Helvetica" pitchFamily="2" charset="0"/>
              </a:rPr>
              <a:t>operative</a:t>
            </a:r>
            <a:r>
              <a:rPr lang="fr-FR" sz="1000" dirty="0">
                <a:effectLst/>
                <a:latin typeface="Helvetica" pitchFamily="2" charset="0"/>
              </a:rPr>
              <a:t> site </a:t>
            </a:r>
            <a:r>
              <a:rPr lang="fr-FR" sz="1000" dirty="0" err="1">
                <a:effectLst/>
                <a:latin typeface="Helvetica" pitchFamily="2" charset="0"/>
              </a:rPr>
              <a:t>bleeding</a:t>
            </a:r>
            <a:r>
              <a:rPr lang="fr-FR" sz="1000" dirty="0">
                <a:effectLst/>
                <a:latin typeface="Helvetica" pitchFamily="2" charset="0"/>
              </a:rPr>
              <a:t>. A </a:t>
            </a:r>
            <a:r>
              <a:rPr lang="fr-FR" sz="1000" dirty="0" err="1">
                <a:effectLst/>
                <a:latin typeface="Helvetica" pitchFamily="2" charset="0"/>
              </a:rPr>
              <a:t>postmarketing</a:t>
            </a:r>
            <a:r>
              <a:rPr lang="fr-FR" sz="1000" dirty="0">
                <a:effectLst/>
                <a:latin typeface="Helvetica" pitchFamily="2" charset="0"/>
              </a:rPr>
              <a:t> surveillance </a:t>
            </a:r>
            <a:r>
              <a:rPr lang="fr-FR" sz="1000" dirty="0" err="1">
                <a:effectLst/>
                <a:latin typeface="Helvetica" pitchFamily="2" charset="0"/>
              </a:rPr>
              <a:t>study</a:t>
            </a:r>
            <a:r>
              <a:rPr lang="fr-FR" sz="1000" dirty="0">
                <a:effectLst/>
                <a:latin typeface="Helvetica" pitchFamily="2" charset="0"/>
              </a:rPr>
              <a:t>. JAMA, 1996. 275(5): p. 376-82. (2) Elia, N., C. </a:t>
            </a:r>
            <a:r>
              <a:rPr lang="fr-FR" sz="1000" dirty="0" err="1">
                <a:effectLst/>
                <a:latin typeface="Helvetica" pitchFamily="2" charset="0"/>
              </a:rPr>
              <a:t>Lysakowski</a:t>
            </a:r>
            <a:r>
              <a:rPr lang="fr-FR" sz="1000" dirty="0">
                <a:effectLst/>
                <a:latin typeface="Helvetica" pitchFamily="2" charset="0"/>
              </a:rPr>
              <a:t>, and M.R. Tramer, </a:t>
            </a:r>
            <a:r>
              <a:rPr lang="fr-FR" sz="1000" dirty="0" err="1">
                <a:effectLst/>
                <a:latin typeface="Helvetica" pitchFamily="2" charset="0"/>
              </a:rPr>
              <a:t>Does</a:t>
            </a:r>
            <a:r>
              <a:rPr lang="fr-FR" sz="1000" dirty="0">
                <a:effectLst/>
                <a:latin typeface="Helvetica" pitchFamily="2" charset="0"/>
              </a:rPr>
              <a:t> multimodal </a:t>
            </a:r>
            <a:r>
              <a:rPr lang="fr-FR" sz="1000" dirty="0" err="1">
                <a:effectLst/>
                <a:latin typeface="Helvetica" pitchFamily="2" charset="0"/>
              </a:rPr>
              <a:t>analgesia</a:t>
            </a:r>
            <a:r>
              <a:rPr lang="fr-FR" sz="1000" dirty="0">
                <a:effectLst/>
                <a:latin typeface="Helvetica" pitchFamily="2" charset="0"/>
              </a:rPr>
              <a:t> </a:t>
            </a:r>
            <a:r>
              <a:rPr lang="fr-FR" sz="1000" dirty="0" err="1">
                <a:effectLst/>
                <a:latin typeface="Helvetica" pitchFamily="2" charset="0"/>
              </a:rPr>
              <a:t>with</a:t>
            </a:r>
            <a:r>
              <a:rPr lang="fr-FR" sz="1000" dirty="0">
                <a:effectLst/>
                <a:latin typeface="Helvetica" pitchFamily="2" charset="0"/>
              </a:rPr>
              <a:t> </a:t>
            </a:r>
            <a:r>
              <a:rPr lang="fr-FR" sz="1000" dirty="0" err="1">
                <a:effectLst/>
                <a:latin typeface="Helvetica" pitchFamily="2" charset="0"/>
              </a:rPr>
              <a:t>acetaminophen</a:t>
            </a:r>
            <a:r>
              <a:rPr lang="fr-FR" sz="1000" dirty="0">
                <a:effectLst/>
                <a:latin typeface="Helvetica" pitchFamily="2" charset="0"/>
              </a:rPr>
              <a:t>, </a:t>
            </a:r>
            <a:r>
              <a:rPr lang="fr-FR" sz="1000" dirty="0" err="1">
                <a:effectLst/>
                <a:latin typeface="Helvetica" pitchFamily="2" charset="0"/>
              </a:rPr>
              <a:t>nonsteroidal</a:t>
            </a:r>
            <a:r>
              <a:rPr lang="fr-FR" sz="1000" dirty="0">
                <a:effectLst/>
                <a:latin typeface="Helvetica" pitchFamily="2" charset="0"/>
              </a:rPr>
              <a:t> </a:t>
            </a:r>
            <a:r>
              <a:rPr lang="fr-FR" sz="1000" dirty="0" err="1">
                <a:effectLst/>
                <a:latin typeface="Helvetica" pitchFamily="2" charset="0"/>
              </a:rPr>
              <a:t>antiinflammatory</a:t>
            </a:r>
            <a:r>
              <a:rPr lang="fr-FR" sz="1000" dirty="0">
                <a:effectLst/>
                <a:latin typeface="Helvetica" pitchFamily="2" charset="0"/>
              </a:rPr>
              <a:t> </a:t>
            </a:r>
            <a:r>
              <a:rPr lang="fr-FR" sz="1000" dirty="0" err="1">
                <a:effectLst/>
                <a:latin typeface="Helvetica" pitchFamily="2" charset="0"/>
              </a:rPr>
              <a:t>drugs</a:t>
            </a:r>
            <a:r>
              <a:rPr lang="fr-FR" sz="1000" dirty="0">
                <a:effectLst/>
                <a:latin typeface="Helvetica" pitchFamily="2" charset="0"/>
              </a:rPr>
              <a:t>, or </a:t>
            </a:r>
            <a:r>
              <a:rPr lang="fr-FR" sz="1000" dirty="0" err="1">
                <a:effectLst/>
                <a:latin typeface="Helvetica" pitchFamily="2" charset="0"/>
              </a:rPr>
              <a:t>selective</a:t>
            </a:r>
            <a:r>
              <a:rPr lang="fr-FR" sz="1000" dirty="0">
                <a:effectLst/>
                <a:latin typeface="Helvetica" pitchFamily="2" charset="0"/>
              </a:rPr>
              <a:t> cyclooxygenase-2 </a:t>
            </a:r>
            <a:r>
              <a:rPr lang="fr-FR" sz="1000" dirty="0" err="1">
                <a:effectLst/>
                <a:latin typeface="Helvetica" pitchFamily="2" charset="0"/>
              </a:rPr>
              <a:t>inhibitors</a:t>
            </a:r>
            <a:r>
              <a:rPr lang="fr-FR" sz="1000" dirty="0">
                <a:effectLst/>
                <a:latin typeface="Helvetica" pitchFamily="2" charset="0"/>
              </a:rPr>
              <a:t> and patient-</a:t>
            </a:r>
            <a:r>
              <a:rPr lang="fr-FR" sz="1000" dirty="0" err="1">
                <a:effectLst/>
                <a:latin typeface="Helvetica" pitchFamily="2" charset="0"/>
              </a:rPr>
              <a:t>controlled</a:t>
            </a:r>
            <a:r>
              <a:rPr lang="fr-FR" sz="1000" dirty="0">
                <a:effectLst/>
                <a:latin typeface="Helvetica" pitchFamily="2" charset="0"/>
              </a:rPr>
              <a:t> </a:t>
            </a:r>
            <a:r>
              <a:rPr lang="fr-FR" sz="1000" dirty="0" err="1">
                <a:effectLst/>
                <a:latin typeface="Helvetica" pitchFamily="2" charset="0"/>
              </a:rPr>
              <a:t>analgesia</a:t>
            </a:r>
            <a:r>
              <a:rPr lang="fr-FR" sz="1000" dirty="0">
                <a:effectLst/>
                <a:latin typeface="Helvetica" pitchFamily="2" charset="0"/>
              </a:rPr>
              <a:t> morphine </a:t>
            </a:r>
            <a:r>
              <a:rPr lang="fr-FR" sz="1000" dirty="0" err="1">
                <a:effectLst/>
                <a:latin typeface="Helvetica" pitchFamily="2" charset="0"/>
              </a:rPr>
              <a:t>offer</a:t>
            </a:r>
            <a:r>
              <a:rPr lang="fr-FR" sz="1000" dirty="0">
                <a:effectLst/>
                <a:latin typeface="Helvetica" pitchFamily="2" charset="0"/>
              </a:rPr>
              <a:t> </a:t>
            </a:r>
            <a:r>
              <a:rPr lang="fr-FR" sz="1000" dirty="0" err="1">
                <a:effectLst/>
                <a:latin typeface="Helvetica" pitchFamily="2" charset="0"/>
              </a:rPr>
              <a:t>advantages</a:t>
            </a:r>
            <a:r>
              <a:rPr lang="fr-FR" sz="1000" dirty="0">
                <a:effectLst/>
                <a:latin typeface="Helvetica" pitchFamily="2" charset="0"/>
              </a:rPr>
              <a:t> over morphine </a:t>
            </a:r>
            <a:r>
              <a:rPr lang="fr-FR" sz="1000" dirty="0" err="1">
                <a:effectLst/>
                <a:latin typeface="Helvetica" pitchFamily="2" charset="0"/>
              </a:rPr>
              <a:t>alone</a:t>
            </a:r>
            <a:r>
              <a:rPr lang="fr-FR" sz="1000" dirty="0">
                <a:effectLst/>
                <a:latin typeface="Helvetica" pitchFamily="2" charset="0"/>
              </a:rPr>
              <a:t>? Meta-analyses of </a:t>
            </a:r>
            <a:r>
              <a:rPr lang="fr-FR" sz="1000" dirty="0" err="1">
                <a:effectLst/>
                <a:latin typeface="Helvetica" pitchFamily="2" charset="0"/>
              </a:rPr>
              <a:t>randomized</a:t>
            </a:r>
            <a:r>
              <a:rPr lang="fr-FR" sz="1000" dirty="0">
                <a:effectLst/>
                <a:latin typeface="Helvetica" pitchFamily="2" charset="0"/>
              </a:rPr>
              <a:t> trials. </a:t>
            </a:r>
            <a:r>
              <a:rPr lang="fr-FR" sz="1000" dirty="0" err="1">
                <a:effectLst/>
                <a:latin typeface="Helvetica" pitchFamily="2" charset="0"/>
              </a:rPr>
              <a:t>Anesthesiology</a:t>
            </a:r>
            <a:r>
              <a:rPr lang="fr-FR" sz="1000" dirty="0">
                <a:effectLst/>
                <a:latin typeface="Helvetica" pitchFamily="2" charset="0"/>
              </a:rPr>
              <a:t>, 2005. 103(6): p. 1296- 304. </a:t>
            </a:r>
          </a:p>
          <a:p>
            <a:pPr algn="r"/>
            <a:r>
              <a:rPr lang="fr-FR" sz="1000" dirty="0">
                <a:effectLst/>
                <a:latin typeface="Helvetica" pitchFamily="2" charset="0"/>
              </a:rPr>
              <a:t> </a:t>
            </a:r>
          </a:p>
          <a:p>
            <a:pPr algn="r"/>
            <a:endParaRPr lang="fr-FR" sz="1000" dirty="0">
              <a:effectLst/>
              <a:latin typeface="Helvetica" pitchFamily="2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F22356BE-0190-37ED-1C47-41BEA3D19D7E}"/>
              </a:ext>
            </a:extLst>
          </p:cNvPr>
          <p:cNvSpPr txBox="1"/>
          <p:nvPr/>
        </p:nvSpPr>
        <p:spPr>
          <a:xfrm>
            <a:off x="361243" y="244396"/>
            <a:ext cx="1125929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sz="2200" b="1" i="0" u="none" strike="noStrike" dirty="0">
                <a:solidFill>
                  <a:schemeClr val="bg1"/>
                </a:solidFill>
                <a:effectLst/>
                <a:latin typeface="Helvetica" pitchFamily="2" charset="0"/>
                <a:cs typeface="Arial" panose="020B0604020202020204" pitchFamily="34" charset="0"/>
              </a:rPr>
              <a:t>Introduction    </a:t>
            </a:r>
            <a:r>
              <a:rPr lang="fr-FR" sz="2200" b="1" dirty="0">
                <a:solidFill>
                  <a:schemeClr val="bg1"/>
                </a:solidFill>
                <a:latin typeface="Helvetica" pitchFamily="2" charset="0"/>
                <a:cs typeface="Arial" panose="020B0604020202020204" pitchFamily="34" charset="0"/>
              </a:rPr>
              <a:t>A</a:t>
            </a:r>
            <a:r>
              <a:rPr lang="fr-FR" sz="2200" b="1" i="0" u="none" strike="noStrike" dirty="0">
                <a:solidFill>
                  <a:schemeClr val="bg1"/>
                </a:solidFill>
                <a:effectLst/>
                <a:latin typeface="Helvetica" pitchFamily="2" charset="0"/>
                <a:cs typeface="Arial" panose="020B0604020202020204" pitchFamily="34" charset="0"/>
              </a:rPr>
              <a:t>nalgésie multimodale    </a:t>
            </a:r>
            <a:r>
              <a:rPr lang="fr-FR" sz="2200" b="1" i="0" u="none" strike="noStrike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Helvetica" pitchFamily="2" charset="0"/>
                <a:cs typeface="Arial" panose="020B0604020202020204" pitchFamily="34" charset="0"/>
              </a:rPr>
              <a:t>Effets secondaires     </a:t>
            </a:r>
            <a:r>
              <a:rPr lang="fr-FR" sz="2200" b="1" i="0" u="none" strike="noStrike" dirty="0">
                <a:solidFill>
                  <a:schemeClr val="bg1"/>
                </a:solidFill>
                <a:effectLst/>
                <a:latin typeface="Helvetica" pitchFamily="2" charset="0"/>
                <a:cs typeface="Arial" panose="020B0604020202020204" pitchFamily="34" charset="0"/>
              </a:rPr>
              <a:t>Interactions    </a:t>
            </a:r>
          </a:p>
          <a:p>
            <a:pPr algn="r"/>
            <a:r>
              <a:rPr lang="fr-FR" sz="2200" b="1" i="0" u="none" strike="noStrike" dirty="0">
                <a:solidFill>
                  <a:schemeClr val="bg1"/>
                </a:solidFill>
                <a:effectLst/>
                <a:latin typeface="Helvetica" pitchFamily="2" charset="0"/>
                <a:cs typeface="Arial" panose="020B0604020202020204" pitchFamily="34" charset="0"/>
              </a:rPr>
              <a:t>Indications    Contre-indications     Conclusion</a:t>
            </a:r>
            <a:endParaRPr lang="fr-FR" sz="2200" b="1" dirty="0"/>
          </a:p>
        </p:txBody>
      </p:sp>
    </p:spTree>
    <p:extLst>
      <p:ext uri="{BB962C8B-B14F-4D97-AF65-F5344CB8AC3E}">
        <p14:creationId xmlns:p14="http://schemas.microsoft.com/office/powerpoint/2010/main" val="33062443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1D848C4-976E-2DA3-2329-9CB9A0D43B7D}"/>
              </a:ext>
            </a:extLst>
          </p:cNvPr>
          <p:cNvSpPr/>
          <p:nvPr/>
        </p:nvSpPr>
        <p:spPr>
          <a:xfrm>
            <a:off x="-1" y="0"/>
            <a:ext cx="12192001" cy="125403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56F9BD6-89DB-2DFF-4DBB-DBB01C56FEF2}"/>
              </a:ext>
            </a:extLst>
          </p:cNvPr>
          <p:cNvSpPr txBox="1"/>
          <p:nvPr/>
        </p:nvSpPr>
        <p:spPr>
          <a:xfrm>
            <a:off x="462458" y="1658426"/>
            <a:ext cx="11319641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dirty="0">
                <a:solidFill>
                  <a:schemeClr val="accent1">
                    <a:lumMod val="50000"/>
                  </a:schemeClr>
                </a:solidFill>
                <a:latin typeface="Helvetica" pitchFamily="2" charset="0"/>
              </a:rPr>
              <a:t>Risque gastro-intestinal :</a:t>
            </a:r>
            <a:endParaRPr lang="fr-FR" sz="2200" b="1" dirty="0">
              <a:solidFill>
                <a:schemeClr val="tx1">
                  <a:lumMod val="95000"/>
                  <a:lumOff val="5000"/>
                </a:schemeClr>
              </a:solidFill>
              <a:latin typeface="Helvetica" pitchFamily="2" charset="0"/>
            </a:endParaRPr>
          </a:p>
          <a:p>
            <a:endParaRPr lang="fr-FR" sz="2200" b="1" dirty="0">
              <a:latin typeface="Helvetica" pitchFamily="2" charset="0"/>
            </a:endParaRPr>
          </a:p>
          <a:p>
            <a:r>
              <a:rPr lang="fr-FR" sz="2200" b="1" dirty="0">
                <a:latin typeface="Helvetica" pitchFamily="2" charset="0"/>
              </a:rPr>
              <a:t>Dans le cadre </a:t>
            </a:r>
            <a:r>
              <a:rPr lang="fr-FR" sz="2200" b="1" dirty="0" err="1">
                <a:latin typeface="Helvetica" pitchFamily="2" charset="0"/>
              </a:rPr>
              <a:t>périopératoire</a:t>
            </a:r>
            <a:r>
              <a:rPr lang="fr-FR" sz="2200" b="1" dirty="0">
                <a:latin typeface="Helvetica" pitchFamily="2" charset="0"/>
              </a:rPr>
              <a:t> : </a:t>
            </a:r>
            <a:r>
              <a:rPr lang="fr-FR" sz="2200" dirty="0">
                <a:latin typeface="Helvetica" pitchFamily="2" charset="0"/>
              </a:rPr>
              <a:t>très courtes durées, théoriquement très faible risque</a:t>
            </a:r>
          </a:p>
          <a:p>
            <a:r>
              <a:rPr lang="fr-FR" sz="2200" dirty="0">
                <a:latin typeface="Helvetica" pitchFamily="2" charset="0"/>
              </a:rPr>
              <a:t>	</a:t>
            </a:r>
            <a:r>
              <a:rPr lang="fr-FR" sz="2200" b="1" dirty="0">
                <a:latin typeface="Helvetica" pitchFamily="2" charset="0"/>
              </a:rPr>
              <a:t>- FDR reconnus : </a:t>
            </a:r>
            <a:r>
              <a:rPr lang="fr-FR" sz="2200" dirty="0">
                <a:latin typeface="Helvetica" pitchFamily="2" charset="0"/>
              </a:rPr>
              <a:t>&gt; 75 ans, durée &gt; 5 j</a:t>
            </a:r>
            <a:r>
              <a:rPr lang="fr-FR" sz="1000" dirty="0">
                <a:latin typeface="Helvetica" pitchFamily="2" charset="0"/>
              </a:rPr>
              <a:t> (1)</a:t>
            </a:r>
            <a:r>
              <a:rPr lang="fr-FR" sz="2200" dirty="0">
                <a:latin typeface="Helvetica" pitchFamily="2" charset="0"/>
              </a:rPr>
              <a:t>	</a:t>
            </a:r>
          </a:p>
          <a:p>
            <a:endParaRPr lang="fr-FR" sz="2200" dirty="0">
              <a:latin typeface="Helvetica" pitchFamily="2" charset="0"/>
            </a:endParaRPr>
          </a:p>
          <a:p>
            <a:r>
              <a:rPr lang="fr-FR" sz="2200" b="1" dirty="0">
                <a:latin typeface="Helvetica" pitchFamily="2" charset="0"/>
              </a:rPr>
              <a:t>Méta-analyse (2005) </a:t>
            </a:r>
            <a:r>
              <a:rPr lang="fr-FR" sz="1000" b="1" dirty="0">
                <a:latin typeface="Helvetica" pitchFamily="2" charset="0"/>
              </a:rPr>
              <a:t>(2)</a:t>
            </a:r>
            <a:r>
              <a:rPr lang="fr-FR" sz="2200" b="1" dirty="0">
                <a:latin typeface="Helvetica" pitchFamily="2" charset="0"/>
              </a:rPr>
              <a:t> : </a:t>
            </a:r>
          </a:p>
          <a:p>
            <a:r>
              <a:rPr lang="fr-FR" sz="2200" b="1" dirty="0">
                <a:latin typeface="Helvetica" pitchFamily="2" charset="0"/>
              </a:rPr>
              <a:t>	</a:t>
            </a:r>
            <a:r>
              <a:rPr lang="fr-FR" sz="2200" dirty="0">
                <a:latin typeface="Helvetica" pitchFamily="2" charset="0"/>
              </a:rPr>
              <a:t>- faible risque de saignements majeurs (2,3 % AINS-NS et 0,7 % ICOX2)</a:t>
            </a:r>
          </a:p>
          <a:p>
            <a:r>
              <a:rPr lang="fr-FR" sz="2200" dirty="0">
                <a:latin typeface="Helvetica" pitchFamily="2" charset="0"/>
              </a:rPr>
              <a:t>	- pas de différence / groupe contrôle</a:t>
            </a:r>
          </a:p>
          <a:p>
            <a:endParaRPr lang="fr-FR" sz="2200" dirty="0">
              <a:latin typeface="Helvetica" pitchFamily="2" charset="0"/>
            </a:endParaRPr>
          </a:p>
          <a:p>
            <a:r>
              <a:rPr lang="fr-FR" sz="2200" b="1" dirty="0">
                <a:latin typeface="Helvetica" pitchFamily="2" charset="0"/>
              </a:rPr>
              <a:t>AINS + IPP / ICOX2 : </a:t>
            </a:r>
            <a:r>
              <a:rPr lang="fr-FR" sz="2200" dirty="0">
                <a:latin typeface="Helvetica" pitchFamily="2" charset="0"/>
              </a:rPr>
              <a:t>pas de différence en terme de protection gastrique </a:t>
            </a:r>
            <a:r>
              <a:rPr lang="fr-FR" sz="1000" dirty="0">
                <a:latin typeface="Helvetica" pitchFamily="2" charset="0"/>
              </a:rPr>
              <a:t>(1)</a:t>
            </a:r>
          </a:p>
          <a:p>
            <a:endParaRPr lang="fr-FR" sz="2200" b="1" dirty="0">
              <a:latin typeface="Helvetica" pitchFamily="2" charset="0"/>
            </a:endParaRPr>
          </a:p>
          <a:p>
            <a:r>
              <a:rPr lang="fr-FR" sz="2200" b="1" dirty="0">
                <a:solidFill>
                  <a:srgbClr val="C00000"/>
                </a:solidFill>
                <a:latin typeface="Helvetica" pitchFamily="2" charset="0"/>
              </a:rPr>
              <a:t>Au final, peu de problèmes posés en contexte </a:t>
            </a:r>
            <a:r>
              <a:rPr lang="fr-FR" sz="2200" b="1" dirty="0" err="1">
                <a:solidFill>
                  <a:srgbClr val="C00000"/>
                </a:solidFill>
                <a:latin typeface="Helvetica" pitchFamily="2" charset="0"/>
              </a:rPr>
              <a:t>périopératoire</a:t>
            </a:r>
            <a:endParaRPr lang="fr-FR" sz="2200" b="1" dirty="0">
              <a:solidFill>
                <a:srgbClr val="C00000"/>
              </a:solidFill>
              <a:latin typeface="Helvetica" pitchFamily="2" charset="0"/>
            </a:endParaRPr>
          </a:p>
          <a:p>
            <a:endParaRPr lang="fr-FR" sz="2200" dirty="0">
              <a:latin typeface="Helvetica" pitchFamily="2" charset="0"/>
            </a:endParaRPr>
          </a:p>
          <a:p>
            <a:endParaRPr lang="fr-FR" sz="2200" dirty="0">
              <a:latin typeface="Helvetica" pitchFamily="2" charset="0"/>
            </a:endParaRPr>
          </a:p>
          <a:p>
            <a:endParaRPr lang="fr-FR" sz="2200" b="1" dirty="0">
              <a:latin typeface="Helvetica" pitchFamily="2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EB8AC84-731F-E1D2-8C80-2E23E80B60D8}"/>
              </a:ext>
            </a:extLst>
          </p:cNvPr>
          <p:cNvSpPr txBox="1"/>
          <p:nvPr/>
        </p:nvSpPr>
        <p:spPr>
          <a:xfrm>
            <a:off x="298183" y="6115145"/>
            <a:ext cx="11673103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sz="1000" dirty="0">
                <a:effectLst/>
                <a:latin typeface="Helvetica" pitchFamily="2" charset="0"/>
              </a:rPr>
              <a:t>(1) </a:t>
            </a:r>
            <a:r>
              <a:rPr lang="fr-FR" sz="1000" dirty="0" err="1">
                <a:effectLst/>
                <a:latin typeface="Helvetica" pitchFamily="2" charset="0"/>
              </a:rPr>
              <a:t>Strom</a:t>
            </a:r>
            <a:r>
              <a:rPr lang="fr-FR" sz="1000" dirty="0">
                <a:effectLst/>
                <a:latin typeface="Helvetica" pitchFamily="2" charset="0"/>
              </a:rPr>
              <a:t>, B.L., et al., </a:t>
            </a:r>
            <a:r>
              <a:rPr lang="fr-FR" sz="1000" dirty="0" err="1">
                <a:effectLst/>
                <a:latin typeface="Helvetica" pitchFamily="2" charset="0"/>
              </a:rPr>
              <a:t>Parenteral</a:t>
            </a:r>
            <a:r>
              <a:rPr lang="fr-FR" sz="1000" dirty="0">
                <a:effectLst/>
                <a:latin typeface="Helvetica" pitchFamily="2" charset="0"/>
              </a:rPr>
              <a:t> </a:t>
            </a:r>
            <a:r>
              <a:rPr lang="fr-FR" sz="1000" dirty="0" err="1">
                <a:effectLst/>
                <a:latin typeface="Helvetica" pitchFamily="2" charset="0"/>
              </a:rPr>
              <a:t>ketorolac</a:t>
            </a:r>
            <a:r>
              <a:rPr lang="fr-FR" sz="1000" dirty="0">
                <a:effectLst/>
                <a:latin typeface="Helvetica" pitchFamily="2" charset="0"/>
              </a:rPr>
              <a:t> and </a:t>
            </a:r>
            <a:r>
              <a:rPr lang="fr-FR" sz="1000" dirty="0" err="1">
                <a:effectLst/>
                <a:latin typeface="Helvetica" pitchFamily="2" charset="0"/>
              </a:rPr>
              <a:t>risk</a:t>
            </a:r>
            <a:r>
              <a:rPr lang="fr-FR" sz="1000" dirty="0">
                <a:effectLst/>
                <a:latin typeface="Helvetica" pitchFamily="2" charset="0"/>
              </a:rPr>
              <a:t> of gastrointestinal and </a:t>
            </a:r>
            <a:r>
              <a:rPr lang="fr-FR" sz="1000" dirty="0" err="1">
                <a:effectLst/>
                <a:latin typeface="Helvetica" pitchFamily="2" charset="0"/>
              </a:rPr>
              <a:t>operative</a:t>
            </a:r>
            <a:r>
              <a:rPr lang="fr-FR" sz="1000" dirty="0">
                <a:effectLst/>
                <a:latin typeface="Helvetica" pitchFamily="2" charset="0"/>
              </a:rPr>
              <a:t> site </a:t>
            </a:r>
            <a:r>
              <a:rPr lang="fr-FR" sz="1000" dirty="0" err="1">
                <a:effectLst/>
                <a:latin typeface="Helvetica" pitchFamily="2" charset="0"/>
              </a:rPr>
              <a:t>bleeding</a:t>
            </a:r>
            <a:r>
              <a:rPr lang="fr-FR" sz="1000" dirty="0">
                <a:effectLst/>
                <a:latin typeface="Helvetica" pitchFamily="2" charset="0"/>
              </a:rPr>
              <a:t>. A </a:t>
            </a:r>
            <a:r>
              <a:rPr lang="fr-FR" sz="1000" dirty="0" err="1">
                <a:effectLst/>
                <a:latin typeface="Helvetica" pitchFamily="2" charset="0"/>
              </a:rPr>
              <a:t>postmarketing</a:t>
            </a:r>
            <a:r>
              <a:rPr lang="fr-FR" sz="1000" dirty="0">
                <a:effectLst/>
                <a:latin typeface="Helvetica" pitchFamily="2" charset="0"/>
              </a:rPr>
              <a:t> surveillance </a:t>
            </a:r>
            <a:r>
              <a:rPr lang="fr-FR" sz="1000" dirty="0" err="1">
                <a:effectLst/>
                <a:latin typeface="Helvetica" pitchFamily="2" charset="0"/>
              </a:rPr>
              <a:t>study</a:t>
            </a:r>
            <a:r>
              <a:rPr lang="fr-FR" sz="1000" dirty="0">
                <a:effectLst/>
                <a:latin typeface="Helvetica" pitchFamily="2" charset="0"/>
              </a:rPr>
              <a:t>. JAMA, 1996. 275(5): p. 376-82. (2) Elia, N., C. </a:t>
            </a:r>
            <a:r>
              <a:rPr lang="fr-FR" sz="1000" dirty="0" err="1">
                <a:effectLst/>
                <a:latin typeface="Helvetica" pitchFamily="2" charset="0"/>
              </a:rPr>
              <a:t>Lysakowski</a:t>
            </a:r>
            <a:r>
              <a:rPr lang="fr-FR" sz="1000" dirty="0">
                <a:effectLst/>
                <a:latin typeface="Helvetica" pitchFamily="2" charset="0"/>
              </a:rPr>
              <a:t>, and M.R. Tramer, </a:t>
            </a:r>
            <a:r>
              <a:rPr lang="fr-FR" sz="1000" dirty="0" err="1">
                <a:effectLst/>
                <a:latin typeface="Helvetica" pitchFamily="2" charset="0"/>
              </a:rPr>
              <a:t>Does</a:t>
            </a:r>
            <a:r>
              <a:rPr lang="fr-FR" sz="1000" dirty="0">
                <a:effectLst/>
                <a:latin typeface="Helvetica" pitchFamily="2" charset="0"/>
              </a:rPr>
              <a:t> multimodal </a:t>
            </a:r>
            <a:r>
              <a:rPr lang="fr-FR" sz="1000" dirty="0" err="1">
                <a:effectLst/>
                <a:latin typeface="Helvetica" pitchFamily="2" charset="0"/>
              </a:rPr>
              <a:t>analgesia</a:t>
            </a:r>
            <a:r>
              <a:rPr lang="fr-FR" sz="1000" dirty="0">
                <a:effectLst/>
                <a:latin typeface="Helvetica" pitchFamily="2" charset="0"/>
              </a:rPr>
              <a:t> </a:t>
            </a:r>
            <a:r>
              <a:rPr lang="fr-FR" sz="1000" dirty="0" err="1">
                <a:effectLst/>
                <a:latin typeface="Helvetica" pitchFamily="2" charset="0"/>
              </a:rPr>
              <a:t>with</a:t>
            </a:r>
            <a:r>
              <a:rPr lang="fr-FR" sz="1000" dirty="0">
                <a:effectLst/>
                <a:latin typeface="Helvetica" pitchFamily="2" charset="0"/>
              </a:rPr>
              <a:t> </a:t>
            </a:r>
            <a:r>
              <a:rPr lang="fr-FR" sz="1000" dirty="0" err="1">
                <a:effectLst/>
                <a:latin typeface="Helvetica" pitchFamily="2" charset="0"/>
              </a:rPr>
              <a:t>acetaminophen</a:t>
            </a:r>
            <a:r>
              <a:rPr lang="fr-FR" sz="1000" dirty="0">
                <a:effectLst/>
                <a:latin typeface="Helvetica" pitchFamily="2" charset="0"/>
              </a:rPr>
              <a:t>, </a:t>
            </a:r>
            <a:r>
              <a:rPr lang="fr-FR" sz="1000" dirty="0" err="1">
                <a:effectLst/>
                <a:latin typeface="Helvetica" pitchFamily="2" charset="0"/>
              </a:rPr>
              <a:t>nonsteroidal</a:t>
            </a:r>
            <a:r>
              <a:rPr lang="fr-FR" sz="1000" dirty="0">
                <a:effectLst/>
                <a:latin typeface="Helvetica" pitchFamily="2" charset="0"/>
              </a:rPr>
              <a:t> </a:t>
            </a:r>
            <a:r>
              <a:rPr lang="fr-FR" sz="1000" dirty="0" err="1">
                <a:effectLst/>
                <a:latin typeface="Helvetica" pitchFamily="2" charset="0"/>
              </a:rPr>
              <a:t>antiinflammatory</a:t>
            </a:r>
            <a:r>
              <a:rPr lang="fr-FR" sz="1000" dirty="0">
                <a:effectLst/>
                <a:latin typeface="Helvetica" pitchFamily="2" charset="0"/>
              </a:rPr>
              <a:t> </a:t>
            </a:r>
            <a:r>
              <a:rPr lang="fr-FR" sz="1000" dirty="0" err="1">
                <a:effectLst/>
                <a:latin typeface="Helvetica" pitchFamily="2" charset="0"/>
              </a:rPr>
              <a:t>drugs</a:t>
            </a:r>
            <a:r>
              <a:rPr lang="fr-FR" sz="1000" dirty="0">
                <a:effectLst/>
                <a:latin typeface="Helvetica" pitchFamily="2" charset="0"/>
              </a:rPr>
              <a:t>, or </a:t>
            </a:r>
            <a:r>
              <a:rPr lang="fr-FR" sz="1000" dirty="0" err="1">
                <a:effectLst/>
                <a:latin typeface="Helvetica" pitchFamily="2" charset="0"/>
              </a:rPr>
              <a:t>selective</a:t>
            </a:r>
            <a:r>
              <a:rPr lang="fr-FR" sz="1000" dirty="0">
                <a:effectLst/>
                <a:latin typeface="Helvetica" pitchFamily="2" charset="0"/>
              </a:rPr>
              <a:t> cyclooxygenase-2 </a:t>
            </a:r>
            <a:r>
              <a:rPr lang="fr-FR" sz="1000" dirty="0" err="1">
                <a:effectLst/>
                <a:latin typeface="Helvetica" pitchFamily="2" charset="0"/>
              </a:rPr>
              <a:t>inhibitors</a:t>
            </a:r>
            <a:r>
              <a:rPr lang="fr-FR" sz="1000" dirty="0">
                <a:effectLst/>
                <a:latin typeface="Helvetica" pitchFamily="2" charset="0"/>
              </a:rPr>
              <a:t> and patient-</a:t>
            </a:r>
            <a:r>
              <a:rPr lang="fr-FR" sz="1000" dirty="0" err="1">
                <a:effectLst/>
                <a:latin typeface="Helvetica" pitchFamily="2" charset="0"/>
              </a:rPr>
              <a:t>controlled</a:t>
            </a:r>
            <a:r>
              <a:rPr lang="fr-FR" sz="1000" dirty="0">
                <a:effectLst/>
                <a:latin typeface="Helvetica" pitchFamily="2" charset="0"/>
              </a:rPr>
              <a:t> </a:t>
            </a:r>
            <a:r>
              <a:rPr lang="fr-FR" sz="1000" dirty="0" err="1">
                <a:effectLst/>
                <a:latin typeface="Helvetica" pitchFamily="2" charset="0"/>
              </a:rPr>
              <a:t>analgesia</a:t>
            </a:r>
            <a:r>
              <a:rPr lang="fr-FR" sz="1000" dirty="0">
                <a:effectLst/>
                <a:latin typeface="Helvetica" pitchFamily="2" charset="0"/>
              </a:rPr>
              <a:t> morphine </a:t>
            </a:r>
            <a:r>
              <a:rPr lang="fr-FR" sz="1000" dirty="0" err="1">
                <a:effectLst/>
                <a:latin typeface="Helvetica" pitchFamily="2" charset="0"/>
              </a:rPr>
              <a:t>offer</a:t>
            </a:r>
            <a:r>
              <a:rPr lang="fr-FR" sz="1000" dirty="0">
                <a:effectLst/>
                <a:latin typeface="Helvetica" pitchFamily="2" charset="0"/>
              </a:rPr>
              <a:t> </a:t>
            </a:r>
            <a:r>
              <a:rPr lang="fr-FR" sz="1000" dirty="0" err="1">
                <a:effectLst/>
                <a:latin typeface="Helvetica" pitchFamily="2" charset="0"/>
              </a:rPr>
              <a:t>advantages</a:t>
            </a:r>
            <a:r>
              <a:rPr lang="fr-FR" sz="1000" dirty="0">
                <a:effectLst/>
                <a:latin typeface="Helvetica" pitchFamily="2" charset="0"/>
              </a:rPr>
              <a:t> over morphine </a:t>
            </a:r>
            <a:r>
              <a:rPr lang="fr-FR" sz="1000" dirty="0" err="1">
                <a:effectLst/>
                <a:latin typeface="Helvetica" pitchFamily="2" charset="0"/>
              </a:rPr>
              <a:t>alone</a:t>
            </a:r>
            <a:r>
              <a:rPr lang="fr-FR" sz="1000" dirty="0">
                <a:effectLst/>
                <a:latin typeface="Helvetica" pitchFamily="2" charset="0"/>
              </a:rPr>
              <a:t>? Meta-analyses of </a:t>
            </a:r>
            <a:r>
              <a:rPr lang="fr-FR" sz="1000" dirty="0" err="1">
                <a:effectLst/>
                <a:latin typeface="Helvetica" pitchFamily="2" charset="0"/>
              </a:rPr>
              <a:t>randomized</a:t>
            </a:r>
            <a:r>
              <a:rPr lang="fr-FR" sz="1000" dirty="0">
                <a:effectLst/>
                <a:latin typeface="Helvetica" pitchFamily="2" charset="0"/>
              </a:rPr>
              <a:t> trials. </a:t>
            </a:r>
            <a:r>
              <a:rPr lang="fr-FR" sz="1000" dirty="0" err="1">
                <a:effectLst/>
                <a:latin typeface="Helvetica" pitchFamily="2" charset="0"/>
              </a:rPr>
              <a:t>Anesthesiology</a:t>
            </a:r>
            <a:r>
              <a:rPr lang="fr-FR" sz="1000" dirty="0">
                <a:effectLst/>
                <a:latin typeface="Helvetica" pitchFamily="2" charset="0"/>
              </a:rPr>
              <a:t>, 2005. 103(6): p. 1296- 304. </a:t>
            </a:r>
          </a:p>
          <a:p>
            <a:pPr algn="r"/>
            <a:r>
              <a:rPr lang="fr-FR" sz="1000" dirty="0">
                <a:effectLst/>
                <a:latin typeface="Helvetica" pitchFamily="2" charset="0"/>
              </a:rPr>
              <a:t> </a:t>
            </a:r>
          </a:p>
          <a:p>
            <a:pPr algn="r"/>
            <a:endParaRPr lang="fr-FR" sz="1000" dirty="0">
              <a:effectLst/>
              <a:latin typeface="Helvetica" pitchFamily="2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638F914-86A3-40D2-FAF1-3C55F5F96671}"/>
              </a:ext>
            </a:extLst>
          </p:cNvPr>
          <p:cNvSpPr txBox="1"/>
          <p:nvPr/>
        </p:nvSpPr>
        <p:spPr>
          <a:xfrm>
            <a:off x="361243" y="244396"/>
            <a:ext cx="1125929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sz="2200" b="1" i="0" u="none" strike="noStrike" dirty="0">
                <a:solidFill>
                  <a:schemeClr val="bg1"/>
                </a:solidFill>
                <a:effectLst/>
                <a:latin typeface="Helvetica" pitchFamily="2" charset="0"/>
                <a:cs typeface="Arial" panose="020B0604020202020204" pitchFamily="34" charset="0"/>
              </a:rPr>
              <a:t>Introduction    </a:t>
            </a:r>
            <a:r>
              <a:rPr lang="fr-FR" sz="2200" b="1" dirty="0">
                <a:solidFill>
                  <a:schemeClr val="bg1"/>
                </a:solidFill>
                <a:latin typeface="Helvetica" pitchFamily="2" charset="0"/>
                <a:cs typeface="Arial" panose="020B0604020202020204" pitchFamily="34" charset="0"/>
              </a:rPr>
              <a:t>A</a:t>
            </a:r>
            <a:r>
              <a:rPr lang="fr-FR" sz="2200" b="1" i="0" u="none" strike="noStrike" dirty="0">
                <a:solidFill>
                  <a:schemeClr val="bg1"/>
                </a:solidFill>
                <a:effectLst/>
                <a:latin typeface="Helvetica" pitchFamily="2" charset="0"/>
                <a:cs typeface="Arial" panose="020B0604020202020204" pitchFamily="34" charset="0"/>
              </a:rPr>
              <a:t>nalgésie multimodale    </a:t>
            </a:r>
            <a:r>
              <a:rPr lang="fr-FR" sz="2200" b="1" i="0" u="none" strike="noStrike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Helvetica" pitchFamily="2" charset="0"/>
                <a:cs typeface="Arial" panose="020B0604020202020204" pitchFamily="34" charset="0"/>
              </a:rPr>
              <a:t>Effets secondaires     </a:t>
            </a:r>
            <a:r>
              <a:rPr lang="fr-FR" sz="2200" b="1" i="0" u="none" strike="noStrike" dirty="0">
                <a:solidFill>
                  <a:schemeClr val="bg1"/>
                </a:solidFill>
                <a:effectLst/>
                <a:latin typeface="Helvetica" pitchFamily="2" charset="0"/>
                <a:cs typeface="Arial" panose="020B0604020202020204" pitchFamily="34" charset="0"/>
              </a:rPr>
              <a:t>Interactions    </a:t>
            </a:r>
          </a:p>
          <a:p>
            <a:pPr algn="r"/>
            <a:r>
              <a:rPr lang="fr-FR" sz="2200" b="1" i="0" u="none" strike="noStrike" dirty="0">
                <a:solidFill>
                  <a:schemeClr val="bg1"/>
                </a:solidFill>
                <a:effectLst/>
                <a:latin typeface="Helvetica" pitchFamily="2" charset="0"/>
                <a:cs typeface="Arial" panose="020B0604020202020204" pitchFamily="34" charset="0"/>
              </a:rPr>
              <a:t>Indications    Contre-indications     Conclusion</a:t>
            </a:r>
            <a:endParaRPr lang="fr-FR" sz="2200" b="1" dirty="0"/>
          </a:p>
        </p:txBody>
      </p:sp>
    </p:spTree>
    <p:extLst>
      <p:ext uri="{BB962C8B-B14F-4D97-AF65-F5344CB8AC3E}">
        <p14:creationId xmlns:p14="http://schemas.microsoft.com/office/powerpoint/2010/main" val="29742178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1D848C4-976E-2DA3-2329-9CB9A0D43B7D}"/>
              </a:ext>
            </a:extLst>
          </p:cNvPr>
          <p:cNvSpPr/>
          <p:nvPr/>
        </p:nvSpPr>
        <p:spPr>
          <a:xfrm>
            <a:off x="-1" y="0"/>
            <a:ext cx="12192001" cy="125403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56F9BD6-89DB-2DFF-4DBB-DBB01C56FEF2}"/>
              </a:ext>
            </a:extLst>
          </p:cNvPr>
          <p:cNvSpPr txBox="1"/>
          <p:nvPr/>
        </p:nvSpPr>
        <p:spPr>
          <a:xfrm>
            <a:off x="462458" y="1658426"/>
            <a:ext cx="1131964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dirty="0">
                <a:solidFill>
                  <a:schemeClr val="accent1">
                    <a:lumMod val="50000"/>
                  </a:schemeClr>
                </a:solidFill>
                <a:latin typeface="Helvetica" pitchFamily="2" charset="0"/>
              </a:rPr>
              <a:t>Aspirine à visée </a:t>
            </a:r>
            <a:r>
              <a:rPr lang="fr-FR" sz="2200" b="1" dirty="0" err="1">
                <a:solidFill>
                  <a:schemeClr val="accent1">
                    <a:lumMod val="50000"/>
                  </a:schemeClr>
                </a:solidFill>
                <a:latin typeface="Helvetica" pitchFamily="2" charset="0"/>
              </a:rPr>
              <a:t>antiaggrégante</a:t>
            </a:r>
            <a:r>
              <a:rPr lang="fr-FR" sz="2200" b="1" dirty="0">
                <a:solidFill>
                  <a:schemeClr val="accent1">
                    <a:lumMod val="50000"/>
                  </a:schemeClr>
                </a:solidFill>
                <a:latin typeface="Helvetica" pitchFamily="2" charset="0"/>
              </a:rPr>
              <a:t> : </a:t>
            </a:r>
            <a:r>
              <a:rPr lang="fr-FR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2" charset="0"/>
              </a:rPr>
              <a:t>association à risque ?</a:t>
            </a:r>
          </a:p>
          <a:p>
            <a:endParaRPr lang="fr-FR" sz="2200" b="1" dirty="0">
              <a:solidFill>
                <a:schemeClr val="tx1">
                  <a:lumMod val="95000"/>
                  <a:lumOff val="5000"/>
                </a:schemeClr>
              </a:solidFill>
              <a:latin typeface="Helvetica" pitchFamily="2" charset="0"/>
            </a:endParaRPr>
          </a:p>
          <a:p>
            <a:r>
              <a:rPr lang="fr-FR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2" charset="0"/>
              </a:rPr>
              <a:t>	</a:t>
            </a:r>
            <a:r>
              <a:rPr lang="fr-FR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2" charset="0"/>
              </a:rPr>
              <a:t>- Perte du bénéfice cardiovasculaire par </a:t>
            </a:r>
            <a:r>
              <a:rPr lang="fr-FR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2" charset="0"/>
              </a:rPr>
              <a:t>interaction </a:t>
            </a:r>
          </a:p>
          <a:p>
            <a:r>
              <a:rPr lang="fr-FR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2" charset="0"/>
              </a:rPr>
              <a:t>	pharmacodynamique</a:t>
            </a:r>
          </a:p>
          <a:p>
            <a:endParaRPr lang="fr-FR" sz="2200" b="1" dirty="0">
              <a:solidFill>
                <a:schemeClr val="tx1">
                  <a:lumMod val="95000"/>
                  <a:lumOff val="5000"/>
                </a:schemeClr>
              </a:solidFill>
              <a:latin typeface="Helvetica" pitchFamily="2" charset="0"/>
            </a:endParaRPr>
          </a:p>
          <a:p>
            <a:r>
              <a:rPr lang="fr-FR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2" charset="0"/>
              </a:rPr>
              <a:t>	</a:t>
            </a:r>
            <a:r>
              <a:rPr lang="fr-FR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2" charset="0"/>
              </a:rPr>
              <a:t>- Inhibition de l’AAP non réversible de l’aspirine </a:t>
            </a:r>
          </a:p>
          <a:p>
            <a:r>
              <a:rPr lang="fr-FR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2" charset="0"/>
              </a:rPr>
              <a:t>	par l’AAP réversible des AINS </a:t>
            </a:r>
            <a:r>
              <a:rPr lang="fr-FR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2" charset="0"/>
              </a:rPr>
              <a:t>(1) (2) </a:t>
            </a:r>
            <a:r>
              <a:rPr lang="fr-FR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2" charset="0"/>
              </a:rPr>
              <a:t>démontré in vitro</a:t>
            </a:r>
          </a:p>
          <a:p>
            <a:endParaRPr lang="fr-FR" sz="2200" b="1" dirty="0">
              <a:solidFill>
                <a:schemeClr val="tx1">
                  <a:lumMod val="95000"/>
                  <a:lumOff val="5000"/>
                </a:schemeClr>
              </a:solidFill>
              <a:latin typeface="Helvetica" pitchFamily="2" charset="0"/>
            </a:endParaRPr>
          </a:p>
          <a:p>
            <a:r>
              <a:rPr lang="fr-FR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2" charset="0"/>
              </a:rPr>
              <a:t>	</a:t>
            </a:r>
          </a:p>
          <a:p>
            <a:endParaRPr lang="fr-FR" sz="2200" dirty="0">
              <a:solidFill>
                <a:schemeClr val="tx1">
                  <a:lumMod val="95000"/>
                  <a:lumOff val="5000"/>
                </a:schemeClr>
              </a:solidFill>
              <a:latin typeface="Helvetica" pitchFamily="2" charset="0"/>
            </a:endParaRPr>
          </a:p>
          <a:p>
            <a:r>
              <a:rPr lang="fr-FR" sz="2200" b="1" dirty="0">
                <a:latin typeface="Helvetica" pitchFamily="2" charset="0"/>
              </a:rPr>
              <a:t>	</a:t>
            </a:r>
            <a:endParaRPr lang="fr-FR" sz="2200" dirty="0">
              <a:latin typeface="Helvetica" pitchFamily="2" charset="0"/>
            </a:endParaRPr>
          </a:p>
          <a:p>
            <a:endParaRPr lang="fr-FR" sz="2200" b="1" dirty="0">
              <a:latin typeface="Helvetica" pitchFamily="2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BCFE3B2-C23C-A2DC-9624-16AC5FD8112E}"/>
              </a:ext>
            </a:extLst>
          </p:cNvPr>
          <p:cNvSpPr txBox="1"/>
          <p:nvPr/>
        </p:nvSpPr>
        <p:spPr>
          <a:xfrm>
            <a:off x="584494" y="6278687"/>
            <a:ext cx="1131964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sz="1000" dirty="0">
                <a:effectLst/>
                <a:latin typeface="Helvetica" pitchFamily="2" charset="0"/>
              </a:rPr>
              <a:t>(1) </a:t>
            </a:r>
            <a:r>
              <a:rPr lang="fr-FR" sz="1000" dirty="0" err="1">
                <a:effectLst/>
                <a:latin typeface="Helvetica" pitchFamily="2" charset="0"/>
              </a:rPr>
              <a:t>Catella</a:t>
            </a:r>
            <a:r>
              <a:rPr lang="fr-FR" sz="1000" dirty="0">
                <a:effectLst/>
                <a:latin typeface="Helvetica" pitchFamily="2" charset="0"/>
              </a:rPr>
              <a:t>-Lawson, F., et al., </a:t>
            </a:r>
            <a:r>
              <a:rPr lang="fr-FR" sz="1000" dirty="0" err="1">
                <a:effectLst/>
                <a:latin typeface="Helvetica" pitchFamily="2" charset="0"/>
              </a:rPr>
              <a:t>Cyclooxygenase</a:t>
            </a:r>
            <a:r>
              <a:rPr lang="fr-FR" sz="1000" dirty="0">
                <a:effectLst/>
                <a:latin typeface="Helvetica" pitchFamily="2" charset="0"/>
              </a:rPr>
              <a:t> </a:t>
            </a:r>
            <a:r>
              <a:rPr lang="fr-FR" sz="1000" dirty="0" err="1">
                <a:effectLst/>
                <a:latin typeface="Helvetica" pitchFamily="2" charset="0"/>
              </a:rPr>
              <a:t>inhibitors</a:t>
            </a:r>
            <a:r>
              <a:rPr lang="fr-FR" sz="1000" dirty="0">
                <a:effectLst/>
                <a:latin typeface="Helvetica" pitchFamily="2" charset="0"/>
              </a:rPr>
              <a:t> and the </a:t>
            </a:r>
            <a:r>
              <a:rPr lang="fr-FR" sz="1000" dirty="0" err="1">
                <a:effectLst/>
                <a:latin typeface="Helvetica" pitchFamily="2" charset="0"/>
              </a:rPr>
              <a:t>antiplatelet</a:t>
            </a:r>
            <a:r>
              <a:rPr lang="fr-FR" sz="1000" dirty="0">
                <a:effectLst/>
                <a:latin typeface="Helvetica" pitchFamily="2" charset="0"/>
              </a:rPr>
              <a:t> </a:t>
            </a:r>
            <a:r>
              <a:rPr lang="fr-FR" sz="1000" dirty="0" err="1">
                <a:effectLst/>
                <a:latin typeface="Helvetica" pitchFamily="2" charset="0"/>
              </a:rPr>
              <a:t>effects</a:t>
            </a:r>
            <a:r>
              <a:rPr lang="fr-FR" sz="1000" dirty="0">
                <a:effectLst/>
                <a:latin typeface="Helvetica" pitchFamily="2" charset="0"/>
              </a:rPr>
              <a:t> of </a:t>
            </a:r>
            <a:r>
              <a:rPr lang="fr-FR" sz="1000" dirty="0" err="1">
                <a:effectLst/>
                <a:latin typeface="Helvetica" pitchFamily="2" charset="0"/>
              </a:rPr>
              <a:t>aspirin</a:t>
            </a:r>
            <a:r>
              <a:rPr lang="fr-FR" sz="1000" dirty="0">
                <a:effectLst/>
                <a:latin typeface="Helvetica" pitchFamily="2" charset="0"/>
              </a:rPr>
              <a:t>. N </a:t>
            </a:r>
            <a:r>
              <a:rPr lang="fr-FR" sz="1000" dirty="0" err="1">
                <a:effectLst/>
                <a:latin typeface="Helvetica" pitchFamily="2" charset="0"/>
              </a:rPr>
              <a:t>Engl</a:t>
            </a:r>
            <a:r>
              <a:rPr lang="fr-FR" sz="1000" dirty="0">
                <a:effectLst/>
                <a:latin typeface="Helvetica" pitchFamily="2" charset="0"/>
              </a:rPr>
              <a:t> J Med, 2001. 345(25): p. 1809-17. (2) </a:t>
            </a:r>
            <a:r>
              <a:rPr lang="fr-FR" sz="1000" dirty="0" err="1">
                <a:effectLst/>
                <a:latin typeface="Helvetica" pitchFamily="2" charset="0"/>
              </a:rPr>
              <a:t>Schuijt</a:t>
            </a:r>
            <a:r>
              <a:rPr lang="fr-FR" sz="1000" dirty="0">
                <a:effectLst/>
                <a:latin typeface="Helvetica" pitchFamily="2" charset="0"/>
              </a:rPr>
              <a:t>, M.P., et al., The interaction of </a:t>
            </a:r>
            <a:r>
              <a:rPr lang="fr-FR" sz="1000" dirty="0" err="1">
                <a:effectLst/>
                <a:latin typeface="Helvetica" pitchFamily="2" charset="0"/>
              </a:rPr>
              <a:t>ibuprofen</a:t>
            </a:r>
            <a:r>
              <a:rPr lang="fr-FR" sz="1000" dirty="0">
                <a:effectLst/>
                <a:latin typeface="Helvetica" pitchFamily="2" charset="0"/>
              </a:rPr>
              <a:t> and </a:t>
            </a:r>
            <a:r>
              <a:rPr lang="fr-FR" sz="1000" dirty="0" err="1">
                <a:effectLst/>
                <a:latin typeface="Helvetica" pitchFamily="2" charset="0"/>
              </a:rPr>
              <a:t>diclofenac</a:t>
            </a:r>
            <a:r>
              <a:rPr lang="fr-FR" sz="1000" dirty="0">
                <a:effectLst/>
                <a:latin typeface="Helvetica" pitchFamily="2" charset="0"/>
              </a:rPr>
              <a:t> </a:t>
            </a:r>
            <a:r>
              <a:rPr lang="fr-FR" sz="1000" dirty="0" err="1">
                <a:effectLst/>
                <a:latin typeface="Helvetica" pitchFamily="2" charset="0"/>
              </a:rPr>
              <a:t>with</a:t>
            </a:r>
            <a:r>
              <a:rPr lang="fr-FR" sz="1000" dirty="0">
                <a:effectLst/>
                <a:latin typeface="Helvetica" pitchFamily="2" charset="0"/>
              </a:rPr>
              <a:t> </a:t>
            </a:r>
            <a:r>
              <a:rPr lang="fr-FR" sz="1000" dirty="0" err="1">
                <a:effectLst/>
                <a:latin typeface="Helvetica" pitchFamily="2" charset="0"/>
              </a:rPr>
              <a:t>aspirin</a:t>
            </a:r>
            <a:r>
              <a:rPr lang="fr-FR" sz="1000" dirty="0">
                <a:effectLst/>
                <a:latin typeface="Helvetica" pitchFamily="2" charset="0"/>
              </a:rPr>
              <a:t> in </a:t>
            </a:r>
            <a:r>
              <a:rPr lang="fr-FR" sz="1000" dirty="0" err="1">
                <a:effectLst/>
                <a:latin typeface="Helvetica" pitchFamily="2" charset="0"/>
              </a:rPr>
              <a:t>healthy</a:t>
            </a:r>
            <a:r>
              <a:rPr lang="fr-FR" sz="1000" dirty="0">
                <a:effectLst/>
                <a:latin typeface="Helvetica" pitchFamily="2" charset="0"/>
              </a:rPr>
              <a:t> </a:t>
            </a:r>
            <a:r>
              <a:rPr lang="fr-FR" sz="1000" dirty="0" err="1">
                <a:effectLst/>
                <a:latin typeface="Helvetica" pitchFamily="2" charset="0"/>
              </a:rPr>
              <a:t>volunteers</a:t>
            </a:r>
            <a:r>
              <a:rPr lang="fr-FR" sz="1000" dirty="0">
                <a:effectLst/>
                <a:latin typeface="Helvetica" pitchFamily="2" charset="0"/>
              </a:rPr>
              <a:t>. Br J </a:t>
            </a:r>
            <a:r>
              <a:rPr lang="fr-FR" sz="1000" dirty="0" err="1">
                <a:effectLst/>
                <a:latin typeface="Helvetica" pitchFamily="2" charset="0"/>
              </a:rPr>
              <a:t>Pharmacol</a:t>
            </a:r>
            <a:r>
              <a:rPr lang="fr-FR" sz="1000" dirty="0">
                <a:effectLst/>
                <a:latin typeface="Helvetica" pitchFamily="2" charset="0"/>
              </a:rPr>
              <a:t>, 2009. 157(6): p. 931-4. </a:t>
            </a:r>
          </a:p>
          <a:p>
            <a:pPr algn="r"/>
            <a:r>
              <a:rPr lang="fr-FR" sz="1000" dirty="0">
                <a:effectLst/>
                <a:latin typeface="Helvetica" pitchFamily="2" charset="0"/>
              </a:rPr>
              <a:t> 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43E87484-DCD0-A499-9AFD-4F712E53C6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1644" y="1971438"/>
            <a:ext cx="2452157" cy="2650067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3E03A77C-9F2E-EB0A-A26B-00993A785C4A}"/>
              </a:ext>
            </a:extLst>
          </p:cNvPr>
          <p:cNvSpPr txBox="1"/>
          <p:nvPr/>
        </p:nvSpPr>
        <p:spPr>
          <a:xfrm>
            <a:off x="8938473" y="4682158"/>
            <a:ext cx="26754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b="1" dirty="0">
                <a:latin typeface="Helvetica" pitchFamily="2" charset="0"/>
              </a:rPr>
              <a:t>(1) Figure 2 : </a:t>
            </a:r>
            <a:r>
              <a:rPr lang="fr-FR" sz="800" i="0" u="none" strike="noStrike" dirty="0" err="1">
                <a:solidFill>
                  <a:srgbClr val="1A1A1A"/>
                </a:solidFill>
                <a:effectLst/>
                <a:latin typeface="Helvetica" pitchFamily="2" charset="0"/>
              </a:rPr>
              <a:t>Mean</a:t>
            </a:r>
            <a:r>
              <a:rPr lang="fr-FR" sz="800" i="0" u="none" strike="noStrike" dirty="0">
                <a:solidFill>
                  <a:srgbClr val="1A1A1A"/>
                </a:solidFill>
                <a:effectLst/>
                <a:latin typeface="Helvetica" pitchFamily="2" charset="0"/>
              </a:rPr>
              <a:t> Inhibition of </a:t>
            </a:r>
            <a:r>
              <a:rPr lang="fr-FR" sz="800" i="0" u="none" strike="noStrike" dirty="0" err="1">
                <a:solidFill>
                  <a:srgbClr val="1A1A1A"/>
                </a:solidFill>
                <a:effectLst/>
                <a:latin typeface="Helvetica" pitchFamily="2" charset="0"/>
              </a:rPr>
              <a:t>Platelet</a:t>
            </a:r>
            <a:r>
              <a:rPr lang="fr-FR" sz="800" i="0" u="none" strike="noStrike" dirty="0">
                <a:solidFill>
                  <a:srgbClr val="1A1A1A"/>
                </a:solidFill>
                <a:effectLst/>
                <a:latin typeface="Helvetica" pitchFamily="2" charset="0"/>
              </a:rPr>
              <a:t> Cyclooxygenase-1 Activity, as </a:t>
            </a:r>
            <a:r>
              <a:rPr lang="fr-FR" sz="800" i="0" u="none" strike="noStrike" dirty="0" err="1">
                <a:solidFill>
                  <a:srgbClr val="1A1A1A"/>
                </a:solidFill>
                <a:effectLst/>
                <a:latin typeface="Helvetica" pitchFamily="2" charset="0"/>
              </a:rPr>
              <a:t>Assessed</a:t>
            </a:r>
            <a:r>
              <a:rPr lang="fr-FR" sz="800" i="0" u="none" strike="noStrike" dirty="0">
                <a:solidFill>
                  <a:srgbClr val="1A1A1A"/>
                </a:solidFill>
                <a:effectLst/>
                <a:latin typeface="Helvetica" pitchFamily="2" charset="0"/>
              </a:rPr>
              <a:t> by </a:t>
            </a:r>
            <a:r>
              <a:rPr lang="fr-FR" sz="800" i="0" u="none" strike="noStrike" dirty="0" err="1">
                <a:solidFill>
                  <a:srgbClr val="1A1A1A"/>
                </a:solidFill>
                <a:effectLst/>
                <a:latin typeface="Helvetica" pitchFamily="2" charset="0"/>
              </a:rPr>
              <a:t>Measurement</a:t>
            </a:r>
            <a:r>
              <a:rPr lang="fr-FR" sz="800" i="0" u="none" strike="noStrike" dirty="0">
                <a:solidFill>
                  <a:srgbClr val="1A1A1A"/>
                </a:solidFill>
                <a:effectLst/>
                <a:latin typeface="Helvetica" pitchFamily="2" charset="0"/>
              </a:rPr>
              <a:t> of </a:t>
            </a:r>
            <a:r>
              <a:rPr lang="fr-FR" sz="800" i="0" u="none" strike="noStrike" dirty="0" err="1">
                <a:solidFill>
                  <a:srgbClr val="1A1A1A"/>
                </a:solidFill>
                <a:effectLst/>
                <a:latin typeface="Helvetica" pitchFamily="2" charset="0"/>
              </a:rPr>
              <a:t>Serum</a:t>
            </a:r>
            <a:r>
              <a:rPr lang="fr-FR" sz="800" i="0" u="none" strike="noStrike" dirty="0">
                <a:solidFill>
                  <a:srgbClr val="1A1A1A"/>
                </a:solidFill>
                <a:effectLst/>
                <a:latin typeface="Helvetica" pitchFamily="2" charset="0"/>
              </a:rPr>
              <a:t> Thromboxane B</a:t>
            </a:r>
            <a:r>
              <a:rPr lang="fr-FR" sz="800" i="0" u="none" strike="noStrike" baseline="-25000" dirty="0">
                <a:solidFill>
                  <a:srgbClr val="1A1A1A"/>
                </a:solidFill>
                <a:effectLst/>
                <a:latin typeface="Helvetica" pitchFamily="2" charset="0"/>
              </a:rPr>
              <a:t>2</a:t>
            </a:r>
            <a:r>
              <a:rPr lang="fr-FR" sz="800" i="0" u="none" strike="noStrike" dirty="0">
                <a:solidFill>
                  <a:srgbClr val="1A1A1A"/>
                </a:solidFill>
                <a:effectLst/>
                <a:latin typeface="Helvetica" pitchFamily="2" charset="0"/>
              </a:rPr>
              <a:t> (Panel A) and Inhibition of </a:t>
            </a:r>
            <a:r>
              <a:rPr lang="fr-FR" sz="800" i="0" u="none" strike="noStrike" dirty="0" err="1">
                <a:solidFill>
                  <a:srgbClr val="1A1A1A"/>
                </a:solidFill>
                <a:effectLst/>
                <a:latin typeface="Helvetica" pitchFamily="2" charset="0"/>
              </a:rPr>
              <a:t>Platelet</a:t>
            </a:r>
            <a:r>
              <a:rPr lang="fr-FR" sz="800" i="0" u="none" strike="noStrike" dirty="0">
                <a:solidFill>
                  <a:srgbClr val="1A1A1A"/>
                </a:solidFill>
                <a:effectLst/>
                <a:latin typeface="Helvetica" pitchFamily="2" charset="0"/>
              </a:rPr>
              <a:t> </a:t>
            </a:r>
            <a:r>
              <a:rPr lang="fr-FR" sz="800" i="0" u="none" strike="noStrike" dirty="0" err="1">
                <a:solidFill>
                  <a:srgbClr val="1A1A1A"/>
                </a:solidFill>
                <a:effectLst/>
                <a:latin typeface="Helvetica" pitchFamily="2" charset="0"/>
              </a:rPr>
              <a:t>Aggregation</a:t>
            </a:r>
            <a:r>
              <a:rPr lang="fr-FR" sz="800" i="0" u="none" strike="noStrike" dirty="0">
                <a:solidFill>
                  <a:srgbClr val="1A1A1A"/>
                </a:solidFill>
                <a:effectLst/>
                <a:latin typeface="Helvetica" pitchFamily="2" charset="0"/>
              </a:rPr>
              <a:t> (Panel B) in </a:t>
            </a:r>
            <a:r>
              <a:rPr lang="fr-FR" sz="800" i="0" u="none" strike="noStrike" dirty="0" err="1">
                <a:solidFill>
                  <a:srgbClr val="1A1A1A"/>
                </a:solidFill>
                <a:effectLst/>
                <a:latin typeface="Helvetica" pitchFamily="2" charset="0"/>
              </a:rPr>
              <a:t>Subjects</a:t>
            </a:r>
            <a:r>
              <a:rPr lang="fr-FR" sz="800" i="0" u="none" strike="noStrike" dirty="0">
                <a:solidFill>
                  <a:srgbClr val="1A1A1A"/>
                </a:solidFill>
                <a:effectLst/>
                <a:latin typeface="Helvetica" pitchFamily="2" charset="0"/>
              </a:rPr>
              <a:t> </a:t>
            </a:r>
            <a:r>
              <a:rPr lang="fr-FR" sz="800" i="0" u="none" strike="noStrike" dirty="0" err="1">
                <a:solidFill>
                  <a:srgbClr val="1A1A1A"/>
                </a:solidFill>
                <a:effectLst/>
                <a:latin typeface="Helvetica" pitchFamily="2" charset="0"/>
              </a:rPr>
              <a:t>Taking</a:t>
            </a:r>
            <a:r>
              <a:rPr lang="fr-FR" sz="800" i="0" u="none" strike="noStrike" dirty="0">
                <a:solidFill>
                  <a:srgbClr val="1A1A1A"/>
                </a:solidFill>
                <a:effectLst/>
                <a:latin typeface="Helvetica" pitchFamily="2" charset="0"/>
              </a:rPr>
              <a:t> </a:t>
            </a:r>
            <a:r>
              <a:rPr lang="fr-FR" sz="800" i="0" u="none" strike="noStrike" dirty="0" err="1">
                <a:solidFill>
                  <a:srgbClr val="1A1A1A"/>
                </a:solidFill>
                <a:effectLst/>
                <a:latin typeface="Helvetica" pitchFamily="2" charset="0"/>
              </a:rPr>
              <a:t>Ibuprofen</a:t>
            </a:r>
            <a:r>
              <a:rPr lang="fr-FR" sz="800" i="0" u="none" strike="noStrike" dirty="0">
                <a:solidFill>
                  <a:srgbClr val="1A1A1A"/>
                </a:solidFill>
                <a:effectLst/>
                <a:latin typeface="Helvetica" pitchFamily="2" charset="0"/>
              </a:rPr>
              <a:t> </a:t>
            </a:r>
            <a:r>
              <a:rPr lang="fr-FR" sz="800" i="0" u="none" strike="noStrike" dirty="0" err="1">
                <a:solidFill>
                  <a:srgbClr val="1A1A1A"/>
                </a:solidFill>
                <a:effectLst/>
                <a:latin typeface="Helvetica" pitchFamily="2" charset="0"/>
              </a:rPr>
              <a:t>before</a:t>
            </a:r>
            <a:r>
              <a:rPr lang="fr-FR" sz="800" i="0" u="none" strike="noStrike" dirty="0">
                <a:solidFill>
                  <a:srgbClr val="1A1A1A"/>
                </a:solidFill>
                <a:effectLst/>
                <a:latin typeface="Helvetica" pitchFamily="2" charset="0"/>
              </a:rPr>
              <a:t> </a:t>
            </a:r>
            <a:r>
              <a:rPr lang="fr-FR" sz="800" i="0" u="none" strike="noStrike" dirty="0" err="1">
                <a:solidFill>
                  <a:srgbClr val="1A1A1A"/>
                </a:solidFill>
                <a:effectLst/>
                <a:latin typeface="Helvetica" pitchFamily="2" charset="0"/>
              </a:rPr>
              <a:t>Aspirin</a:t>
            </a:r>
            <a:r>
              <a:rPr lang="fr-FR" sz="800" i="0" u="none" strike="noStrike" dirty="0">
                <a:solidFill>
                  <a:srgbClr val="1A1A1A"/>
                </a:solidFill>
                <a:effectLst/>
                <a:latin typeface="Helvetica" pitchFamily="2" charset="0"/>
              </a:rPr>
              <a:t> or </a:t>
            </a:r>
            <a:r>
              <a:rPr lang="fr-FR" sz="800" i="0" u="none" strike="noStrike" dirty="0" err="1">
                <a:solidFill>
                  <a:srgbClr val="1A1A1A"/>
                </a:solidFill>
                <a:effectLst/>
                <a:latin typeface="Helvetica" pitchFamily="2" charset="0"/>
              </a:rPr>
              <a:t>Aspirin</a:t>
            </a:r>
            <a:r>
              <a:rPr lang="fr-FR" sz="800" i="0" u="none" strike="noStrike" dirty="0">
                <a:solidFill>
                  <a:srgbClr val="1A1A1A"/>
                </a:solidFill>
                <a:effectLst/>
                <a:latin typeface="Helvetica" pitchFamily="2" charset="0"/>
              </a:rPr>
              <a:t> </a:t>
            </a:r>
            <a:r>
              <a:rPr lang="fr-FR" sz="800" i="0" u="none" strike="noStrike" dirty="0" err="1">
                <a:solidFill>
                  <a:srgbClr val="1A1A1A"/>
                </a:solidFill>
                <a:effectLst/>
                <a:latin typeface="Helvetica" pitchFamily="2" charset="0"/>
              </a:rPr>
              <a:t>before</a:t>
            </a:r>
            <a:r>
              <a:rPr lang="fr-FR" sz="800" i="0" u="none" strike="noStrike" dirty="0">
                <a:solidFill>
                  <a:srgbClr val="1A1A1A"/>
                </a:solidFill>
                <a:effectLst/>
                <a:latin typeface="Helvetica" pitchFamily="2" charset="0"/>
              </a:rPr>
              <a:t> </a:t>
            </a:r>
            <a:r>
              <a:rPr lang="fr-FR" sz="800" i="0" u="none" strike="noStrike" dirty="0" err="1">
                <a:solidFill>
                  <a:srgbClr val="1A1A1A"/>
                </a:solidFill>
                <a:effectLst/>
                <a:latin typeface="Helvetica" pitchFamily="2" charset="0"/>
              </a:rPr>
              <a:t>Ibuprofen</a:t>
            </a:r>
            <a:r>
              <a:rPr lang="fr-FR" sz="800" i="0" u="none" strike="noStrike" dirty="0">
                <a:solidFill>
                  <a:srgbClr val="1A1A1A"/>
                </a:solidFill>
                <a:effectLst/>
                <a:latin typeface="Helvetica" pitchFamily="2" charset="0"/>
              </a:rPr>
              <a:t> on Day 6 of </a:t>
            </a:r>
            <a:r>
              <a:rPr lang="fr-FR" sz="800" i="0" u="none" strike="noStrike" dirty="0" err="1">
                <a:solidFill>
                  <a:srgbClr val="1A1A1A"/>
                </a:solidFill>
                <a:effectLst/>
                <a:latin typeface="Helvetica" pitchFamily="2" charset="0"/>
              </a:rPr>
              <a:t>Prolonged</a:t>
            </a:r>
            <a:r>
              <a:rPr lang="fr-FR" sz="800" i="0" u="none" strike="noStrike" dirty="0">
                <a:solidFill>
                  <a:srgbClr val="1A1A1A"/>
                </a:solidFill>
                <a:effectLst/>
                <a:latin typeface="Helvetica" pitchFamily="2" charset="0"/>
              </a:rPr>
              <a:t> </a:t>
            </a:r>
            <a:r>
              <a:rPr lang="fr-FR" sz="800" i="0" u="none" strike="noStrike" dirty="0" err="1">
                <a:solidFill>
                  <a:srgbClr val="1A1A1A"/>
                </a:solidFill>
                <a:effectLst/>
                <a:latin typeface="Helvetica" pitchFamily="2" charset="0"/>
              </a:rPr>
              <a:t>Dosing</a:t>
            </a:r>
            <a:r>
              <a:rPr lang="fr-FR" sz="800" i="0" u="none" strike="noStrike" dirty="0">
                <a:solidFill>
                  <a:srgbClr val="1A1A1A"/>
                </a:solidFill>
                <a:effectLst/>
                <a:latin typeface="Helvetica" pitchFamily="2" charset="0"/>
              </a:rPr>
              <a:t>.</a:t>
            </a:r>
            <a:endParaRPr lang="fr-FR" sz="800" dirty="0">
              <a:latin typeface="Helvetica" pitchFamily="2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A5B975A-048A-6A86-6090-1B8696588A50}"/>
              </a:ext>
            </a:extLst>
          </p:cNvPr>
          <p:cNvSpPr txBox="1"/>
          <p:nvPr/>
        </p:nvSpPr>
        <p:spPr>
          <a:xfrm>
            <a:off x="361243" y="244396"/>
            <a:ext cx="1125929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sz="2200" b="1" i="0" u="none" strike="noStrike" dirty="0">
                <a:solidFill>
                  <a:schemeClr val="bg1"/>
                </a:solidFill>
                <a:effectLst/>
                <a:latin typeface="Helvetica" pitchFamily="2" charset="0"/>
                <a:cs typeface="Arial" panose="020B0604020202020204" pitchFamily="34" charset="0"/>
              </a:rPr>
              <a:t>Introduction    </a:t>
            </a:r>
            <a:r>
              <a:rPr lang="fr-FR" sz="2200" b="1" dirty="0">
                <a:solidFill>
                  <a:schemeClr val="bg1"/>
                </a:solidFill>
                <a:latin typeface="Helvetica" pitchFamily="2" charset="0"/>
                <a:cs typeface="Arial" panose="020B0604020202020204" pitchFamily="34" charset="0"/>
              </a:rPr>
              <a:t>A</a:t>
            </a:r>
            <a:r>
              <a:rPr lang="fr-FR" sz="2200" b="1" i="0" u="none" strike="noStrike" dirty="0">
                <a:solidFill>
                  <a:schemeClr val="bg1"/>
                </a:solidFill>
                <a:effectLst/>
                <a:latin typeface="Helvetica" pitchFamily="2" charset="0"/>
                <a:cs typeface="Arial" panose="020B0604020202020204" pitchFamily="34" charset="0"/>
              </a:rPr>
              <a:t>nalgésie multimodale    Effets secondaires     </a:t>
            </a:r>
            <a:r>
              <a:rPr lang="fr-FR" sz="2200" b="1" i="0" u="none" strike="noStrike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Helvetica" pitchFamily="2" charset="0"/>
                <a:cs typeface="Arial" panose="020B0604020202020204" pitchFamily="34" charset="0"/>
              </a:rPr>
              <a:t>Interactions</a:t>
            </a:r>
            <a:r>
              <a:rPr lang="fr-FR" sz="2200" b="1" i="0" u="none" strike="noStrike" dirty="0">
                <a:solidFill>
                  <a:schemeClr val="bg1"/>
                </a:solidFill>
                <a:effectLst/>
                <a:latin typeface="Helvetica" pitchFamily="2" charset="0"/>
                <a:cs typeface="Arial" panose="020B0604020202020204" pitchFamily="34" charset="0"/>
              </a:rPr>
              <a:t>    </a:t>
            </a:r>
          </a:p>
          <a:p>
            <a:pPr algn="r"/>
            <a:r>
              <a:rPr lang="fr-FR" sz="2200" b="1" i="0" u="none" strike="noStrike" dirty="0">
                <a:solidFill>
                  <a:schemeClr val="bg1"/>
                </a:solidFill>
                <a:effectLst/>
                <a:latin typeface="Helvetica" pitchFamily="2" charset="0"/>
                <a:cs typeface="Arial" panose="020B0604020202020204" pitchFamily="34" charset="0"/>
              </a:rPr>
              <a:t>Indications    Contre-indications     Conclusion</a:t>
            </a:r>
            <a:endParaRPr lang="fr-FR" sz="2200" b="1" dirty="0"/>
          </a:p>
        </p:txBody>
      </p:sp>
    </p:spTree>
    <p:extLst>
      <p:ext uri="{BB962C8B-B14F-4D97-AF65-F5344CB8AC3E}">
        <p14:creationId xmlns:p14="http://schemas.microsoft.com/office/powerpoint/2010/main" val="2374970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1D848C4-976E-2DA3-2329-9CB9A0D43B7D}"/>
              </a:ext>
            </a:extLst>
          </p:cNvPr>
          <p:cNvSpPr/>
          <p:nvPr/>
        </p:nvSpPr>
        <p:spPr>
          <a:xfrm>
            <a:off x="-1" y="0"/>
            <a:ext cx="12192001" cy="125403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56F9BD6-89DB-2DFF-4DBB-DBB01C56FEF2}"/>
              </a:ext>
            </a:extLst>
          </p:cNvPr>
          <p:cNvSpPr txBox="1"/>
          <p:nvPr/>
        </p:nvSpPr>
        <p:spPr>
          <a:xfrm>
            <a:off x="462458" y="1576561"/>
            <a:ext cx="1131964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dirty="0">
                <a:latin typeface="Helvetica" pitchFamily="2" charset="0"/>
              </a:rPr>
              <a:t>Pharmacodynamique :</a:t>
            </a:r>
          </a:p>
          <a:p>
            <a:endParaRPr lang="fr-FR" sz="1000" b="1" dirty="0">
              <a:latin typeface="Helvetica" pitchFamily="2" charset="0"/>
            </a:endParaRPr>
          </a:p>
          <a:p>
            <a:r>
              <a:rPr lang="fr-FR" sz="2200" b="1" dirty="0">
                <a:latin typeface="Helvetica" pitchFamily="2" charset="0"/>
              </a:rPr>
              <a:t>	Inhibiteurs de la COX </a:t>
            </a:r>
            <a:r>
              <a:rPr lang="fr-FR" sz="2200" dirty="0">
                <a:latin typeface="Helvetica" pitchFamily="2" charset="0"/>
              </a:rPr>
              <a:t>(prostaglandines, thromboxane A2…)</a:t>
            </a:r>
          </a:p>
          <a:p>
            <a:endParaRPr lang="fr-FR" sz="1000" dirty="0">
              <a:latin typeface="Helvetica" pitchFamily="2" charset="0"/>
            </a:endParaRPr>
          </a:p>
          <a:p>
            <a:r>
              <a:rPr lang="fr-FR" sz="2200" dirty="0">
                <a:latin typeface="Helvetica" pitchFamily="2" charset="0"/>
              </a:rPr>
              <a:t>	</a:t>
            </a:r>
            <a:r>
              <a:rPr lang="fr-FR" sz="2200" b="1" dirty="0">
                <a:latin typeface="Helvetica" pitchFamily="2" charset="0"/>
              </a:rPr>
              <a:t>COX1 :</a:t>
            </a:r>
            <a:r>
              <a:rPr lang="fr-FR" sz="2200" dirty="0">
                <a:latin typeface="Helvetica" pitchFamily="2" charset="0"/>
              </a:rPr>
              <a:t> constitutive, fonctions physiologiques (</a:t>
            </a:r>
            <a:r>
              <a:rPr lang="fr-FR" sz="2200" dirty="0" err="1">
                <a:latin typeface="Helvetica" pitchFamily="2" charset="0"/>
              </a:rPr>
              <a:t>gastroprotection</a:t>
            </a:r>
            <a:r>
              <a:rPr lang="fr-FR" sz="2200" dirty="0">
                <a:latin typeface="Helvetica" pitchFamily="2" charset="0"/>
              </a:rPr>
              <a:t>, </a:t>
            </a:r>
            <a:r>
              <a:rPr lang="fr-FR" sz="2200" dirty="0" err="1">
                <a:latin typeface="Helvetica" pitchFamily="2" charset="0"/>
              </a:rPr>
              <a:t>aggrégation</a:t>
            </a:r>
            <a:r>
              <a:rPr lang="fr-FR" sz="2200" dirty="0">
                <a:latin typeface="Helvetica" pitchFamily="2" charset="0"/>
              </a:rPr>
              <a:t> 	plaquettaire…)</a:t>
            </a:r>
          </a:p>
          <a:p>
            <a:endParaRPr lang="fr-FR" sz="1000" dirty="0">
              <a:latin typeface="Helvetica" pitchFamily="2" charset="0"/>
            </a:endParaRPr>
          </a:p>
          <a:p>
            <a:r>
              <a:rPr lang="fr-FR" sz="2200" dirty="0">
                <a:latin typeface="Helvetica" pitchFamily="2" charset="0"/>
              </a:rPr>
              <a:t>	</a:t>
            </a:r>
            <a:r>
              <a:rPr lang="fr-FR" sz="2200" b="1" dirty="0">
                <a:latin typeface="Helvetica" pitchFamily="2" charset="0"/>
              </a:rPr>
              <a:t>COX2 :</a:t>
            </a:r>
            <a:r>
              <a:rPr lang="fr-FR" sz="2200" dirty="0">
                <a:latin typeface="Helvetica" pitchFamily="2" charset="0"/>
              </a:rPr>
              <a:t> inductible, inflammation, cible idéale théorique</a:t>
            </a:r>
          </a:p>
          <a:p>
            <a:endParaRPr lang="fr-FR" sz="2200" b="1" dirty="0">
              <a:latin typeface="Helvetica" pitchFamily="2" charset="0"/>
            </a:endParaRPr>
          </a:p>
        </p:txBody>
      </p:sp>
      <p:pic>
        <p:nvPicPr>
          <p:cNvPr id="5122" name="Picture 2" descr="Cyclo-oxygenases as response to inflammatory stimuli. Where: NSAIDs:... |  Download Scientific Diagram">
            <a:extLst>
              <a:ext uri="{FF2B5EF4-FFF2-40B4-BE49-F238E27FC236}">
                <a16:creationId xmlns:a16="http://schemas.microsoft.com/office/drawing/2014/main" id="{74439F22-03B5-C0D4-3E13-1E82C50A2A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9099" y="3971836"/>
            <a:ext cx="4713802" cy="2585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50F4C356-36E0-7DF5-2DA3-11E2A21031DE}"/>
              </a:ext>
            </a:extLst>
          </p:cNvPr>
          <p:cNvSpPr txBox="1"/>
          <p:nvPr/>
        </p:nvSpPr>
        <p:spPr>
          <a:xfrm>
            <a:off x="361243" y="244396"/>
            <a:ext cx="1125929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sz="2200" b="1" i="0" u="none" strike="noStrike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Helvetica" pitchFamily="2" charset="0"/>
                <a:cs typeface="Arial" panose="020B0604020202020204" pitchFamily="34" charset="0"/>
              </a:rPr>
              <a:t>Introduction</a:t>
            </a:r>
            <a:r>
              <a:rPr lang="fr-FR" sz="2200" b="1" i="0" u="none" strike="noStrike" dirty="0">
                <a:solidFill>
                  <a:schemeClr val="bg1"/>
                </a:solidFill>
                <a:effectLst/>
                <a:latin typeface="Helvetica" pitchFamily="2" charset="0"/>
                <a:cs typeface="Arial" panose="020B0604020202020204" pitchFamily="34" charset="0"/>
              </a:rPr>
              <a:t>    </a:t>
            </a:r>
            <a:r>
              <a:rPr lang="fr-FR" sz="2200" b="1" dirty="0">
                <a:solidFill>
                  <a:schemeClr val="bg1"/>
                </a:solidFill>
                <a:latin typeface="Helvetica" pitchFamily="2" charset="0"/>
                <a:cs typeface="Arial" panose="020B0604020202020204" pitchFamily="34" charset="0"/>
              </a:rPr>
              <a:t>A</a:t>
            </a:r>
            <a:r>
              <a:rPr lang="fr-FR" sz="2200" b="1" i="0" u="none" strike="noStrike" dirty="0">
                <a:solidFill>
                  <a:schemeClr val="bg1"/>
                </a:solidFill>
                <a:effectLst/>
                <a:latin typeface="Helvetica" pitchFamily="2" charset="0"/>
                <a:cs typeface="Arial" panose="020B0604020202020204" pitchFamily="34" charset="0"/>
              </a:rPr>
              <a:t>nalgésie multimodale    Effets secondaires     Interactions    </a:t>
            </a:r>
          </a:p>
          <a:p>
            <a:pPr algn="r"/>
            <a:r>
              <a:rPr lang="fr-FR" sz="2200" b="1" i="0" u="none" strike="noStrike" dirty="0">
                <a:solidFill>
                  <a:schemeClr val="bg1"/>
                </a:solidFill>
                <a:effectLst/>
                <a:latin typeface="Helvetica" pitchFamily="2" charset="0"/>
                <a:cs typeface="Arial" panose="020B0604020202020204" pitchFamily="34" charset="0"/>
              </a:rPr>
              <a:t>Indications    Contre-indications     Conclusion</a:t>
            </a:r>
            <a:endParaRPr lang="fr-FR" sz="2200" b="1" dirty="0"/>
          </a:p>
        </p:txBody>
      </p:sp>
    </p:spTree>
    <p:extLst>
      <p:ext uri="{BB962C8B-B14F-4D97-AF65-F5344CB8AC3E}">
        <p14:creationId xmlns:p14="http://schemas.microsoft.com/office/powerpoint/2010/main" val="7001545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1D848C4-976E-2DA3-2329-9CB9A0D43B7D}"/>
              </a:ext>
            </a:extLst>
          </p:cNvPr>
          <p:cNvSpPr/>
          <p:nvPr/>
        </p:nvSpPr>
        <p:spPr>
          <a:xfrm>
            <a:off x="-1" y="0"/>
            <a:ext cx="12192001" cy="125403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56F9BD6-89DB-2DFF-4DBB-DBB01C56FEF2}"/>
              </a:ext>
            </a:extLst>
          </p:cNvPr>
          <p:cNvSpPr txBox="1"/>
          <p:nvPr/>
        </p:nvSpPr>
        <p:spPr>
          <a:xfrm>
            <a:off x="462458" y="1658426"/>
            <a:ext cx="6768498" cy="398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dirty="0">
                <a:solidFill>
                  <a:schemeClr val="accent1">
                    <a:lumMod val="50000"/>
                  </a:schemeClr>
                </a:solidFill>
                <a:latin typeface="Helvetica" pitchFamily="2" charset="0"/>
              </a:rPr>
              <a:t>Aspirine à visée </a:t>
            </a:r>
            <a:r>
              <a:rPr lang="fr-FR" sz="2200" b="1" dirty="0" err="1">
                <a:solidFill>
                  <a:schemeClr val="accent1">
                    <a:lumMod val="50000"/>
                  </a:schemeClr>
                </a:solidFill>
                <a:latin typeface="Helvetica" pitchFamily="2" charset="0"/>
              </a:rPr>
              <a:t>antiaggrégante</a:t>
            </a:r>
            <a:r>
              <a:rPr lang="fr-FR" sz="2200" b="1" dirty="0">
                <a:solidFill>
                  <a:schemeClr val="accent1">
                    <a:lumMod val="50000"/>
                  </a:schemeClr>
                </a:solidFill>
                <a:latin typeface="Helvetica" pitchFamily="2" charset="0"/>
              </a:rPr>
              <a:t> : </a:t>
            </a:r>
            <a:r>
              <a:rPr lang="fr-FR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2" charset="0"/>
              </a:rPr>
              <a:t>association à risque ?</a:t>
            </a:r>
          </a:p>
          <a:p>
            <a:endParaRPr lang="fr-FR" sz="1500" b="1" dirty="0">
              <a:solidFill>
                <a:schemeClr val="tx1">
                  <a:lumMod val="95000"/>
                  <a:lumOff val="5000"/>
                </a:schemeClr>
              </a:solidFill>
              <a:latin typeface="Helvetica" pitchFamily="2" charset="0"/>
            </a:endParaRPr>
          </a:p>
          <a:p>
            <a:r>
              <a:rPr lang="fr-FR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2" charset="0"/>
              </a:rPr>
              <a:t>Méta analyse (2015) : Surrisque </a:t>
            </a:r>
            <a:r>
              <a:rPr lang="fr-FR" sz="1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2" charset="0"/>
              </a:rPr>
              <a:t>d’évènements indésirables cardiovasculaires et hémorragiques</a:t>
            </a:r>
            <a:r>
              <a:rPr lang="fr-FR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2" charset="0"/>
              </a:rPr>
              <a:t> chez les patients récemment traités pour un IDM récent (&lt; 30 j) en association avec un AINS </a:t>
            </a:r>
            <a:r>
              <a:rPr lang="fr-FR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2" charset="0"/>
              </a:rPr>
              <a:t>(1)</a:t>
            </a:r>
          </a:p>
          <a:p>
            <a:endParaRPr lang="fr-FR" sz="1000" b="1" dirty="0">
              <a:solidFill>
                <a:schemeClr val="tx1">
                  <a:lumMod val="95000"/>
                  <a:lumOff val="5000"/>
                </a:schemeClr>
              </a:solidFill>
              <a:latin typeface="Helvetica" pitchFamily="2" charset="0"/>
            </a:endParaRPr>
          </a:p>
          <a:p>
            <a:endParaRPr lang="fr-FR" sz="2200" b="1" dirty="0">
              <a:solidFill>
                <a:srgbClr val="C00000"/>
              </a:solidFill>
              <a:latin typeface="Helvetica" pitchFamily="2" charset="0"/>
            </a:endParaRPr>
          </a:p>
          <a:p>
            <a:endParaRPr lang="fr-FR" sz="2200" b="1" dirty="0">
              <a:solidFill>
                <a:srgbClr val="C00000"/>
              </a:solidFill>
              <a:latin typeface="Helvetica" pitchFamily="2" charset="0"/>
            </a:endParaRPr>
          </a:p>
          <a:p>
            <a:endParaRPr lang="fr-FR" sz="2200" b="1" dirty="0">
              <a:solidFill>
                <a:schemeClr val="tx1">
                  <a:lumMod val="95000"/>
                  <a:lumOff val="5000"/>
                </a:schemeClr>
              </a:solidFill>
              <a:latin typeface="Helvetica" pitchFamily="2" charset="0"/>
            </a:endParaRPr>
          </a:p>
          <a:p>
            <a:endParaRPr lang="fr-FR" sz="2200" dirty="0">
              <a:solidFill>
                <a:schemeClr val="tx1">
                  <a:lumMod val="95000"/>
                  <a:lumOff val="5000"/>
                </a:schemeClr>
              </a:solidFill>
              <a:latin typeface="Helvetica" pitchFamily="2" charset="0"/>
            </a:endParaRPr>
          </a:p>
          <a:p>
            <a:r>
              <a:rPr lang="fr-FR" sz="2200" b="1" dirty="0">
                <a:latin typeface="Helvetica" pitchFamily="2" charset="0"/>
              </a:rPr>
              <a:t>	</a:t>
            </a:r>
            <a:endParaRPr lang="fr-FR" sz="2200" dirty="0">
              <a:latin typeface="Helvetica" pitchFamily="2" charset="0"/>
            </a:endParaRPr>
          </a:p>
          <a:p>
            <a:endParaRPr lang="fr-FR" sz="2200" b="1" dirty="0">
              <a:latin typeface="Helvetica" pitchFamily="2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BCFE3B2-C23C-A2DC-9624-16AC5FD8112E}"/>
              </a:ext>
            </a:extLst>
          </p:cNvPr>
          <p:cNvSpPr txBox="1"/>
          <p:nvPr/>
        </p:nvSpPr>
        <p:spPr>
          <a:xfrm>
            <a:off x="1523999" y="6278687"/>
            <a:ext cx="1038013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sz="1000" dirty="0">
                <a:effectLst/>
                <a:latin typeface="Helvetica" pitchFamily="2" charset="0"/>
              </a:rPr>
              <a:t>(1) </a:t>
            </a:r>
            <a:r>
              <a:rPr lang="fr-FR" sz="1000" dirty="0" err="1">
                <a:effectLst/>
                <a:latin typeface="Helvetica" pitchFamily="2" charset="0"/>
              </a:rPr>
              <a:t>Schjerning</a:t>
            </a:r>
            <a:r>
              <a:rPr lang="fr-FR" sz="1000" dirty="0">
                <a:effectLst/>
                <a:latin typeface="Helvetica" pitchFamily="2" charset="0"/>
              </a:rPr>
              <a:t> Olsen, A.M., et al., Association of NSAID use </a:t>
            </a:r>
            <a:r>
              <a:rPr lang="fr-FR" sz="1000" dirty="0" err="1">
                <a:effectLst/>
                <a:latin typeface="Helvetica" pitchFamily="2" charset="0"/>
              </a:rPr>
              <a:t>with</a:t>
            </a:r>
            <a:r>
              <a:rPr lang="fr-FR" sz="1000" dirty="0">
                <a:effectLst/>
                <a:latin typeface="Helvetica" pitchFamily="2" charset="0"/>
              </a:rPr>
              <a:t> </a:t>
            </a:r>
            <a:r>
              <a:rPr lang="fr-FR" sz="1000" dirty="0" err="1">
                <a:effectLst/>
                <a:latin typeface="Helvetica" pitchFamily="2" charset="0"/>
              </a:rPr>
              <a:t>risk</a:t>
            </a:r>
            <a:r>
              <a:rPr lang="fr-FR" sz="1000" dirty="0">
                <a:effectLst/>
                <a:latin typeface="Helvetica" pitchFamily="2" charset="0"/>
              </a:rPr>
              <a:t> of </a:t>
            </a:r>
            <a:r>
              <a:rPr lang="fr-FR" sz="1000" dirty="0" err="1">
                <a:effectLst/>
                <a:latin typeface="Helvetica" pitchFamily="2" charset="0"/>
              </a:rPr>
              <a:t>bleeding</a:t>
            </a:r>
            <a:r>
              <a:rPr lang="fr-FR" sz="1000" dirty="0">
                <a:effectLst/>
                <a:latin typeface="Helvetica" pitchFamily="2" charset="0"/>
              </a:rPr>
              <a:t> and </a:t>
            </a:r>
            <a:r>
              <a:rPr lang="fr-FR" sz="1000" dirty="0" err="1">
                <a:effectLst/>
                <a:latin typeface="Helvetica" pitchFamily="2" charset="0"/>
              </a:rPr>
              <a:t>cardiovascular</a:t>
            </a:r>
            <a:r>
              <a:rPr lang="fr-FR" sz="1000" dirty="0">
                <a:effectLst/>
                <a:latin typeface="Helvetica" pitchFamily="2" charset="0"/>
              </a:rPr>
              <a:t> </a:t>
            </a:r>
            <a:r>
              <a:rPr lang="fr-FR" sz="1000" dirty="0" err="1">
                <a:effectLst/>
                <a:latin typeface="Helvetica" pitchFamily="2" charset="0"/>
              </a:rPr>
              <a:t>events</a:t>
            </a:r>
            <a:r>
              <a:rPr lang="fr-FR" sz="1000" dirty="0">
                <a:effectLst/>
                <a:latin typeface="Helvetica" pitchFamily="2" charset="0"/>
              </a:rPr>
              <a:t> in patients </a:t>
            </a:r>
            <a:r>
              <a:rPr lang="fr-FR" sz="1000" dirty="0" err="1">
                <a:effectLst/>
                <a:latin typeface="Helvetica" pitchFamily="2" charset="0"/>
              </a:rPr>
              <a:t>receiving</a:t>
            </a:r>
            <a:r>
              <a:rPr lang="fr-FR" sz="1000" dirty="0">
                <a:effectLst/>
                <a:latin typeface="Helvetica" pitchFamily="2" charset="0"/>
              </a:rPr>
              <a:t> </a:t>
            </a:r>
            <a:r>
              <a:rPr lang="fr-FR" sz="1000" dirty="0" err="1">
                <a:effectLst/>
                <a:latin typeface="Helvetica" pitchFamily="2" charset="0"/>
              </a:rPr>
              <a:t>antithrombotic</a:t>
            </a:r>
            <a:r>
              <a:rPr lang="fr-FR" sz="1000" dirty="0">
                <a:effectLst/>
                <a:latin typeface="Helvetica" pitchFamily="2" charset="0"/>
              </a:rPr>
              <a:t> </a:t>
            </a:r>
            <a:r>
              <a:rPr lang="fr-FR" sz="1000" dirty="0" err="1">
                <a:effectLst/>
                <a:latin typeface="Helvetica" pitchFamily="2" charset="0"/>
              </a:rPr>
              <a:t>therapy</a:t>
            </a:r>
            <a:r>
              <a:rPr lang="fr-FR" sz="1000" dirty="0">
                <a:effectLst/>
                <a:latin typeface="Helvetica" pitchFamily="2" charset="0"/>
              </a:rPr>
              <a:t> </a:t>
            </a:r>
            <a:r>
              <a:rPr lang="fr-FR" sz="1000" dirty="0" err="1">
                <a:effectLst/>
                <a:latin typeface="Helvetica" pitchFamily="2" charset="0"/>
              </a:rPr>
              <a:t>after</a:t>
            </a:r>
            <a:r>
              <a:rPr lang="fr-FR" sz="1000" dirty="0">
                <a:effectLst/>
                <a:latin typeface="Helvetica" pitchFamily="2" charset="0"/>
              </a:rPr>
              <a:t> </a:t>
            </a:r>
            <a:r>
              <a:rPr lang="fr-FR" sz="1000" dirty="0" err="1">
                <a:effectLst/>
                <a:latin typeface="Helvetica" pitchFamily="2" charset="0"/>
              </a:rPr>
              <a:t>myocardial</a:t>
            </a:r>
            <a:r>
              <a:rPr lang="fr-FR" sz="1000" dirty="0">
                <a:effectLst/>
                <a:latin typeface="Helvetica" pitchFamily="2" charset="0"/>
              </a:rPr>
              <a:t> </a:t>
            </a:r>
            <a:r>
              <a:rPr lang="fr-FR" sz="1000" dirty="0" err="1">
                <a:effectLst/>
                <a:latin typeface="Helvetica" pitchFamily="2" charset="0"/>
              </a:rPr>
              <a:t>infarction</a:t>
            </a:r>
            <a:r>
              <a:rPr lang="fr-FR" sz="1000" dirty="0">
                <a:effectLst/>
                <a:latin typeface="Helvetica" pitchFamily="2" charset="0"/>
              </a:rPr>
              <a:t>. JAMA, 2015. 313(8): p. 805-14 </a:t>
            </a:r>
          </a:p>
          <a:p>
            <a:pPr algn="r"/>
            <a:endParaRPr lang="fr-FR" sz="1000" dirty="0">
              <a:effectLst/>
              <a:latin typeface="Helvetica" pitchFamily="2" charset="0"/>
            </a:endParaRPr>
          </a:p>
          <a:p>
            <a:pPr algn="r"/>
            <a:r>
              <a:rPr lang="fr-FR" sz="1000" dirty="0">
                <a:effectLst/>
                <a:latin typeface="Helvetica" pitchFamily="2" charset="0"/>
              </a:rPr>
              <a:t> 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ECBFED64-CB4C-497D-7AC9-88A42A88BF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6893" y="1613852"/>
            <a:ext cx="2099381" cy="4091331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2908AB79-CAC4-0966-5EC0-45A3790A50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4350" y="1541960"/>
            <a:ext cx="1601693" cy="3903849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3E03A77C-9F2E-EB0A-A26B-00993A785C4A}"/>
              </a:ext>
            </a:extLst>
          </p:cNvPr>
          <p:cNvSpPr txBox="1"/>
          <p:nvPr/>
        </p:nvSpPr>
        <p:spPr>
          <a:xfrm>
            <a:off x="7401806" y="5714706"/>
            <a:ext cx="42292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b="1" dirty="0">
                <a:latin typeface="Helvetica" pitchFamily="2" charset="0"/>
              </a:rPr>
              <a:t>(1) </a:t>
            </a:r>
            <a:r>
              <a:rPr lang="fr-FR" sz="800" b="1" dirty="0">
                <a:solidFill>
                  <a:srgbClr val="191619"/>
                </a:solidFill>
                <a:effectLst/>
                <a:latin typeface="Helvetica" pitchFamily="2" charset="0"/>
              </a:rPr>
              <a:t>Figure 1. </a:t>
            </a:r>
            <a:r>
              <a:rPr lang="fr-FR" sz="800" b="0" dirty="0">
                <a:solidFill>
                  <a:srgbClr val="191619"/>
                </a:solidFill>
                <a:effectLst/>
                <a:latin typeface="Helvetica" pitchFamily="2" charset="0"/>
              </a:rPr>
              <a:t>Cox </a:t>
            </a:r>
            <a:r>
              <a:rPr lang="fr-FR" sz="800" b="0" dirty="0" err="1">
                <a:solidFill>
                  <a:srgbClr val="191619"/>
                </a:solidFill>
                <a:effectLst/>
                <a:latin typeface="Helvetica" pitchFamily="2" charset="0"/>
              </a:rPr>
              <a:t>Proportional</a:t>
            </a:r>
            <a:r>
              <a:rPr lang="fr-FR" sz="800" b="0" dirty="0">
                <a:solidFill>
                  <a:srgbClr val="191619"/>
                </a:solidFill>
                <a:effectLst/>
                <a:latin typeface="Helvetica" pitchFamily="2" charset="0"/>
              </a:rPr>
              <a:t> Hazard </a:t>
            </a:r>
            <a:r>
              <a:rPr lang="fr-FR" sz="800" b="0" dirty="0" err="1">
                <a:solidFill>
                  <a:srgbClr val="191619"/>
                </a:solidFill>
                <a:effectLst/>
                <a:latin typeface="Helvetica" pitchFamily="2" charset="0"/>
              </a:rPr>
              <a:t>Analysis</a:t>
            </a:r>
            <a:r>
              <a:rPr lang="fr-FR" sz="800" b="0" dirty="0">
                <a:solidFill>
                  <a:srgbClr val="191619"/>
                </a:solidFill>
                <a:effectLst/>
                <a:latin typeface="Helvetica" pitchFamily="2" charset="0"/>
              </a:rPr>
              <a:t> of </a:t>
            </a:r>
            <a:r>
              <a:rPr lang="fr-FR" sz="800" b="0" dirty="0" err="1">
                <a:solidFill>
                  <a:srgbClr val="191619"/>
                </a:solidFill>
                <a:effectLst/>
                <a:latin typeface="Helvetica" pitchFamily="2" charset="0"/>
              </a:rPr>
              <a:t>Bleeding</a:t>
            </a:r>
            <a:r>
              <a:rPr lang="fr-FR" sz="800" b="0" dirty="0">
                <a:solidFill>
                  <a:srgbClr val="191619"/>
                </a:solidFill>
                <a:effectLst/>
                <a:latin typeface="Helvetica" pitchFamily="2" charset="0"/>
              </a:rPr>
              <a:t> Risk and </a:t>
            </a:r>
            <a:r>
              <a:rPr lang="fr-FR" sz="800" b="0" dirty="0" err="1">
                <a:solidFill>
                  <a:srgbClr val="191619"/>
                </a:solidFill>
                <a:effectLst/>
                <a:latin typeface="Helvetica" pitchFamily="2" charset="0"/>
              </a:rPr>
              <a:t>Cardiovascular</a:t>
            </a:r>
            <a:r>
              <a:rPr lang="fr-FR" sz="800" b="0" dirty="0">
                <a:solidFill>
                  <a:srgbClr val="191619"/>
                </a:solidFill>
                <a:effectLst/>
                <a:latin typeface="Helvetica" pitchFamily="2" charset="0"/>
              </a:rPr>
              <a:t> Risk </a:t>
            </a:r>
            <a:r>
              <a:rPr lang="fr-FR" sz="800" b="0" dirty="0" err="1">
                <a:solidFill>
                  <a:srgbClr val="191619"/>
                </a:solidFill>
                <a:effectLst/>
                <a:latin typeface="Helvetica" pitchFamily="2" charset="0"/>
              </a:rPr>
              <a:t>With</a:t>
            </a:r>
            <a:r>
              <a:rPr lang="fr-FR" sz="800" b="0" dirty="0">
                <a:solidFill>
                  <a:srgbClr val="191619"/>
                </a:solidFill>
                <a:effectLst/>
                <a:latin typeface="Helvetica" pitchFamily="2" charset="0"/>
              </a:rPr>
              <a:t> and </a:t>
            </a:r>
            <a:r>
              <a:rPr lang="fr-FR" sz="800" b="0" dirty="0" err="1">
                <a:solidFill>
                  <a:srgbClr val="191619"/>
                </a:solidFill>
                <a:effectLst/>
                <a:latin typeface="Helvetica" pitchFamily="2" charset="0"/>
              </a:rPr>
              <a:t>Without</a:t>
            </a:r>
            <a:r>
              <a:rPr lang="fr-FR" sz="800" b="0" dirty="0">
                <a:solidFill>
                  <a:srgbClr val="191619"/>
                </a:solidFill>
                <a:effectLst/>
                <a:latin typeface="Helvetica" pitchFamily="2" charset="0"/>
              </a:rPr>
              <a:t> Use of </a:t>
            </a:r>
            <a:r>
              <a:rPr lang="fr-FR" sz="800" b="0" dirty="0" err="1">
                <a:solidFill>
                  <a:srgbClr val="191619"/>
                </a:solidFill>
                <a:effectLst/>
                <a:latin typeface="Helvetica" pitchFamily="2" charset="0"/>
              </a:rPr>
              <a:t>Any</a:t>
            </a:r>
            <a:r>
              <a:rPr lang="fr-FR" sz="800" b="0" dirty="0">
                <a:solidFill>
                  <a:srgbClr val="191619"/>
                </a:solidFill>
                <a:effectLst/>
                <a:latin typeface="Helvetica" pitchFamily="2" charset="0"/>
              </a:rPr>
              <a:t> NSAID </a:t>
            </a:r>
            <a:r>
              <a:rPr lang="fr-FR" sz="800" b="0" dirty="0" err="1">
                <a:solidFill>
                  <a:srgbClr val="191619"/>
                </a:solidFill>
                <a:effectLst/>
                <a:latin typeface="Helvetica" pitchFamily="2" charset="0"/>
              </a:rPr>
              <a:t>Treatment</a:t>
            </a:r>
            <a:r>
              <a:rPr lang="fr-FR" sz="800" b="0" dirty="0">
                <a:solidFill>
                  <a:srgbClr val="191619"/>
                </a:solidFill>
                <a:effectLst/>
                <a:latin typeface="Helvetica" pitchFamily="2" charset="0"/>
              </a:rPr>
              <a:t> in Patients </a:t>
            </a:r>
            <a:r>
              <a:rPr lang="fr-FR" sz="800" b="0" dirty="0" err="1">
                <a:solidFill>
                  <a:srgbClr val="191619"/>
                </a:solidFill>
                <a:effectLst/>
                <a:latin typeface="Helvetica" pitchFamily="2" charset="0"/>
              </a:rPr>
              <a:t>With</a:t>
            </a:r>
            <a:r>
              <a:rPr lang="fr-FR" sz="800" b="0" dirty="0">
                <a:solidFill>
                  <a:srgbClr val="191619"/>
                </a:solidFill>
                <a:effectLst/>
                <a:latin typeface="Helvetica" pitchFamily="2" charset="0"/>
              </a:rPr>
              <a:t> Prior </a:t>
            </a:r>
            <a:r>
              <a:rPr lang="fr-FR" sz="800" b="0" dirty="0" err="1">
                <a:solidFill>
                  <a:srgbClr val="191619"/>
                </a:solidFill>
                <a:effectLst/>
                <a:latin typeface="Helvetica" pitchFamily="2" charset="0"/>
              </a:rPr>
              <a:t>Myocardial</a:t>
            </a:r>
            <a:r>
              <a:rPr lang="fr-FR" sz="800" b="0" dirty="0">
                <a:solidFill>
                  <a:srgbClr val="191619"/>
                </a:solidFill>
                <a:effectLst/>
                <a:latin typeface="Helvetica" pitchFamily="2" charset="0"/>
              </a:rPr>
              <a:t> </a:t>
            </a:r>
            <a:r>
              <a:rPr lang="fr-FR" sz="800" b="0" dirty="0" err="1">
                <a:solidFill>
                  <a:srgbClr val="191619"/>
                </a:solidFill>
                <a:effectLst/>
                <a:latin typeface="Helvetica" pitchFamily="2" charset="0"/>
              </a:rPr>
              <a:t>Infarction</a:t>
            </a:r>
            <a:r>
              <a:rPr lang="fr-FR" sz="800" b="0" dirty="0">
                <a:solidFill>
                  <a:srgbClr val="191619"/>
                </a:solidFill>
                <a:effectLst/>
                <a:latin typeface="Helvetica" pitchFamily="2" charset="0"/>
              </a:rPr>
              <a:t> </a:t>
            </a:r>
            <a:endParaRPr lang="fr-FR" sz="800" dirty="0">
              <a:latin typeface="Helvetica" pitchFamily="2" charset="0"/>
            </a:endParaRPr>
          </a:p>
          <a:p>
            <a:endParaRPr lang="fr-FR" sz="800" dirty="0">
              <a:latin typeface="Helvetica" pitchFamily="2" charset="0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6BC1D97A-F46E-C4D4-02FA-E2C686B5F24C}"/>
              </a:ext>
            </a:extLst>
          </p:cNvPr>
          <p:cNvSpPr txBox="1"/>
          <p:nvPr/>
        </p:nvSpPr>
        <p:spPr>
          <a:xfrm>
            <a:off x="361243" y="244396"/>
            <a:ext cx="1125929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sz="2200" b="1" i="0" u="none" strike="noStrike" dirty="0">
                <a:solidFill>
                  <a:schemeClr val="bg1"/>
                </a:solidFill>
                <a:effectLst/>
                <a:latin typeface="Helvetica" pitchFamily="2" charset="0"/>
                <a:cs typeface="Arial" panose="020B0604020202020204" pitchFamily="34" charset="0"/>
              </a:rPr>
              <a:t>Introduction    </a:t>
            </a:r>
            <a:r>
              <a:rPr lang="fr-FR" sz="2200" b="1" dirty="0">
                <a:solidFill>
                  <a:schemeClr val="bg1"/>
                </a:solidFill>
                <a:latin typeface="Helvetica" pitchFamily="2" charset="0"/>
                <a:cs typeface="Arial" panose="020B0604020202020204" pitchFamily="34" charset="0"/>
              </a:rPr>
              <a:t>A</a:t>
            </a:r>
            <a:r>
              <a:rPr lang="fr-FR" sz="2200" b="1" i="0" u="none" strike="noStrike" dirty="0">
                <a:solidFill>
                  <a:schemeClr val="bg1"/>
                </a:solidFill>
                <a:effectLst/>
                <a:latin typeface="Helvetica" pitchFamily="2" charset="0"/>
                <a:cs typeface="Arial" panose="020B0604020202020204" pitchFamily="34" charset="0"/>
              </a:rPr>
              <a:t>nalgésie multimodale    Effets secondaires     </a:t>
            </a:r>
            <a:r>
              <a:rPr lang="fr-FR" sz="2200" b="1" i="0" u="none" strike="noStrike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Helvetica" pitchFamily="2" charset="0"/>
                <a:cs typeface="Arial" panose="020B0604020202020204" pitchFamily="34" charset="0"/>
              </a:rPr>
              <a:t>Interactions</a:t>
            </a:r>
            <a:r>
              <a:rPr lang="fr-FR" sz="2200" b="1" i="0" u="none" strike="noStrike" dirty="0">
                <a:solidFill>
                  <a:schemeClr val="bg1"/>
                </a:solidFill>
                <a:effectLst/>
                <a:latin typeface="Helvetica" pitchFamily="2" charset="0"/>
                <a:cs typeface="Arial" panose="020B0604020202020204" pitchFamily="34" charset="0"/>
              </a:rPr>
              <a:t>    </a:t>
            </a:r>
          </a:p>
          <a:p>
            <a:pPr algn="r"/>
            <a:r>
              <a:rPr lang="fr-FR" sz="2200" b="1" i="0" u="none" strike="noStrike" dirty="0">
                <a:solidFill>
                  <a:schemeClr val="bg1"/>
                </a:solidFill>
                <a:effectLst/>
                <a:latin typeface="Helvetica" pitchFamily="2" charset="0"/>
                <a:cs typeface="Arial" panose="020B0604020202020204" pitchFamily="34" charset="0"/>
              </a:rPr>
              <a:t>Indications    Contre-indications     Conclusion</a:t>
            </a:r>
            <a:endParaRPr lang="fr-FR" sz="2200" b="1" dirty="0"/>
          </a:p>
        </p:txBody>
      </p:sp>
    </p:spTree>
    <p:extLst>
      <p:ext uri="{BB962C8B-B14F-4D97-AF65-F5344CB8AC3E}">
        <p14:creationId xmlns:p14="http://schemas.microsoft.com/office/powerpoint/2010/main" val="17938698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1D848C4-976E-2DA3-2329-9CB9A0D43B7D}"/>
              </a:ext>
            </a:extLst>
          </p:cNvPr>
          <p:cNvSpPr/>
          <p:nvPr/>
        </p:nvSpPr>
        <p:spPr>
          <a:xfrm>
            <a:off x="-1" y="0"/>
            <a:ext cx="12192001" cy="125403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56F9BD6-89DB-2DFF-4DBB-DBB01C56FEF2}"/>
              </a:ext>
            </a:extLst>
          </p:cNvPr>
          <p:cNvSpPr txBox="1"/>
          <p:nvPr/>
        </p:nvSpPr>
        <p:spPr>
          <a:xfrm>
            <a:off x="462458" y="1658426"/>
            <a:ext cx="676849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dirty="0">
                <a:solidFill>
                  <a:schemeClr val="accent1">
                    <a:lumMod val="50000"/>
                  </a:schemeClr>
                </a:solidFill>
                <a:latin typeface="Helvetica" pitchFamily="2" charset="0"/>
              </a:rPr>
              <a:t>Aspirine à visée </a:t>
            </a:r>
            <a:r>
              <a:rPr lang="fr-FR" sz="2200" b="1" dirty="0" err="1">
                <a:solidFill>
                  <a:schemeClr val="accent1">
                    <a:lumMod val="50000"/>
                  </a:schemeClr>
                </a:solidFill>
                <a:latin typeface="Helvetica" pitchFamily="2" charset="0"/>
              </a:rPr>
              <a:t>antiaggrégante</a:t>
            </a:r>
            <a:r>
              <a:rPr lang="fr-FR" sz="2200" b="1" dirty="0">
                <a:solidFill>
                  <a:schemeClr val="accent1">
                    <a:lumMod val="50000"/>
                  </a:schemeClr>
                </a:solidFill>
                <a:latin typeface="Helvetica" pitchFamily="2" charset="0"/>
              </a:rPr>
              <a:t> : </a:t>
            </a:r>
            <a:r>
              <a:rPr lang="fr-FR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2" charset="0"/>
              </a:rPr>
              <a:t>association à risque ?</a:t>
            </a:r>
          </a:p>
          <a:p>
            <a:endParaRPr lang="fr-FR" sz="1500" b="1" dirty="0">
              <a:solidFill>
                <a:schemeClr val="tx1">
                  <a:lumMod val="95000"/>
                  <a:lumOff val="5000"/>
                </a:schemeClr>
              </a:solidFill>
              <a:latin typeface="Helvetica" pitchFamily="2" charset="0"/>
            </a:endParaRPr>
          </a:p>
          <a:p>
            <a:r>
              <a:rPr lang="fr-FR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2" charset="0"/>
              </a:rPr>
              <a:t>Méta analyse (2015) : Surrisque </a:t>
            </a:r>
            <a:r>
              <a:rPr lang="fr-FR" sz="1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2" charset="0"/>
              </a:rPr>
              <a:t>d’évènements indésirables cardiovasculaires et hémorragiques</a:t>
            </a:r>
            <a:r>
              <a:rPr lang="fr-FR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2" charset="0"/>
              </a:rPr>
              <a:t> chez les patients récemment traités pour un IDM récent (&lt; 30 j) en association avec un AINS </a:t>
            </a:r>
            <a:r>
              <a:rPr lang="fr-FR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2" charset="0"/>
              </a:rPr>
              <a:t>(1)</a:t>
            </a:r>
          </a:p>
          <a:p>
            <a:endParaRPr lang="fr-FR" sz="800" b="1" dirty="0">
              <a:solidFill>
                <a:schemeClr val="tx1">
                  <a:lumMod val="95000"/>
                  <a:lumOff val="5000"/>
                </a:schemeClr>
              </a:solidFill>
              <a:latin typeface="Helvetica" pitchFamily="2" charset="0"/>
            </a:endParaRPr>
          </a:p>
          <a:p>
            <a:endParaRPr lang="fr-FR" sz="1500" dirty="0">
              <a:solidFill>
                <a:srgbClr val="000000"/>
              </a:solidFill>
              <a:latin typeface="Helvetica" pitchFamily="2" charset="0"/>
            </a:endParaRPr>
          </a:p>
          <a:p>
            <a:r>
              <a:rPr lang="fr-FR" sz="2200" dirty="0">
                <a:solidFill>
                  <a:srgbClr val="000000"/>
                </a:solidFill>
                <a:latin typeface="Helvetica" pitchFamily="2" charset="0"/>
              </a:rPr>
              <a:t>Administration déconseillée d’</a:t>
            </a:r>
            <a:r>
              <a:rPr lang="fr-FR" sz="2200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AINS-NS si aspirine au long cours, </a:t>
            </a:r>
            <a:r>
              <a:rPr lang="fr-FR" sz="2200" b="0" i="0" dirty="0">
                <a:solidFill>
                  <a:srgbClr val="000000"/>
                </a:solidFill>
                <a:effectLst/>
                <a:latin typeface="Helvetica" pitchFamily="2" charset="0"/>
              </a:rPr>
              <a:t>mais</a:t>
            </a:r>
            <a:r>
              <a:rPr lang="fr-FR" sz="2200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fr-FR" sz="2200" b="1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études cliniques manquent et pas recommandation claires. </a:t>
            </a:r>
          </a:p>
          <a:p>
            <a:endParaRPr lang="fr-FR" sz="2200" b="0" i="0" u="none" strike="noStrike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r>
              <a:rPr lang="fr-FR" sz="2200" b="1" i="0" u="none" strike="noStrike" dirty="0">
                <a:solidFill>
                  <a:srgbClr val="C00000"/>
                </a:solidFill>
                <a:effectLst/>
                <a:latin typeface="Helvetica" pitchFamily="2" charset="0"/>
              </a:rPr>
              <a:t>En tous cas : ne pas administrer d’AINS si </a:t>
            </a:r>
            <a:r>
              <a:rPr lang="fr-FR" sz="2200" b="1" i="0" u="none" strike="noStrike" dirty="0" err="1">
                <a:solidFill>
                  <a:srgbClr val="C00000"/>
                </a:solidFill>
                <a:effectLst/>
                <a:latin typeface="Helvetica" pitchFamily="2" charset="0"/>
              </a:rPr>
              <a:t>biAAP</a:t>
            </a:r>
            <a:r>
              <a:rPr lang="fr-FR" sz="2200" b="1" i="0" u="none" strike="noStrike" dirty="0">
                <a:solidFill>
                  <a:srgbClr val="C00000"/>
                </a:solidFill>
                <a:effectLst/>
                <a:latin typeface="Helvetica" pitchFamily="2" charset="0"/>
              </a:rPr>
              <a:t> </a:t>
            </a:r>
            <a:r>
              <a:rPr lang="fr-FR" sz="1500" b="1" i="0" u="none" strike="noStrike" dirty="0">
                <a:solidFill>
                  <a:srgbClr val="C00000"/>
                </a:solidFill>
                <a:effectLst/>
                <a:latin typeface="Helvetica" pitchFamily="2" charset="0"/>
              </a:rPr>
              <a:t>(RFE gestion AAP GIHP-SFAR 2018)</a:t>
            </a:r>
            <a:endParaRPr lang="fr-FR" sz="1500" b="1" dirty="0">
              <a:solidFill>
                <a:srgbClr val="C00000"/>
              </a:solidFill>
              <a:latin typeface="Helvetica" pitchFamily="2" charset="0"/>
            </a:endParaRPr>
          </a:p>
          <a:p>
            <a:endParaRPr lang="fr-FR" sz="2200" b="1" dirty="0">
              <a:solidFill>
                <a:srgbClr val="C00000"/>
              </a:solidFill>
              <a:latin typeface="Helvetica" pitchFamily="2" charset="0"/>
            </a:endParaRPr>
          </a:p>
          <a:p>
            <a:endParaRPr lang="fr-FR" sz="2200" b="1" dirty="0">
              <a:solidFill>
                <a:srgbClr val="C00000"/>
              </a:solidFill>
              <a:latin typeface="Helvetica" pitchFamily="2" charset="0"/>
            </a:endParaRPr>
          </a:p>
          <a:p>
            <a:endParaRPr lang="fr-FR" sz="2200" b="1" dirty="0">
              <a:solidFill>
                <a:schemeClr val="tx1">
                  <a:lumMod val="95000"/>
                  <a:lumOff val="5000"/>
                </a:schemeClr>
              </a:solidFill>
              <a:latin typeface="Helvetica" pitchFamily="2" charset="0"/>
            </a:endParaRPr>
          </a:p>
          <a:p>
            <a:endParaRPr lang="fr-FR" sz="2200" dirty="0">
              <a:solidFill>
                <a:schemeClr val="tx1">
                  <a:lumMod val="95000"/>
                  <a:lumOff val="5000"/>
                </a:schemeClr>
              </a:solidFill>
              <a:latin typeface="Helvetica" pitchFamily="2" charset="0"/>
            </a:endParaRPr>
          </a:p>
          <a:p>
            <a:r>
              <a:rPr lang="fr-FR" sz="2200" b="1" dirty="0">
                <a:latin typeface="Helvetica" pitchFamily="2" charset="0"/>
              </a:rPr>
              <a:t>	</a:t>
            </a:r>
            <a:endParaRPr lang="fr-FR" sz="2200" dirty="0">
              <a:latin typeface="Helvetica" pitchFamily="2" charset="0"/>
            </a:endParaRPr>
          </a:p>
          <a:p>
            <a:endParaRPr lang="fr-FR" sz="2200" b="1" dirty="0">
              <a:latin typeface="Helvetica" pitchFamily="2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BCFE3B2-C23C-A2DC-9624-16AC5FD8112E}"/>
              </a:ext>
            </a:extLst>
          </p:cNvPr>
          <p:cNvSpPr txBox="1"/>
          <p:nvPr/>
        </p:nvSpPr>
        <p:spPr>
          <a:xfrm>
            <a:off x="1523999" y="6278687"/>
            <a:ext cx="1038013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sz="1000" dirty="0">
                <a:effectLst/>
                <a:latin typeface="Helvetica" pitchFamily="2" charset="0"/>
              </a:rPr>
              <a:t>(1) </a:t>
            </a:r>
            <a:r>
              <a:rPr lang="fr-FR" sz="1000" dirty="0" err="1">
                <a:effectLst/>
                <a:latin typeface="Helvetica" pitchFamily="2" charset="0"/>
              </a:rPr>
              <a:t>Schjerning</a:t>
            </a:r>
            <a:r>
              <a:rPr lang="fr-FR" sz="1000" dirty="0">
                <a:effectLst/>
                <a:latin typeface="Helvetica" pitchFamily="2" charset="0"/>
              </a:rPr>
              <a:t> Olsen, A.M., et al., Association of NSAID use </a:t>
            </a:r>
            <a:r>
              <a:rPr lang="fr-FR" sz="1000" dirty="0" err="1">
                <a:effectLst/>
                <a:latin typeface="Helvetica" pitchFamily="2" charset="0"/>
              </a:rPr>
              <a:t>with</a:t>
            </a:r>
            <a:r>
              <a:rPr lang="fr-FR" sz="1000" dirty="0">
                <a:effectLst/>
                <a:latin typeface="Helvetica" pitchFamily="2" charset="0"/>
              </a:rPr>
              <a:t> </a:t>
            </a:r>
            <a:r>
              <a:rPr lang="fr-FR" sz="1000" dirty="0" err="1">
                <a:effectLst/>
                <a:latin typeface="Helvetica" pitchFamily="2" charset="0"/>
              </a:rPr>
              <a:t>risk</a:t>
            </a:r>
            <a:r>
              <a:rPr lang="fr-FR" sz="1000" dirty="0">
                <a:effectLst/>
                <a:latin typeface="Helvetica" pitchFamily="2" charset="0"/>
              </a:rPr>
              <a:t> of </a:t>
            </a:r>
            <a:r>
              <a:rPr lang="fr-FR" sz="1000" dirty="0" err="1">
                <a:effectLst/>
                <a:latin typeface="Helvetica" pitchFamily="2" charset="0"/>
              </a:rPr>
              <a:t>bleeding</a:t>
            </a:r>
            <a:r>
              <a:rPr lang="fr-FR" sz="1000" dirty="0">
                <a:effectLst/>
                <a:latin typeface="Helvetica" pitchFamily="2" charset="0"/>
              </a:rPr>
              <a:t> and </a:t>
            </a:r>
            <a:r>
              <a:rPr lang="fr-FR" sz="1000" dirty="0" err="1">
                <a:effectLst/>
                <a:latin typeface="Helvetica" pitchFamily="2" charset="0"/>
              </a:rPr>
              <a:t>cardiovascular</a:t>
            </a:r>
            <a:r>
              <a:rPr lang="fr-FR" sz="1000" dirty="0">
                <a:effectLst/>
                <a:latin typeface="Helvetica" pitchFamily="2" charset="0"/>
              </a:rPr>
              <a:t> </a:t>
            </a:r>
            <a:r>
              <a:rPr lang="fr-FR" sz="1000" dirty="0" err="1">
                <a:effectLst/>
                <a:latin typeface="Helvetica" pitchFamily="2" charset="0"/>
              </a:rPr>
              <a:t>events</a:t>
            </a:r>
            <a:r>
              <a:rPr lang="fr-FR" sz="1000" dirty="0">
                <a:effectLst/>
                <a:latin typeface="Helvetica" pitchFamily="2" charset="0"/>
              </a:rPr>
              <a:t> in patients </a:t>
            </a:r>
            <a:r>
              <a:rPr lang="fr-FR" sz="1000" dirty="0" err="1">
                <a:effectLst/>
                <a:latin typeface="Helvetica" pitchFamily="2" charset="0"/>
              </a:rPr>
              <a:t>receiving</a:t>
            </a:r>
            <a:r>
              <a:rPr lang="fr-FR" sz="1000" dirty="0">
                <a:effectLst/>
                <a:latin typeface="Helvetica" pitchFamily="2" charset="0"/>
              </a:rPr>
              <a:t> </a:t>
            </a:r>
            <a:r>
              <a:rPr lang="fr-FR" sz="1000" dirty="0" err="1">
                <a:effectLst/>
                <a:latin typeface="Helvetica" pitchFamily="2" charset="0"/>
              </a:rPr>
              <a:t>antithrombotic</a:t>
            </a:r>
            <a:r>
              <a:rPr lang="fr-FR" sz="1000" dirty="0">
                <a:effectLst/>
                <a:latin typeface="Helvetica" pitchFamily="2" charset="0"/>
              </a:rPr>
              <a:t> </a:t>
            </a:r>
            <a:r>
              <a:rPr lang="fr-FR" sz="1000" dirty="0" err="1">
                <a:effectLst/>
                <a:latin typeface="Helvetica" pitchFamily="2" charset="0"/>
              </a:rPr>
              <a:t>therapy</a:t>
            </a:r>
            <a:r>
              <a:rPr lang="fr-FR" sz="1000" dirty="0">
                <a:effectLst/>
                <a:latin typeface="Helvetica" pitchFamily="2" charset="0"/>
              </a:rPr>
              <a:t> </a:t>
            </a:r>
            <a:r>
              <a:rPr lang="fr-FR" sz="1000" dirty="0" err="1">
                <a:effectLst/>
                <a:latin typeface="Helvetica" pitchFamily="2" charset="0"/>
              </a:rPr>
              <a:t>after</a:t>
            </a:r>
            <a:r>
              <a:rPr lang="fr-FR" sz="1000" dirty="0">
                <a:effectLst/>
                <a:latin typeface="Helvetica" pitchFamily="2" charset="0"/>
              </a:rPr>
              <a:t> </a:t>
            </a:r>
            <a:r>
              <a:rPr lang="fr-FR" sz="1000" dirty="0" err="1">
                <a:effectLst/>
                <a:latin typeface="Helvetica" pitchFamily="2" charset="0"/>
              </a:rPr>
              <a:t>myocardial</a:t>
            </a:r>
            <a:r>
              <a:rPr lang="fr-FR" sz="1000" dirty="0">
                <a:effectLst/>
                <a:latin typeface="Helvetica" pitchFamily="2" charset="0"/>
              </a:rPr>
              <a:t> </a:t>
            </a:r>
            <a:r>
              <a:rPr lang="fr-FR" sz="1000" dirty="0" err="1">
                <a:effectLst/>
                <a:latin typeface="Helvetica" pitchFamily="2" charset="0"/>
              </a:rPr>
              <a:t>infarction</a:t>
            </a:r>
            <a:r>
              <a:rPr lang="fr-FR" sz="1000" dirty="0">
                <a:effectLst/>
                <a:latin typeface="Helvetica" pitchFamily="2" charset="0"/>
              </a:rPr>
              <a:t>. JAMA, 2015. 313(8): p. 805-14 </a:t>
            </a:r>
          </a:p>
          <a:p>
            <a:pPr algn="r"/>
            <a:endParaRPr lang="fr-FR" sz="1000" dirty="0">
              <a:effectLst/>
              <a:latin typeface="Helvetica" pitchFamily="2" charset="0"/>
            </a:endParaRPr>
          </a:p>
          <a:p>
            <a:pPr algn="r"/>
            <a:r>
              <a:rPr lang="fr-FR" sz="1000" dirty="0">
                <a:effectLst/>
                <a:latin typeface="Helvetica" pitchFamily="2" charset="0"/>
              </a:rPr>
              <a:t> 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ECBFED64-CB4C-497D-7AC9-88A42A88BF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6893" y="1613852"/>
            <a:ext cx="2099381" cy="4091331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2908AB79-CAC4-0966-5EC0-45A3790A50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4350" y="1541960"/>
            <a:ext cx="1601693" cy="3903849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3E03A77C-9F2E-EB0A-A26B-00993A785C4A}"/>
              </a:ext>
            </a:extLst>
          </p:cNvPr>
          <p:cNvSpPr txBox="1"/>
          <p:nvPr/>
        </p:nvSpPr>
        <p:spPr>
          <a:xfrm>
            <a:off x="7401806" y="5714706"/>
            <a:ext cx="42292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b="1" dirty="0">
                <a:latin typeface="Helvetica" pitchFamily="2" charset="0"/>
              </a:rPr>
              <a:t>(1) </a:t>
            </a:r>
            <a:r>
              <a:rPr lang="fr-FR" sz="800" b="1" dirty="0">
                <a:solidFill>
                  <a:srgbClr val="191619"/>
                </a:solidFill>
                <a:effectLst/>
                <a:latin typeface="Helvetica" pitchFamily="2" charset="0"/>
              </a:rPr>
              <a:t>Figure 1. </a:t>
            </a:r>
            <a:r>
              <a:rPr lang="fr-FR" sz="800" b="0" dirty="0">
                <a:solidFill>
                  <a:srgbClr val="191619"/>
                </a:solidFill>
                <a:effectLst/>
                <a:latin typeface="Helvetica" pitchFamily="2" charset="0"/>
              </a:rPr>
              <a:t>Cox </a:t>
            </a:r>
            <a:r>
              <a:rPr lang="fr-FR" sz="800" b="0" dirty="0" err="1">
                <a:solidFill>
                  <a:srgbClr val="191619"/>
                </a:solidFill>
                <a:effectLst/>
                <a:latin typeface="Helvetica" pitchFamily="2" charset="0"/>
              </a:rPr>
              <a:t>Proportional</a:t>
            </a:r>
            <a:r>
              <a:rPr lang="fr-FR" sz="800" b="0" dirty="0">
                <a:solidFill>
                  <a:srgbClr val="191619"/>
                </a:solidFill>
                <a:effectLst/>
                <a:latin typeface="Helvetica" pitchFamily="2" charset="0"/>
              </a:rPr>
              <a:t> Hazard </a:t>
            </a:r>
            <a:r>
              <a:rPr lang="fr-FR" sz="800" b="0" dirty="0" err="1">
                <a:solidFill>
                  <a:srgbClr val="191619"/>
                </a:solidFill>
                <a:effectLst/>
                <a:latin typeface="Helvetica" pitchFamily="2" charset="0"/>
              </a:rPr>
              <a:t>Analysis</a:t>
            </a:r>
            <a:r>
              <a:rPr lang="fr-FR" sz="800" b="0" dirty="0">
                <a:solidFill>
                  <a:srgbClr val="191619"/>
                </a:solidFill>
                <a:effectLst/>
                <a:latin typeface="Helvetica" pitchFamily="2" charset="0"/>
              </a:rPr>
              <a:t> of </a:t>
            </a:r>
            <a:r>
              <a:rPr lang="fr-FR" sz="800" b="0" dirty="0" err="1">
                <a:solidFill>
                  <a:srgbClr val="191619"/>
                </a:solidFill>
                <a:effectLst/>
                <a:latin typeface="Helvetica" pitchFamily="2" charset="0"/>
              </a:rPr>
              <a:t>Bleeding</a:t>
            </a:r>
            <a:r>
              <a:rPr lang="fr-FR" sz="800" b="0" dirty="0">
                <a:solidFill>
                  <a:srgbClr val="191619"/>
                </a:solidFill>
                <a:effectLst/>
                <a:latin typeface="Helvetica" pitchFamily="2" charset="0"/>
              </a:rPr>
              <a:t> Risk and </a:t>
            </a:r>
            <a:r>
              <a:rPr lang="fr-FR" sz="800" b="0" dirty="0" err="1">
                <a:solidFill>
                  <a:srgbClr val="191619"/>
                </a:solidFill>
                <a:effectLst/>
                <a:latin typeface="Helvetica" pitchFamily="2" charset="0"/>
              </a:rPr>
              <a:t>Cardiovascular</a:t>
            </a:r>
            <a:r>
              <a:rPr lang="fr-FR" sz="800" b="0" dirty="0">
                <a:solidFill>
                  <a:srgbClr val="191619"/>
                </a:solidFill>
                <a:effectLst/>
                <a:latin typeface="Helvetica" pitchFamily="2" charset="0"/>
              </a:rPr>
              <a:t> Risk </a:t>
            </a:r>
            <a:r>
              <a:rPr lang="fr-FR" sz="800" b="0" dirty="0" err="1">
                <a:solidFill>
                  <a:srgbClr val="191619"/>
                </a:solidFill>
                <a:effectLst/>
                <a:latin typeface="Helvetica" pitchFamily="2" charset="0"/>
              </a:rPr>
              <a:t>With</a:t>
            </a:r>
            <a:r>
              <a:rPr lang="fr-FR" sz="800" b="0" dirty="0">
                <a:solidFill>
                  <a:srgbClr val="191619"/>
                </a:solidFill>
                <a:effectLst/>
                <a:latin typeface="Helvetica" pitchFamily="2" charset="0"/>
              </a:rPr>
              <a:t> and </a:t>
            </a:r>
            <a:r>
              <a:rPr lang="fr-FR" sz="800" b="0" dirty="0" err="1">
                <a:solidFill>
                  <a:srgbClr val="191619"/>
                </a:solidFill>
                <a:effectLst/>
                <a:latin typeface="Helvetica" pitchFamily="2" charset="0"/>
              </a:rPr>
              <a:t>Without</a:t>
            </a:r>
            <a:r>
              <a:rPr lang="fr-FR" sz="800" b="0" dirty="0">
                <a:solidFill>
                  <a:srgbClr val="191619"/>
                </a:solidFill>
                <a:effectLst/>
                <a:latin typeface="Helvetica" pitchFamily="2" charset="0"/>
              </a:rPr>
              <a:t> Use of </a:t>
            </a:r>
            <a:r>
              <a:rPr lang="fr-FR" sz="800" b="0" dirty="0" err="1">
                <a:solidFill>
                  <a:srgbClr val="191619"/>
                </a:solidFill>
                <a:effectLst/>
                <a:latin typeface="Helvetica" pitchFamily="2" charset="0"/>
              </a:rPr>
              <a:t>Any</a:t>
            </a:r>
            <a:r>
              <a:rPr lang="fr-FR" sz="800" b="0" dirty="0">
                <a:solidFill>
                  <a:srgbClr val="191619"/>
                </a:solidFill>
                <a:effectLst/>
                <a:latin typeface="Helvetica" pitchFamily="2" charset="0"/>
              </a:rPr>
              <a:t> NSAID </a:t>
            </a:r>
            <a:r>
              <a:rPr lang="fr-FR" sz="800" b="0" dirty="0" err="1">
                <a:solidFill>
                  <a:srgbClr val="191619"/>
                </a:solidFill>
                <a:effectLst/>
                <a:latin typeface="Helvetica" pitchFamily="2" charset="0"/>
              </a:rPr>
              <a:t>Treatment</a:t>
            </a:r>
            <a:r>
              <a:rPr lang="fr-FR" sz="800" b="0" dirty="0">
                <a:solidFill>
                  <a:srgbClr val="191619"/>
                </a:solidFill>
                <a:effectLst/>
                <a:latin typeface="Helvetica" pitchFamily="2" charset="0"/>
              </a:rPr>
              <a:t> in Patients </a:t>
            </a:r>
            <a:r>
              <a:rPr lang="fr-FR" sz="800" b="0" dirty="0" err="1">
                <a:solidFill>
                  <a:srgbClr val="191619"/>
                </a:solidFill>
                <a:effectLst/>
                <a:latin typeface="Helvetica" pitchFamily="2" charset="0"/>
              </a:rPr>
              <a:t>With</a:t>
            </a:r>
            <a:r>
              <a:rPr lang="fr-FR" sz="800" b="0" dirty="0">
                <a:solidFill>
                  <a:srgbClr val="191619"/>
                </a:solidFill>
                <a:effectLst/>
                <a:latin typeface="Helvetica" pitchFamily="2" charset="0"/>
              </a:rPr>
              <a:t> Prior </a:t>
            </a:r>
            <a:r>
              <a:rPr lang="fr-FR" sz="800" b="0" dirty="0" err="1">
                <a:solidFill>
                  <a:srgbClr val="191619"/>
                </a:solidFill>
                <a:effectLst/>
                <a:latin typeface="Helvetica" pitchFamily="2" charset="0"/>
              </a:rPr>
              <a:t>Myocardial</a:t>
            </a:r>
            <a:r>
              <a:rPr lang="fr-FR" sz="800" b="0" dirty="0">
                <a:solidFill>
                  <a:srgbClr val="191619"/>
                </a:solidFill>
                <a:effectLst/>
                <a:latin typeface="Helvetica" pitchFamily="2" charset="0"/>
              </a:rPr>
              <a:t> </a:t>
            </a:r>
            <a:r>
              <a:rPr lang="fr-FR" sz="800" b="0" dirty="0" err="1">
                <a:solidFill>
                  <a:srgbClr val="191619"/>
                </a:solidFill>
                <a:effectLst/>
                <a:latin typeface="Helvetica" pitchFamily="2" charset="0"/>
              </a:rPr>
              <a:t>Infarction</a:t>
            </a:r>
            <a:r>
              <a:rPr lang="fr-FR" sz="800" b="0" dirty="0">
                <a:solidFill>
                  <a:srgbClr val="191619"/>
                </a:solidFill>
                <a:effectLst/>
                <a:latin typeface="Helvetica" pitchFamily="2" charset="0"/>
              </a:rPr>
              <a:t> </a:t>
            </a:r>
            <a:endParaRPr lang="fr-FR" sz="800" dirty="0">
              <a:latin typeface="Helvetica" pitchFamily="2" charset="0"/>
            </a:endParaRPr>
          </a:p>
          <a:p>
            <a:endParaRPr lang="fr-FR" sz="800" dirty="0">
              <a:latin typeface="Helvetica" pitchFamily="2" charset="0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6BC1D97A-F46E-C4D4-02FA-E2C686B5F24C}"/>
              </a:ext>
            </a:extLst>
          </p:cNvPr>
          <p:cNvSpPr txBox="1"/>
          <p:nvPr/>
        </p:nvSpPr>
        <p:spPr>
          <a:xfrm>
            <a:off x="361243" y="244396"/>
            <a:ext cx="1125929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sz="2200" b="1" i="0" u="none" strike="noStrike" dirty="0">
                <a:solidFill>
                  <a:schemeClr val="bg1"/>
                </a:solidFill>
                <a:effectLst/>
                <a:latin typeface="Helvetica" pitchFamily="2" charset="0"/>
                <a:cs typeface="Arial" panose="020B0604020202020204" pitchFamily="34" charset="0"/>
              </a:rPr>
              <a:t>Introduction    </a:t>
            </a:r>
            <a:r>
              <a:rPr lang="fr-FR" sz="2200" b="1" dirty="0">
                <a:solidFill>
                  <a:schemeClr val="bg1"/>
                </a:solidFill>
                <a:latin typeface="Helvetica" pitchFamily="2" charset="0"/>
                <a:cs typeface="Arial" panose="020B0604020202020204" pitchFamily="34" charset="0"/>
              </a:rPr>
              <a:t>A</a:t>
            </a:r>
            <a:r>
              <a:rPr lang="fr-FR" sz="2200" b="1" i="0" u="none" strike="noStrike" dirty="0">
                <a:solidFill>
                  <a:schemeClr val="bg1"/>
                </a:solidFill>
                <a:effectLst/>
                <a:latin typeface="Helvetica" pitchFamily="2" charset="0"/>
                <a:cs typeface="Arial" panose="020B0604020202020204" pitchFamily="34" charset="0"/>
              </a:rPr>
              <a:t>nalgésie multimodale    Effets secondaires     </a:t>
            </a:r>
            <a:r>
              <a:rPr lang="fr-FR" sz="2200" b="1" i="0" u="none" strike="noStrike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Helvetica" pitchFamily="2" charset="0"/>
                <a:cs typeface="Arial" panose="020B0604020202020204" pitchFamily="34" charset="0"/>
              </a:rPr>
              <a:t>Interactions</a:t>
            </a:r>
            <a:r>
              <a:rPr lang="fr-FR" sz="2200" b="1" i="0" u="none" strike="noStrike" dirty="0">
                <a:solidFill>
                  <a:schemeClr val="bg1"/>
                </a:solidFill>
                <a:effectLst/>
                <a:latin typeface="Helvetica" pitchFamily="2" charset="0"/>
                <a:cs typeface="Arial" panose="020B0604020202020204" pitchFamily="34" charset="0"/>
              </a:rPr>
              <a:t>    </a:t>
            </a:r>
          </a:p>
          <a:p>
            <a:pPr algn="r"/>
            <a:r>
              <a:rPr lang="fr-FR" sz="2200" b="1" i="0" u="none" strike="noStrike" dirty="0">
                <a:solidFill>
                  <a:schemeClr val="bg1"/>
                </a:solidFill>
                <a:effectLst/>
                <a:latin typeface="Helvetica" pitchFamily="2" charset="0"/>
                <a:cs typeface="Arial" panose="020B0604020202020204" pitchFamily="34" charset="0"/>
              </a:rPr>
              <a:t>Indications    Contre-indications     Conclusion</a:t>
            </a:r>
            <a:endParaRPr lang="fr-FR" sz="2200" b="1" dirty="0"/>
          </a:p>
        </p:txBody>
      </p:sp>
    </p:spTree>
    <p:extLst>
      <p:ext uri="{BB962C8B-B14F-4D97-AF65-F5344CB8AC3E}">
        <p14:creationId xmlns:p14="http://schemas.microsoft.com/office/powerpoint/2010/main" val="32550050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1D848C4-976E-2DA3-2329-9CB9A0D43B7D}"/>
              </a:ext>
            </a:extLst>
          </p:cNvPr>
          <p:cNvSpPr/>
          <p:nvPr/>
        </p:nvSpPr>
        <p:spPr>
          <a:xfrm>
            <a:off x="-1" y="0"/>
            <a:ext cx="12192001" cy="125403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56F9BD6-89DB-2DFF-4DBB-DBB01C56FEF2}"/>
              </a:ext>
            </a:extLst>
          </p:cNvPr>
          <p:cNvSpPr txBox="1"/>
          <p:nvPr/>
        </p:nvSpPr>
        <p:spPr>
          <a:xfrm>
            <a:off x="462458" y="1658426"/>
            <a:ext cx="1131964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dirty="0">
                <a:solidFill>
                  <a:schemeClr val="accent1">
                    <a:lumMod val="50000"/>
                  </a:schemeClr>
                </a:solidFill>
                <a:latin typeface="Helvetica" pitchFamily="2" charset="0"/>
              </a:rPr>
              <a:t>Anticoagulants : </a:t>
            </a:r>
            <a:r>
              <a:rPr lang="fr-FR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2" charset="0"/>
              </a:rPr>
              <a:t>risque hémorragique en peropératoire ?</a:t>
            </a:r>
          </a:p>
          <a:p>
            <a:endParaRPr lang="fr-FR" sz="2200" b="1" dirty="0">
              <a:solidFill>
                <a:schemeClr val="tx1">
                  <a:lumMod val="95000"/>
                  <a:lumOff val="5000"/>
                </a:schemeClr>
              </a:solidFill>
              <a:latin typeface="Helvetica" pitchFamily="2" charset="0"/>
            </a:endParaRPr>
          </a:p>
          <a:p>
            <a:r>
              <a:rPr lang="fr-FR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2" charset="0"/>
              </a:rPr>
              <a:t>	</a:t>
            </a:r>
          </a:p>
          <a:p>
            <a:r>
              <a:rPr lang="fr-FR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2" charset="0"/>
              </a:rPr>
              <a:t>	</a:t>
            </a:r>
            <a:r>
              <a:rPr lang="fr-FR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2" charset="0"/>
              </a:rPr>
              <a:t>- Etude observationnelle prospective </a:t>
            </a:r>
            <a:r>
              <a:rPr lang="fr-FR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2" charset="0"/>
              </a:rPr>
              <a:t>(1)</a:t>
            </a:r>
            <a:r>
              <a:rPr lang="fr-FR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2" charset="0"/>
              </a:rPr>
              <a:t>, 8000 patients traités par </a:t>
            </a:r>
            <a:r>
              <a:rPr lang="fr-FR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2" charset="0"/>
              </a:rPr>
              <a:t>rivaroxaban</a:t>
            </a:r>
            <a:r>
              <a:rPr lang="fr-FR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2" charset="0"/>
              </a:rPr>
              <a:t> ou 	</a:t>
            </a:r>
            <a:r>
              <a:rPr lang="fr-FR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2" charset="0"/>
              </a:rPr>
              <a:t>enoxaparine</a:t>
            </a:r>
            <a:r>
              <a:rPr lang="fr-FR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2" charset="0"/>
              </a:rPr>
              <a:t> dans le cadre d’une TVP</a:t>
            </a:r>
          </a:p>
          <a:p>
            <a:endParaRPr lang="fr-FR" sz="2200" dirty="0">
              <a:solidFill>
                <a:schemeClr val="tx1">
                  <a:lumMod val="95000"/>
                  <a:lumOff val="5000"/>
                </a:schemeClr>
              </a:solidFill>
              <a:latin typeface="Helvetica" pitchFamily="2" charset="0"/>
            </a:endParaRPr>
          </a:p>
          <a:p>
            <a:r>
              <a:rPr lang="fr-FR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2" charset="0"/>
              </a:rPr>
              <a:t>	- RR d’évènements hémorragiques x 2,5</a:t>
            </a:r>
          </a:p>
          <a:p>
            <a:endParaRPr lang="fr-FR" sz="2200" dirty="0">
              <a:solidFill>
                <a:schemeClr val="tx1">
                  <a:lumMod val="95000"/>
                  <a:lumOff val="5000"/>
                </a:schemeClr>
              </a:solidFill>
              <a:latin typeface="Helvetica" pitchFamily="2" charset="0"/>
            </a:endParaRPr>
          </a:p>
          <a:p>
            <a:endParaRPr lang="fr-FR" sz="2200" dirty="0">
              <a:solidFill>
                <a:schemeClr val="tx1">
                  <a:lumMod val="95000"/>
                  <a:lumOff val="5000"/>
                </a:schemeClr>
              </a:solidFill>
              <a:latin typeface="Helvetica" pitchFamily="2" charset="0"/>
            </a:endParaRPr>
          </a:p>
          <a:p>
            <a:endParaRPr lang="fr-FR" sz="2200" dirty="0">
              <a:solidFill>
                <a:schemeClr val="tx1">
                  <a:lumMod val="95000"/>
                  <a:lumOff val="5000"/>
                </a:schemeClr>
              </a:solidFill>
              <a:latin typeface="Helvetica" pitchFamily="2" charset="0"/>
            </a:endParaRPr>
          </a:p>
          <a:p>
            <a:endParaRPr lang="fr-FR" sz="2200" b="1" dirty="0">
              <a:solidFill>
                <a:schemeClr val="tx1">
                  <a:lumMod val="95000"/>
                  <a:lumOff val="5000"/>
                </a:schemeClr>
              </a:solidFill>
              <a:latin typeface="Helvetica" pitchFamily="2" charset="0"/>
            </a:endParaRPr>
          </a:p>
          <a:p>
            <a:endParaRPr lang="fr-FR" sz="2200" dirty="0">
              <a:solidFill>
                <a:schemeClr val="tx1">
                  <a:lumMod val="95000"/>
                  <a:lumOff val="5000"/>
                </a:schemeClr>
              </a:solidFill>
              <a:latin typeface="Helvetica" pitchFamily="2" charset="0"/>
            </a:endParaRPr>
          </a:p>
          <a:p>
            <a:r>
              <a:rPr lang="fr-FR" sz="2200" b="1" dirty="0">
                <a:latin typeface="Helvetica" pitchFamily="2" charset="0"/>
              </a:rPr>
              <a:t>	</a:t>
            </a:r>
            <a:endParaRPr lang="fr-FR" sz="2200" dirty="0">
              <a:latin typeface="Helvetica" pitchFamily="2" charset="0"/>
            </a:endParaRPr>
          </a:p>
          <a:p>
            <a:endParaRPr lang="fr-FR" sz="2200" b="1" dirty="0">
              <a:latin typeface="Helvetica" pitchFamily="2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C69E32E-E799-4A81-C680-65BC63FFF669}"/>
              </a:ext>
            </a:extLst>
          </p:cNvPr>
          <p:cNvSpPr txBox="1"/>
          <p:nvPr/>
        </p:nvSpPr>
        <p:spPr>
          <a:xfrm>
            <a:off x="1219201" y="6425827"/>
            <a:ext cx="1068493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sz="1000" dirty="0">
                <a:effectLst/>
                <a:latin typeface="Helvetica" pitchFamily="2" charset="0"/>
              </a:rPr>
              <a:t>(1) Davidson, B.L., et al., </a:t>
            </a:r>
            <a:r>
              <a:rPr lang="fr-FR" sz="1000" dirty="0" err="1">
                <a:effectLst/>
                <a:latin typeface="Helvetica" pitchFamily="2" charset="0"/>
              </a:rPr>
              <a:t>Bleeding</a:t>
            </a:r>
            <a:r>
              <a:rPr lang="fr-FR" sz="1000" dirty="0">
                <a:effectLst/>
                <a:latin typeface="Helvetica" pitchFamily="2" charset="0"/>
              </a:rPr>
              <a:t> </a:t>
            </a:r>
            <a:r>
              <a:rPr lang="fr-FR" sz="1000" dirty="0" err="1">
                <a:effectLst/>
                <a:latin typeface="Helvetica" pitchFamily="2" charset="0"/>
              </a:rPr>
              <a:t>risk</a:t>
            </a:r>
            <a:r>
              <a:rPr lang="fr-FR" sz="1000" dirty="0">
                <a:effectLst/>
                <a:latin typeface="Helvetica" pitchFamily="2" charset="0"/>
              </a:rPr>
              <a:t> of patients </a:t>
            </a:r>
            <a:r>
              <a:rPr lang="fr-FR" sz="1000" dirty="0" err="1">
                <a:effectLst/>
                <a:latin typeface="Helvetica" pitchFamily="2" charset="0"/>
              </a:rPr>
              <a:t>with</a:t>
            </a:r>
            <a:r>
              <a:rPr lang="fr-FR" sz="1000" dirty="0">
                <a:effectLst/>
                <a:latin typeface="Helvetica" pitchFamily="2" charset="0"/>
              </a:rPr>
              <a:t> acute </a:t>
            </a:r>
            <a:r>
              <a:rPr lang="fr-FR" sz="1000" dirty="0" err="1">
                <a:effectLst/>
                <a:latin typeface="Helvetica" pitchFamily="2" charset="0"/>
              </a:rPr>
              <a:t>venous</a:t>
            </a:r>
            <a:r>
              <a:rPr lang="fr-FR" sz="1000" dirty="0">
                <a:effectLst/>
                <a:latin typeface="Helvetica" pitchFamily="2" charset="0"/>
              </a:rPr>
              <a:t> </a:t>
            </a:r>
            <a:r>
              <a:rPr lang="fr-FR" sz="1000" dirty="0" err="1">
                <a:effectLst/>
                <a:latin typeface="Helvetica" pitchFamily="2" charset="0"/>
              </a:rPr>
              <a:t>thromboembolism</a:t>
            </a:r>
            <a:r>
              <a:rPr lang="fr-FR" sz="1000" dirty="0">
                <a:effectLst/>
                <a:latin typeface="Helvetica" pitchFamily="2" charset="0"/>
              </a:rPr>
              <a:t> </a:t>
            </a:r>
            <a:r>
              <a:rPr lang="fr-FR" sz="1000" dirty="0" err="1">
                <a:effectLst/>
                <a:latin typeface="Helvetica" pitchFamily="2" charset="0"/>
              </a:rPr>
              <a:t>taking</a:t>
            </a:r>
            <a:r>
              <a:rPr lang="fr-FR" sz="1000" dirty="0">
                <a:effectLst/>
                <a:latin typeface="Helvetica" pitchFamily="2" charset="0"/>
              </a:rPr>
              <a:t> </a:t>
            </a:r>
            <a:r>
              <a:rPr lang="fr-FR" sz="1000" dirty="0" err="1">
                <a:effectLst/>
                <a:latin typeface="Helvetica" pitchFamily="2" charset="0"/>
              </a:rPr>
              <a:t>nonsteroidal</a:t>
            </a:r>
            <a:r>
              <a:rPr lang="fr-FR" sz="1000" dirty="0">
                <a:effectLst/>
                <a:latin typeface="Helvetica" pitchFamily="2" charset="0"/>
              </a:rPr>
              <a:t> anti-</a:t>
            </a:r>
            <a:r>
              <a:rPr lang="fr-FR" sz="1000" dirty="0" err="1">
                <a:effectLst/>
                <a:latin typeface="Helvetica" pitchFamily="2" charset="0"/>
              </a:rPr>
              <a:t>inflammatory</a:t>
            </a:r>
            <a:r>
              <a:rPr lang="fr-FR" sz="1000" dirty="0">
                <a:effectLst/>
                <a:latin typeface="Helvetica" pitchFamily="2" charset="0"/>
              </a:rPr>
              <a:t> </a:t>
            </a:r>
            <a:r>
              <a:rPr lang="fr-FR" sz="1000" dirty="0" err="1">
                <a:effectLst/>
                <a:latin typeface="Helvetica" pitchFamily="2" charset="0"/>
              </a:rPr>
              <a:t>drugs</a:t>
            </a:r>
            <a:r>
              <a:rPr lang="fr-FR" sz="1000" dirty="0">
                <a:effectLst/>
                <a:latin typeface="Helvetica" pitchFamily="2" charset="0"/>
              </a:rPr>
              <a:t> or </a:t>
            </a:r>
            <a:r>
              <a:rPr lang="fr-FR" sz="1000" dirty="0" err="1">
                <a:effectLst/>
                <a:latin typeface="Helvetica" pitchFamily="2" charset="0"/>
              </a:rPr>
              <a:t>aspirin</a:t>
            </a:r>
            <a:r>
              <a:rPr lang="fr-FR" sz="1000" dirty="0">
                <a:effectLst/>
                <a:latin typeface="Helvetica" pitchFamily="2" charset="0"/>
              </a:rPr>
              <a:t>. JAMA </a:t>
            </a:r>
            <a:r>
              <a:rPr lang="fr-FR" sz="1000" dirty="0" err="1">
                <a:effectLst/>
                <a:latin typeface="Helvetica" pitchFamily="2" charset="0"/>
              </a:rPr>
              <a:t>Intern</a:t>
            </a:r>
            <a:r>
              <a:rPr lang="fr-FR" sz="1000" dirty="0">
                <a:effectLst/>
                <a:latin typeface="Helvetica" pitchFamily="2" charset="0"/>
              </a:rPr>
              <a:t> Med, 2014. 174(6): p. 947-53. </a:t>
            </a:r>
          </a:p>
          <a:p>
            <a:pPr algn="r"/>
            <a:r>
              <a:rPr lang="fr-FR" sz="1000" dirty="0">
                <a:effectLst/>
                <a:latin typeface="Helvetica" pitchFamily="2" charset="0"/>
              </a:rPr>
              <a:t>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47455F2-0FC5-EF70-7E26-AA8BE1B4F762}"/>
              </a:ext>
            </a:extLst>
          </p:cNvPr>
          <p:cNvSpPr txBox="1"/>
          <p:nvPr/>
        </p:nvSpPr>
        <p:spPr>
          <a:xfrm>
            <a:off x="361243" y="244396"/>
            <a:ext cx="1125929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sz="2200" b="1" i="0" u="none" strike="noStrike" dirty="0">
                <a:solidFill>
                  <a:schemeClr val="bg1"/>
                </a:solidFill>
                <a:effectLst/>
                <a:latin typeface="Helvetica" pitchFamily="2" charset="0"/>
                <a:cs typeface="Arial" panose="020B0604020202020204" pitchFamily="34" charset="0"/>
              </a:rPr>
              <a:t>Introduction    </a:t>
            </a:r>
            <a:r>
              <a:rPr lang="fr-FR" sz="2200" b="1" dirty="0">
                <a:solidFill>
                  <a:schemeClr val="bg1"/>
                </a:solidFill>
                <a:latin typeface="Helvetica" pitchFamily="2" charset="0"/>
                <a:cs typeface="Arial" panose="020B0604020202020204" pitchFamily="34" charset="0"/>
              </a:rPr>
              <a:t>A</a:t>
            </a:r>
            <a:r>
              <a:rPr lang="fr-FR" sz="2200" b="1" i="0" u="none" strike="noStrike" dirty="0">
                <a:solidFill>
                  <a:schemeClr val="bg1"/>
                </a:solidFill>
                <a:effectLst/>
                <a:latin typeface="Helvetica" pitchFamily="2" charset="0"/>
                <a:cs typeface="Arial" panose="020B0604020202020204" pitchFamily="34" charset="0"/>
              </a:rPr>
              <a:t>nalgésie multimodale    Effets secondaires     </a:t>
            </a:r>
            <a:r>
              <a:rPr lang="fr-FR" sz="2200" b="1" i="0" u="none" strike="noStrike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Helvetica" pitchFamily="2" charset="0"/>
                <a:cs typeface="Arial" panose="020B0604020202020204" pitchFamily="34" charset="0"/>
              </a:rPr>
              <a:t>Interactions</a:t>
            </a:r>
            <a:r>
              <a:rPr lang="fr-FR" sz="2200" b="1" i="0" u="none" strike="noStrike" dirty="0">
                <a:solidFill>
                  <a:schemeClr val="bg1"/>
                </a:solidFill>
                <a:effectLst/>
                <a:latin typeface="Helvetica" pitchFamily="2" charset="0"/>
                <a:cs typeface="Arial" panose="020B0604020202020204" pitchFamily="34" charset="0"/>
              </a:rPr>
              <a:t>    </a:t>
            </a:r>
          </a:p>
          <a:p>
            <a:pPr algn="r"/>
            <a:r>
              <a:rPr lang="fr-FR" sz="2200" b="1" i="0" u="none" strike="noStrike" dirty="0">
                <a:solidFill>
                  <a:schemeClr val="bg1"/>
                </a:solidFill>
                <a:effectLst/>
                <a:latin typeface="Helvetica" pitchFamily="2" charset="0"/>
                <a:cs typeface="Arial" panose="020B0604020202020204" pitchFamily="34" charset="0"/>
              </a:rPr>
              <a:t>Indications    Contre-indications     Conclusion</a:t>
            </a:r>
            <a:endParaRPr lang="fr-FR" sz="2200" b="1" dirty="0"/>
          </a:p>
        </p:txBody>
      </p:sp>
    </p:spTree>
    <p:extLst>
      <p:ext uri="{BB962C8B-B14F-4D97-AF65-F5344CB8AC3E}">
        <p14:creationId xmlns:p14="http://schemas.microsoft.com/office/powerpoint/2010/main" val="8938494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1D848C4-976E-2DA3-2329-9CB9A0D43B7D}"/>
              </a:ext>
            </a:extLst>
          </p:cNvPr>
          <p:cNvSpPr/>
          <p:nvPr/>
        </p:nvSpPr>
        <p:spPr>
          <a:xfrm>
            <a:off x="-1" y="0"/>
            <a:ext cx="12192001" cy="125403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56F9BD6-89DB-2DFF-4DBB-DBB01C56FEF2}"/>
              </a:ext>
            </a:extLst>
          </p:cNvPr>
          <p:cNvSpPr txBox="1"/>
          <p:nvPr/>
        </p:nvSpPr>
        <p:spPr>
          <a:xfrm>
            <a:off x="462458" y="1658426"/>
            <a:ext cx="11319641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dirty="0">
                <a:solidFill>
                  <a:schemeClr val="accent1">
                    <a:lumMod val="50000"/>
                  </a:schemeClr>
                </a:solidFill>
                <a:latin typeface="Helvetica" pitchFamily="2" charset="0"/>
              </a:rPr>
              <a:t>Anticoagulants : </a:t>
            </a:r>
            <a:r>
              <a:rPr lang="fr-FR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2" charset="0"/>
              </a:rPr>
              <a:t>risque hémorragique en peropératoire ?</a:t>
            </a:r>
          </a:p>
          <a:p>
            <a:endParaRPr lang="fr-FR" sz="2200" b="1" dirty="0">
              <a:solidFill>
                <a:schemeClr val="tx1">
                  <a:lumMod val="95000"/>
                  <a:lumOff val="5000"/>
                </a:schemeClr>
              </a:solidFill>
              <a:latin typeface="Helvetica" pitchFamily="2" charset="0"/>
            </a:endParaRPr>
          </a:p>
          <a:p>
            <a:r>
              <a:rPr lang="fr-FR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2" charset="0"/>
              </a:rPr>
              <a:t>	</a:t>
            </a:r>
          </a:p>
          <a:p>
            <a:r>
              <a:rPr lang="fr-FR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2" charset="0"/>
              </a:rPr>
              <a:t>	</a:t>
            </a:r>
            <a:r>
              <a:rPr lang="fr-FR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2" charset="0"/>
              </a:rPr>
              <a:t>- Etude observationnelle prospective </a:t>
            </a:r>
            <a:r>
              <a:rPr lang="fr-FR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2" charset="0"/>
              </a:rPr>
              <a:t>(1)</a:t>
            </a:r>
            <a:r>
              <a:rPr lang="fr-FR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2" charset="0"/>
              </a:rPr>
              <a:t>, 8000 patients traités par </a:t>
            </a:r>
            <a:r>
              <a:rPr lang="fr-FR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2" charset="0"/>
              </a:rPr>
              <a:t>rivaroxaban</a:t>
            </a:r>
            <a:r>
              <a:rPr lang="fr-FR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2" charset="0"/>
              </a:rPr>
              <a:t> ou 	</a:t>
            </a:r>
            <a:r>
              <a:rPr lang="fr-FR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2" charset="0"/>
              </a:rPr>
              <a:t>enoxaparine</a:t>
            </a:r>
            <a:r>
              <a:rPr lang="fr-FR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2" charset="0"/>
              </a:rPr>
              <a:t> dans le cadre d’une TVP</a:t>
            </a:r>
          </a:p>
          <a:p>
            <a:endParaRPr lang="fr-FR" sz="2200" dirty="0">
              <a:solidFill>
                <a:schemeClr val="tx1">
                  <a:lumMod val="95000"/>
                  <a:lumOff val="5000"/>
                </a:schemeClr>
              </a:solidFill>
              <a:latin typeface="Helvetica" pitchFamily="2" charset="0"/>
            </a:endParaRPr>
          </a:p>
          <a:p>
            <a:r>
              <a:rPr lang="fr-FR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2" charset="0"/>
              </a:rPr>
              <a:t>	- RR d’évènements hémorragiques x 2,5</a:t>
            </a:r>
          </a:p>
          <a:p>
            <a:endParaRPr lang="fr-FR" sz="2200" dirty="0">
              <a:solidFill>
                <a:schemeClr val="tx1">
                  <a:lumMod val="95000"/>
                  <a:lumOff val="5000"/>
                </a:schemeClr>
              </a:solidFill>
              <a:latin typeface="Helvetica" pitchFamily="2" charset="0"/>
            </a:endParaRPr>
          </a:p>
          <a:p>
            <a:endParaRPr lang="fr-FR" sz="2200" dirty="0">
              <a:solidFill>
                <a:schemeClr val="tx1">
                  <a:lumMod val="95000"/>
                  <a:lumOff val="5000"/>
                </a:schemeClr>
              </a:solidFill>
              <a:latin typeface="Helvetica" pitchFamily="2" charset="0"/>
            </a:endParaRPr>
          </a:p>
          <a:p>
            <a:endParaRPr lang="fr-FR" sz="2200" dirty="0">
              <a:solidFill>
                <a:schemeClr val="tx1">
                  <a:lumMod val="95000"/>
                  <a:lumOff val="5000"/>
                </a:schemeClr>
              </a:solidFill>
              <a:latin typeface="Helvetica" pitchFamily="2" charset="0"/>
            </a:endParaRPr>
          </a:p>
          <a:p>
            <a:r>
              <a:rPr lang="fr-FR" sz="2200" b="1" dirty="0">
                <a:solidFill>
                  <a:srgbClr val="C00000"/>
                </a:solidFill>
                <a:latin typeface="Helvetica" pitchFamily="2" charset="0"/>
              </a:rPr>
              <a:t>Association d’une anticoagulation curative et d’un traitement par AINS CI (RFE SFAR 2016).</a:t>
            </a:r>
          </a:p>
          <a:p>
            <a:endParaRPr lang="fr-FR" sz="2200" b="1" dirty="0">
              <a:solidFill>
                <a:schemeClr val="tx1">
                  <a:lumMod val="95000"/>
                  <a:lumOff val="5000"/>
                </a:schemeClr>
              </a:solidFill>
              <a:latin typeface="Helvetica" pitchFamily="2" charset="0"/>
            </a:endParaRPr>
          </a:p>
          <a:p>
            <a:endParaRPr lang="fr-FR" sz="2200" dirty="0">
              <a:solidFill>
                <a:schemeClr val="tx1">
                  <a:lumMod val="95000"/>
                  <a:lumOff val="5000"/>
                </a:schemeClr>
              </a:solidFill>
              <a:latin typeface="Helvetica" pitchFamily="2" charset="0"/>
            </a:endParaRPr>
          </a:p>
          <a:p>
            <a:r>
              <a:rPr lang="fr-FR" sz="2200" b="1" dirty="0">
                <a:latin typeface="Helvetica" pitchFamily="2" charset="0"/>
              </a:rPr>
              <a:t>	</a:t>
            </a:r>
            <a:endParaRPr lang="fr-FR" sz="2200" dirty="0">
              <a:latin typeface="Helvetica" pitchFamily="2" charset="0"/>
            </a:endParaRPr>
          </a:p>
          <a:p>
            <a:endParaRPr lang="fr-FR" sz="2200" b="1" dirty="0">
              <a:latin typeface="Helvetica" pitchFamily="2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C69E32E-E799-4A81-C680-65BC63FFF669}"/>
              </a:ext>
            </a:extLst>
          </p:cNvPr>
          <p:cNvSpPr txBox="1"/>
          <p:nvPr/>
        </p:nvSpPr>
        <p:spPr>
          <a:xfrm>
            <a:off x="1219201" y="6425827"/>
            <a:ext cx="1068493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sz="1000" dirty="0">
                <a:effectLst/>
                <a:latin typeface="Helvetica" pitchFamily="2" charset="0"/>
              </a:rPr>
              <a:t>(1) Davidson, B.L., et al., </a:t>
            </a:r>
            <a:r>
              <a:rPr lang="fr-FR" sz="1000" dirty="0" err="1">
                <a:effectLst/>
                <a:latin typeface="Helvetica" pitchFamily="2" charset="0"/>
              </a:rPr>
              <a:t>Bleeding</a:t>
            </a:r>
            <a:r>
              <a:rPr lang="fr-FR" sz="1000" dirty="0">
                <a:effectLst/>
                <a:latin typeface="Helvetica" pitchFamily="2" charset="0"/>
              </a:rPr>
              <a:t> </a:t>
            </a:r>
            <a:r>
              <a:rPr lang="fr-FR" sz="1000" dirty="0" err="1">
                <a:effectLst/>
                <a:latin typeface="Helvetica" pitchFamily="2" charset="0"/>
              </a:rPr>
              <a:t>risk</a:t>
            </a:r>
            <a:r>
              <a:rPr lang="fr-FR" sz="1000" dirty="0">
                <a:effectLst/>
                <a:latin typeface="Helvetica" pitchFamily="2" charset="0"/>
              </a:rPr>
              <a:t> of patients </a:t>
            </a:r>
            <a:r>
              <a:rPr lang="fr-FR" sz="1000" dirty="0" err="1">
                <a:effectLst/>
                <a:latin typeface="Helvetica" pitchFamily="2" charset="0"/>
              </a:rPr>
              <a:t>with</a:t>
            </a:r>
            <a:r>
              <a:rPr lang="fr-FR" sz="1000" dirty="0">
                <a:effectLst/>
                <a:latin typeface="Helvetica" pitchFamily="2" charset="0"/>
              </a:rPr>
              <a:t> acute </a:t>
            </a:r>
            <a:r>
              <a:rPr lang="fr-FR" sz="1000" dirty="0" err="1">
                <a:effectLst/>
                <a:latin typeface="Helvetica" pitchFamily="2" charset="0"/>
              </a:rPr>
              <a:t>venous</a:t>
            </a:r>
            <a:r>
              <a:rPr lang="fr-FR" sz="1000" dirty="0">
                <a:effectLst/>
                <a:latin typeface="Helvetica" pitchFamily="2" charset="0"/>
              </a:rPr>
              <a:t> </a:t>
            </a:r>
            <a:r>
              <a:rPr lang="fr-FR" sz="1000" dirty="0" err="1">
                <a:effectLst/>
                <a:latin typeface="Helvetica" pitchFamily="2" charset="0"/>
              </a:rPr>
              <a:t>thromboembolism</a:t>
            </a:r>
            <a:r>
              <a:rPr lang="fr-FR" sz="1000" dirty="0">
                <a:effectLst/>
                <a:latin typeface="Helvetica" pitchFamily="2" charset="0"/>
              </a:rPr>
              <a:t> </a:t>
            </a:r>
            <a:r>
              <a:rPr lang="fr-FR" sz="1000" dirty="0" err="1">
                <a:effectLst/>
                <a:latin typeface="Helvetica" pitchFamily="2" charset="0"/>
              </a:rPr>
              <a:t>taking</a:t>
            </a:r>
            <a:r>
              <a:rPr lang="fr-FR" sz="1000" dirty="0">
                <a:effectLst/>
                <a:latin typeface="Helvetica" pitchFamily="2" charset="0"/>
              </a:rPr>
              <a:t> </a:t>
            </a:r>
            <a:r>
              <a:rPr lang="fr-FR" sz="1000" dirty="0" err="1">
                <a:effectLst/>
                <a:latin typeface="Helvetica" pitchFamily="2" charset="0"/>
              </a:rPr>
              <a:t>nonsteroidal</a:t>
            </a:r>
            <a:r>
              <a:rPr lang="fr-FR" sz="1000" dirty="0">
                <a:effectLst/>
                <a:latin typeface="Helvetica" pitchFamily="2" charset="0"/>
              </a:rPr>
              <a:t> anti-</a:t>
            </a:r>
            <a:r>
              <a:rPr lang="fr-FR" sz="1000" dirty="0" err="1">
                <a:effectLst/>
                <a:latin typeface="Helvetica" pitchFamily="2" charset="0"/>
              </a:rPr>
              <a:t>inflammatory</a:t>
            </a:r>
            <a:r>
              <a:rPr lang="fr-FR" sz="1000" dirty="0">
                <a:effectLst/>
                <a:latin typeface="Helvetica" pitchFamily="2" charset="0"/>
              </a:rPr>
              <a:t> </a:t>
            </a:r>
            <a:r>
              <a:rPr lang="fr-FR" sz="1000" dirty="0" err="1">
                <a:effectLst/>
                <a:latin typeface="Helvetica" pitchFamily="2" charset="0"/>
              </a:rPr>
              <a:t>drugs</a:t>
            </a:r>
            <a:r>
              <a:rPr lang="fr-FR" sz="1000" dirty="0">
                <a:effectLst/>
                <a:latin typeface="Helvetica" pitchFamily="2" charset="0"/>
              </a:rPr>
              <a:t> or </a:t>
            </a:r>
            <a:r>
              <a:rPr lang="fr-FR" sz="1000" dirty="0" err="1">
                <a:effectLst/>
                <a:latin typeface="Helvetica" pitchFamily="2" charset="0"/>
              </a:rPr>
              <a:t>aspirin</a:t>
            </a:r>
            <a:r>
              <a:rPr lang="fr-FR" sz="1000" dirty="0">
                <a:effectLst/>
                <a:latin typeface="Helvetica" pitchFamily="2" charset="0"/>
              </a:rPr>
              <a:t>. JAMA </a:t>
            </a:r>
            <a:r>
              <a:rPr lang="fr-FR" sz="1000" dirty="0" err="1">
                <a:effectLst/>
                <a:latin typeface="Helvetica" pitchFamily="2" charset="0"/>
              </a:rPr>
              <a:t>Intern</a:t>
            </a:r>
            <a:r>
              <a:rPr lang="fr-FR" sz="1000" dirty="0">
                <a:effectLst/>
                <a:latin typeface="Helvetica" pitchFamily="2" charset="0"/>
              </a:rPr>
              <a:t> Med, 2014. 174(6): p. 947-53. </a:t>
            </a:r>
          </a:p>
          <a:p>
            <a:pPr algn="r"/>
            <a:r>
              <a:rPr lang="fr-FR" sz="1000" dirty="0">
                <a:effectLst/>
                <a:latin typeface="Helvetica" pitchFamily="2" charset="0"/>
              </a:rPr>
              <a:t>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DC40A88-0857-132E-C72A-FED2DB1BEAEF}"/>
              </a:ext>
            </a:extLst>
          </p:cNvPr>
          <p:cNvSpPr txBox="1"/>
          <p:nvPr/>
        </p:nvSpPr>
        <p:spPr>
          <a:xfrm>
            <a:off x="361243" y="244396"/>
            <a:ext cx="1125929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sz="2200" b="1" i="0" u="none" strike="noStrike" dirty="0">
                <a:solidFill>
                  <a:schemeClr val="bg1"/>
                </a:solidFill>
                <a:effectLst/>
                <a:latin typeface="Helvetica" pitchFamily="2" charset="0"/>
                <a:cs typeface="Arial" panose="020B0604020202020204" pitchFamily="34" charset="0"/>
              </a:rPr>
              <a:t>Introduction    </a:t>
            </a:r>
            <a:r>
              <a:rPr lang="fr-FR" sz="2200" b="1" dirty="0">
                <a:solidFill>
                  <a:schemeClr val="bg1"/>
                </a:solidFill>
                <a:latin typeface="Helvetica" pitchFamily="2" charset="0"/>
                <a:cs typeface="Arial" panose="020B0604020202020204" pitchFamily="34" charset="0"/>
              </a:rPr>
              <a:t>A</a:t>
            </a:r>
            <a:r>
              <a:rPr lang="fr-FR" sz="2200" b="1" i="0" u="none" strike="noStrike" dirty="0">
                <a:solidFill>
                  <a:schemeClr val="bg1"/>
                </a:solidFill>
                <a:effectLst/>
                <a:latin typeface="Helvetica" pitchFamily="2" charset="0"/>
                <a:cs typeface="Arial" panose="020B0604020202020204" pitchFamily="34" charset="0"/>
              </a:rPr>
              <a:t>nalgésie multimodale    Effets secondaires     </a:t>
            </a:r>
            <a:r>
              <a:rPr lang="fr-FR" sz="2200" b="1" i="0" u="none" strike="noStrike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Helvetica" pitchFamily="2" charset="0"/>
                <a:cs typeface="Arial" panose="020B0604020202020204" pitchFamily="34" charset="0"/>
              </a:rPr>
              <a:t>Interactions</a:t>
            </a:r>
            <a:r>
              <a:rPr lang="fr-FR" sz="2200" b="1" i="0" u="none" strike="noStrike" dirty="0">
                <a:solidFill>
                  <a:schemeClr val="bg1"/>
                </a:solidFill>
                <a:effectLst/>
                <a:latin typeface="Helvetica" pitchFamily="2" charset="0"/>
                <a:cs typeface="Arial" panose="020B0604020202020204" pitchFamily="34" charset="0"/>
              </a:rPr>
              <a:t>    </a:t>
            </a:r>
          </a:p>
          <a:p>
            <a:pPr algn="r"/>
            <a:r>
              <a:rPr lang="fr-FR" sz="2200" b="1" i="0" u="none" strike="noStrike" dirty="0">
                <a:solidFill>
                  <a:schemeClr val="bg1"/>
                </a:solidFill>
                <a:effectLst/>
                <a:latin typeface="Helvetica" pitchFamily="2" charset="0"/>
                <a:cs typeface="Arial" panose="020B0604020202020204" pitchFamily="34" charset="0"/>
              </a:rPr>
              <a:t>Indications    Contre-indications     Conclusion</a:t>
            </a:r>
            <a:endParaRPr lang="fr-FR" sz="2200" b="1" dirty="0"/>
          </a:p>
        </p:txBody>
      </p:sp>
    </p:spTree>
    <p:extLst>
      <p:ext uri="{BB962C8B-B14F-4D97-AF65-F5344CB8AC3E}">
        <p14:creationId xmlns:p14="http://schemas.microsoft.com/office/powerpoint/2010/main" val="38961550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1D848C4-976E-2DA3-2329-9CB9A0D43B7D}"/>
              </a:ext>
            </a:extLst>
          </p:cNvPr>
          <p:cNvSpPr/>
          <p:nvPr/>
        </p:nvSpPr>
        <p:spPr>
          <a:xfrm>
            <a:off x="-1" y="0"/>
            <a:ext cx="12192001" cy="125403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56F9BD6-89DB-2DFF-4DBB-DBB01C56FEF2}"/>
              </a:ext>
            </a:extLst>
          </p:cNvPr>
          <p:cNvSpPr txBox="1"/>
          <p:nvPr/>
        </p:nvSpPr>
        <p:spPr>
          <a:xfrm>
            <a:off x="462458" y="1658426"/>
            <a:ext cx="11319641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dirty="0">
                <a:solidFill>
                  <a:schemeClr val="accent1">
                    <a:lumMod val="50000"/>
                  </a:schemeClr>
                </a:solidFill>
                <a:latin typeface="Helvetica" pitchFamily="2" charset="0"/>
              </a:rPr>
              <a:t>Diurétiques, IEC, ARAII : </a:t>
            </a:r>
            <a:r>
              <a:rPr lang="fr-FR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2" charset="0"/>
              </a:rPr>
              <a:t>risque rénal en peropératoire ?</a:t>
            </a:r>
          </a:p>
          <a:p>
            <a:endParaRPr lang="fr-FR" sz="2200" b="1" dirty="0">
              <a:solidFill>
                <a:schemeClr val="tx1">
                  <a:lumMod val="95000"/>
                  <a:lumOff val="5000"/>
                </a:schemeClr>
              </a:solidFill>
              <a:latin typeface="Helvetica" pitchFamily="2" charset="0"/>
            </a:endParaRPr>
          </a:p>
          <a:p>
            <a:endParaRPr lang="fr-FR" sz="2200" b="1" dirty="0">
              <a:solidFill>
                <a:schemeClr val="tx1">
                  <a:lumMod val="95000"/>
                  <a:lumOff val="5000"/>
                </a:schemeClr>
              </a:solidFill>
              <a:latin typeface="Helvetica" pitchFamily="2" charset="0"/>
            </a:endParaRPr>
          </a:p>
          <a:p>
            <a:r>
              <a:rPr lang="fr-FR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2" charset="0"/>
              </a:rPr>
              <a:t>	</a:t>
            </a:r>
            <a:r>
              <a:rPr lang="fr-FR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2" charset="0"/>
              </a:rPr>
              <a:t>- Hypovolémie induite, population à risque</a:t>
            </a:r>
          </a:p>
          <a:p>
            <a:endParaRPr lang="fr-FR" sz="2200" dirty="0">
              <a:solidFill>
                <a:schemeClr val="tx1">
                  <a:lumMod val="95000"/>
                  <a:lumOff val="5000"/>
                </a:schemeClr>
              </a:solidFill>
              <a:latin typeface="Helvetica" pitchFamily="2" charset="0"/>
            </a:endParaRPr>
          </a:p>
          <a:p>
            <a:endParaRPr lang="fr-FR" sz="2200" dirty="0">
              <a:solidFill>
                <a:schemeClr val="tx1">
                  <a:lumMod val="95000"/>
                  <a:lumOff val="5000"/>
                </a:schemeClr>
              </a:solidFill>
              <a:latin typeface="Helvetica" pitchFamily="2" charset="0"/>
            </a:endParaRPr>
          </a:p>
          <a:p>
            <a:r>
              <a:rPr lang="fr-FR" sz="2200" b="1" dirty="0">
                <a:solidFill>
                  <a:srgbClr val="C00000"/>
                </a:solidFill>
                <a:latin typeface="Helvetica" pitchFamily="2" charset="0"/>
              </a:rPr>
              <a:t>Pas d’association CI mais précautions +++</a:t>
            </a:r>
          </a:p>
          <a:p>
            <a:endParaRPr lang="fr-FR" sz="2200" b="1" dirty="0">
              <a:solidFill>
                <a:schemeClr val="tx1">
                  <a:lumMod val="95000"/>
                  <a:lumOff val="5000"/>
                </a:schemeClr>
              </a:solidFill>
              <a:latin typeface="Helvetica" pitchFamily="2" charset="0"/>
            </a:endParaRPr>
          </a:p>
          <a:p>
            <a:endParaRPr lang="fr-FR" sz="2200" dirty="0">
              <a:solidFill>
                <a:schemeClr val="tx1">
                  <a:lumMod val="95000"/>
                  <a:lumOff val="5000"/>
                </a:schemeClr>
              </a:solidFill>
              <a:latin typeface="Helvetica" pitchFamily="2" charset="0"/>
            </a:endParaRPr>
          </a:p>
          <a:p>
            <a:r>
              <a:rPr lang="fr-FR" sz="2200" b="1" dirty="0">
                <a:latin typeface="Helvetica" pitchFamily="2" charset="0"/>
              </a:rPr>
              <a:t>	</a:t>
            </a:r>
            <a:endParaRPr lang="fr-FR" sz="2200" dirty="0">
              <a:latin typeface="Helvetica" pitchFamily="2" charset="0"/>
            </a:endParaRPr>
          </a:p>
          <a:p>
            <a:endParaRPr lang="fr-FR" sz="2200" b="1" dirty="0">
              <a:latin typeface="Helvetica" pitchFamily="2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BD2E0AD6-8F69-C792-BC46-771193ED491C}"/>
              </a:ext>
            </a:extLst>
          </p:cNvPr>
          <p:cNvSpPr txBox="1"/>
          <p:nvPr/>
        </p:nvSpPr>
        <p:spPr>
          <a:xfrm>
            <a:off x="361243" y="244396"/>
            <a:ext cx="1125929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sz="2200" b="1" i="0" u="none" strike="noStrike" dirty="0">
                <a:solidFill>
                  <a:schemeClr val="bg1"/>
                </a:solidFill>
                <a:effectLst/>
                <a:latin typeface="Helvetica" pitchFamily="2" charset="0"/>
                <a:cs typeface="Arial" panose="020B0604020202020204" pitchFamily="34" charset="0"/>
              </a:rPr>
              <a:t>Introduction    </a:t>
            </a:r>
            <a:r>
              <a:rPr lang="fr-FR" sz="2200" b="1" dirty="0">
                <a:solidFill>
                  <a:schemeClr val="bg1"/>
                </a:solidFill>
                <a:latin typeface="Helvetica" pitchFamily="2" charset="0"/>
                <a:cs typeface="Arial" panose="020B0604020202020204" pitchFamily="34" charset="0"/>
              </a:rPr>
              <a:t>A</a:t>
            </a:r>
            <a:r>
              <a:rPr lang="fr-FR" sz="2200" b="1" i="0" u="none" strike="noStrike" dirty="0">
                <a:solidFill>
                  <a:schemeClr val="bg1"/>
                </a:solidFill>
                <a:effectLst/>
                <a:latin typeface="Helvetica" pitchFamily="2" charset="0"/>
                <a:cs typeface="Arial" panose="020B0604020202020204" pitchFamily="34" charset="0"/>
              </a:rPr>
              <a:t>nalgésie multimodale    Effets secondaires     </a:t>
            </a:r>
            <a:r>
              <a:rPr lang="fr-FR" sz="2200" b="1" i="0" u="none" strike="noStrike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Helvetica" pitchFamily="2" charset="0"/>
                <a:cs typeface="Arial" panose="020B0604020202020204" pitchFamily="34" charset="0"/>
              </a:rPr>
              <a:t>Interactions</a:t>
            </a:r>
            <a:r>
              <a:rPr lang="fr-FR" sz="2200" b="1" i="0" u="none" strike="noStrike" dirty="0">
                <a:solidFill>
                  <a:schemeClr val="bg1"/>
                </a:solidFill>
                <a:effectLst/>
                <a:latin typeface="Helvetica" pitchFamily="2" charset="0"/>
                <a:cs typeface="Arial" panose="020B0604020202020204" pitchFamily="34" charset="0"/>
              </a:rPr>
              <a:t>    </a:t>
            </a:r>
          </a:p>
          <a:p>
            <a:pPr algn="r"/>
            <a:r>
              <a:rPr lang="fr-FR" sz="2200" b="1" i="0" u="none" strike="noStrike" dirty="0">
                <a:solidFill>
                  <a:schemeClr val="bg1"/>
                </a:solidFill>
                <a:effectLst/>
                <a:latin typeface="Helvetica" pitchFamily="2" charset="0"/>
                <a:cs typeface="Arial" panose="020B0604020202020204" pitchFamily="34" charset="0"/>
              </a:rPr>
              <a:t>Indications    Contre-indications     Conclusion</a:t>
            </a:r>
            <a:endParaRPr lang="fr-FR" sz="2200" b="1" dirty="0"/>
          </a:p>
        </p:txBody>
      </p:sp>
    </p:spTree>
    <p:extLst>
      <p:ext uri="{BB962C8B-B14F-4D97-AF65-F5344CB8AC3E}">
        <p14:creationId xmlns:p14="http://schemas.microsoft.com/office/powerpoint/2010/main" val="2277341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1D848C4-976E-2DA3-2329-9CB9A0D43B7D}"/>
              </a:ext>
            </a:extLst>
          </p:cNvPr>
          <p:cNvSpPr/>
          <p:nvPr/>
        </p:nvSpPr>
        <p:spPr>
          <a:xfrm>
            <a:off x="-1" y="0"/>
            <a:ext cx="12192001" cy="125403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56F9BD6-89DB-2DFF-4DBB-DBB01C56FEF2}"/>
              </a:ext>
            </a:extLst>
          </p:cNvPr>
          <p:cNvSpPr txBox="1"/>
          <p:nvPr/>
        </p:nvSpPr>
        <p:spPr>
          <a:xfrm>
            <a:off x="462458" y="1658426"/>
            <a:ext cx="1131964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dirty="0">
                <a:solidFill>
                  <a:schemeClr val="accent1">
                    <a:lumMod val="50000"/>
                  </a:schemeClr>
                </a:solidFill>
                <a:latin typeface="Helvetica" pitchFamily="2" charset="0"/>
              </a:rPr>
              <a:t>Corticoïdes, dexaméthasone : </a:t>
            </a:r>
            <a:r>
              <a:rPr lang="fr-FR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2" charset="0"/>
              </a:rPr>
              <a:t>risque hémorragique en peropératoire ?</a:t>
            </a:r>
          </a:p>
          <a:p>
            <a:endParaRPr lang="fr-FR" sz="2200" b="1" dirty="0">
              <a:solidFill>
                <a:schemeClr val="tx1">
                  <a:lumMod val="95000"/>
                  <a:lumOff val="5000"/>
                </a:schemeClr>
              </a:solidFill>
              <a:latin typeface="Helvetica" pitchFamily="2" charset="0"/>
            </a:endParaRPr>
          </a:p>
          <a:p>
            <a:r>
              <a:rPr lang="fr-FR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2" charset="0"/>
              </a:rPr>
              <a:t>Traitement par corticoïdes reconnu comme un FDR d’hémorragie en cas de prise d’AINS</a:t>
            </a:r>
          </a:p>
          <a:p>
            <a:endParaRPr lang="fr-FR" sz="2200" b="1" dirty="0">
              <a:solidFill>
                <a:schemeClr val="tx1">
                  <a:lumMod val="95000"/>
                  <a:lumOff val="5000"/>
                </a:schemeClr>
              </a:solidFill>
              <a:latin typeface="Helvetica" pitchFamily="2" charset="0"/>
            </a:endParaRPr>
          </a:p>
          <a:p>
            <a:r>
              <a:rPr lang="fr-FR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2" charset="0"/>
              </a:rPr>
              <a:t>Risque avec une </a:t>
            </a:r>
            <a:r>
              <a:rPr lang="fr-FR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2" charset="0"/>
              </a:rPr>
              <a:t>injection seule de DXM </a:t>
            </a:r>
            <a:r>
              <a:rPr lang="fr-FR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2" charset="0"/>
              </a:rPr>
              <a:t>dans le cadre d’une analgésie peropératoire multimodale ?</a:t>
            </a:r>
          </a:p>
          <a:p>
            <a:endParaRPr lang="fr-FR" sz="2200" dirty="0">
              <a:solidFill>
                <a:schemeClr val="tx1">
                  <a:lumMod val="95000"/>
                  <a:lumOff val="5000"/>
                </a:schemeClr>
              </a:solidFill>
              <a:latin typeface="Helvetica" pitchFamily="2" charset="0"/>
            </a:endParaRPr>
          </a:p>
          <a:p>
            <a:endParaRPr lang="fr-FR" sz="2200" b="1" dirty="0">
              <a:solidFill>
                <a:schemeClr val="tx1">
                  <a:lumMod val="95000"/>
                  <a:lumOff val="5000"/>
                </a:schemeClr>
              </a:solidFill>
              <a:latin typeface="Helvetica" pitchFamily="2" charset="0"/>
            </a:endParaRPr>
          </a:p>
          <a:p>
            <a:r>
              <a:rPr lang="fr-FR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2" charset="0"/>
              </a:rPr>
              <a:t>Meta-analyse en population adulte et </a:t>
            </a:r>
          </a:p>
          <a:p>
            <a:r>
              <a:rPr lang="fr-FR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2" charset="0"/>
              </a:rPr>
              <a:t>pédiatrique : </a:t>
            </a:r>
            <a:r>
              <a:rPr lang="fr-FR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2" charset="0"/>
              </a:rPr>
              <a:t>pas de surrisque hémorragique </a:t>
            </a:r>
          </a:p>
          <a:p>
            <a:r>
              <a:rPr lang="fr-FR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2" charset="0"/>
              </a:rPr>
              <a:t>si DXM + AINS en comparaison à DXM seule</a:t>
            </a:r>
            <a:r>
              <a:rPr lang="fr-FR" sz="2200" dirty="0">
                <a:latin typeface="Helvetica" pitchFamily="2" charset="0"/>
              </a:rPr>
              <a:t>	</a:t>
            </a:r>
          </a:p>
          <a:p>
            <a:r>
              <a:rPr lang="fr-FR" sz="2200" b="1" dirty="0">
                <a:latin typeface="Helvetica" pitchFamily="2" charset="0"/>
              </a:rPr>
              <a:t>	</a:t>
            </a:r>
            <a:endParaRPr lang="fr-FR" sz="2200" dirty="0">
              <a:latin typeface="Helvetica" pitchFamily="2" charset="0"/>
            </a:endParaRPr>
          </a:p>
          <a:p>
            <a:endParaRPr lang="fr-FR" sz="2200" b="1" dirty="0">
              <a:latin typeface="Helvetica" pitchFamily="2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AAF98AD-2AE9-1C64-FD85-BF8035BEB927}"/>
              </a:ext>
            </a:extLst>
          </p:cNvPr>
          <p:cNvSpPr txBox="1"/>
          <p:nvPr/>
        </p:nvSpPr>
        <p:spPr>
          <a:xfrm>
            <a:off x="2806263" y="6442842"/>
            <a:ext cx="10321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effectLst/>
                <a:latin typeface="Helvetica" pitchFamily="2" charset="0"/>
              </a:rPr>
              <a:t>Bellis, J.R., et al., </a:t>
            </a:r>
            <a:r>
              <a:rPr lang="fr-FR" sz="1000" dirty="0" err="1">
                <a:effectLst/>
                <a:latin typeface="Helvetica" pitchFamily="2" charset="0"/>
              </a:rPr>
              <a:t>Dexamethasone</a:t>
            </a:r>
            <a:r>
              <a:rPr lang="fr-FR" sz="1000" dirty="0">
                <a:effectLst/>
                <a:latin typeface="Helvetica" pitchFamily="2" charset="0"/>
              </a:rPr>
              <a:t> and </a:t>
            </a:r>
            <a:r>
              <a:rPr lang="fr-FR" sz="1000" dirty="0" err="1">
                <a:effectLst/>
                <a:latin typeface="Helvetica" pitchFamily="2" charset="0"/>
              </a:rPr>
              <a:t>haemorrhage</a:t>
            </a:r>
            <a:r>
              <a:rPr lang="fr-FR" sz="1000" dirty="0">
                <a:effectLst/>
                <a:latin typeface="Helvetica" pitchFamily="2" charset="0"/>
              </a:rPr>
              <a:t> </a:t>
            </a:r>
            <a:r>
              <a:rPr lang="fr-FR" sz="1000" dirty="0" err="1">
                <a:effectLst/>
                <a:latin typeface="Helvetica" pitchFamily="2" charset="0"/>
              </a:rPr>
              <a:t>risk</a:t>
            </a:r>
            <a:r>
              <a:rPr lang="fr-FR" sz="1000" dirty="0">
                <a:effectLst/>
                <a:latin typeface="Helvetica" pitchFamily="2" charset="0"/>
              </a:rPr>
              <a:t> in </a:t>
            </a:r>
            <a:r>
              <a:rPr lang="fr-FR" sz="1000" dirty="0" err="1">
                <a:effectLst/>
                <a:latin typeface="Helvetica" pitchFamily="2" charset="0"/>
              </a:rPr>
              <a:t>paediatric</a:t>
            </a:r>
            <a:r>
              <a:rPr lang="fr-FR" sz="1000" dirty="0">
                <a:effectLst/>
                <a:latin typeface="Helvetica" pitchFamily="2" charset="0"/>
              </a:rPr>
              <a:t> </a:t>
            </a:r>
            <a:r>
              <a:rPr lang="fr-FR" sz="1000" dirty="0" err="1">
                <a:effectLst/>
                <a:latin typeface="Helvetica" pitchFamily="2" charset="0"/>
              </a:rPr>
              <a:t>tonsillectomy</a:t>
            </a:r>
            <a:r>
              <a:rPr lang="fr-FR" sz="1000" dirty="0">
                <a:effectLst/>
                <a:latin typeface="Helvetica" pitchFamily="2" charset="0"/>
              </a:rPr>
              <a:t>: a </a:t>
            </a:r>
            <a:r>
              <a:rPr lang="fr-FR" sz="1000" dirty="0" err="1">
                <a:effectLst/>
                <a:latin typeface="Helvetica" pitchFamily="2" charset="0"/>
              </a:rPr>
              <a:t>systematic</a:t>
            </a:r>
            <a:r>
              <a:rPr lang="fr-FR" sz="1000" dirty="0">
                <a:effectLst/>
                <a:latin typeface="Helvetica" pitchFamily="2" charset="0"/>
              </a:rPr>
              <a:t> </a:t>
            </a:r>
            <a:r>
              <a:rPr lang="fr-FR" sz="1000" dirty="0" err="1">
                <a:effectLst/>
                <a:latin typeface="Helvetica" pitchFamily="2" charset="0"/>
              </a:rPr>
              <a:t>review</a:t>
            </a:r>
            <a:r>
              <a:rPr lang="fr-FR" sz="1000" dirty="0">
                <a:effectLst/>
                <a:latin typeface="Helvetica" pitchFamily="2" charset="0"/>
              </a:rPr>
              <a:t> and </a:t>
            </a:r>
            <a:r>
              <a:rPr lang="fr-FR" sz="1000" dirty="0" err="1">
                <a:effectLst/>
                <a:latin typeface="Helvetica" pitchFamily="2" charset="0"/>
              </a:rPr>
              <a:t>meta-analysis</a:t>
            </a:r>
            <a:r>
              <a:rPr lang="fr-FR" sz="1000" dirty="0">
                <a:effectLst/>
                <a:latin typeface="Helvetica" pitchFamily="2" charset="0"/>
              </a:rPr>
              <a:t>. Br J </a:t>
            </a:r>
            <a:r>
              <a:rPr lang="fr-FR" sz="1000" dirty="0" err="1">
                <a:effectLst/>
                <a:latin typeface="Helvetica" pitchFamily="2" charset="0"/>
              </a:rPr>
              <a:t>Anaesth</a:t>
            </a:r>
            <a:r>
              <a:rPr lang="fr-FR" sz="1000" dirty="0">
                <a:effectLst/>
                <a:latin typeface="Helvetica" pitchFamily="2" charset="0"/>
              </a:rPr>
              <a:t>, 2014. 113(1): p. 23-42 </a:t>
            </a:r>
          </a:p>
          <a:p>
            <a:endParaRPr lang="fr-FR" dirty="0"/>
          </a:p>
        </p:txBody>
      </p:sp>
      <p:pic>
        <p:nvPicPr>
          <p:cNvPr id="20482" name="Picture 2">
            <a:extLst>
              <a:ext uri="{FF2B5EF4-FFF2-40B4-BE49-F238E27FC236}">
                <a16:creationId xmlns:a16="http://schemas.microsoft.com/office/drawing/2014/main" id="{99265FFD-BF6D-C897-9710-2D214C49F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870" y="3975977"/>
            <a:ext cx="4305340" cy="2226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B4BC2D0A-A479-DAD2-6039-229F4D02082A}"/>
              </a:ext>
            </a:extLst>
          </p:cNvPr>
          <p:cNvSpPr txBox="1"/>
          <p:nvPr/>
        </p:nvSpPr>
        <p:spPr>
          <a:xfrm>
            <a:off x="361243" y="244396"/>
            <a:ext cx="1125929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sz="2200" b="1" i="0" u="none" strike="noStrike" dirty="0">
                <a:solidFill>
                  <a:schemeClr val="bg1"/>
                </a:solidFill>
                <a:effectLst/>
                <a:latin typeface="Helvetica" pitchFamily="2" charset="0"/>
                <a:cs typeface="Arial" panose="020B0604020202020204" pitchFamily="34" charset="0"/>
              </a:rPr>
              <a:t>Introduction    </a:t>
            </a:r>
            <a:r>
              <a:rPr lang="fr-FR" sz="2200" b="1" dirty="0">
                <a:solidFill>
                  <a:schemeClr val="bg1"/>
                </a:solidFill>
                <a:latin typeface="Helvetica" pitchFamily="2" charset="0"/>
                <a:cs typeface="Arial" panose="020B0604020202020204" pitchFamily="34" charset="0"/>
              </a:rPr>
              <a:t>A</a:t>
            </a:r>
            <a:r>
              <a:rPr lang="fr-FR" sz="2200" b="1" i="0" u="none" strike="noStrike" dirty="0">
                <a:solidFill>
                  <a:schemeClr val="bg1"/>
                </a:solidFill>
                <a:effectLst/>
                <a:latin typeface="Helvetica" pitchFamily="2" charset="0"/>
                <a:cs typeface="Arial" panose="020B0604020202020204" pitchFamily="34" charset="0"/>
              </a:rPr>
              <a:t>nalgésie multimodale    Effets secondaires     </a:t>
            </a:r>
            <a:r>
              <a:rPr lang="fr-FR" sz="2200" b="1" i="0" u="none" strike="noStrike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Helvetica" pitchFamily="2" charset="0"/>
                <a:cs typeface="Arial" panose="020B0604020202020204" pitchFamily="34" charset="0"/>
              </a:rPr>
              <a:t>Interactions</a:t>
            </a:r>
            <a:r>
              <a:rPr lang="fr-FR" sz="2200" b="1" i="0" u="none" strike="noStrike" dirty="0">
                <a:solidFill>
                  <a:schemeClr val="bg1"/>
                </a:solidFill>
                <a:effectLst/>
                <a:latin typeface="Helvetica" pitchFamily="2" charset="0"/>
                <a:cs typeface="Arial" panose="020B0604020202020204" pitchFamily="34" charset="0"/>
              </a:rPr>
              <a:t>    </a:t>
            </a:r>
          </a:p>
          <a:p>
            <a:pPr algn="r"/>
            <a:r>
              <a:rPr lang="fr-FR" sz="2200" b="1" i="0" u="none" strike="noStrike" dirty="0">
                <a:solidFill>
                  <a:schemeClr val="bg1"/>
                </a:solidFill>
                <a:effectLst/>
                <a:latin typeface="Helvetica" pitchFamily="2" charset="0"/>
                <a:cs typeface="Arial" panose="020B0604020202020204" pitchFamily="34" charset="0"/>
              </a:rPr>
              <a:t>Indications    Contre-indications     Conclusion</a:t>
            </a:r>
            <a:endParaRPr lang="fr-FR" sz="2200" b="1" dirty="0"/>
          </a:p>
        </p:txBody>
      </p:sp>
    </p:spTree>
    <p:extLst>
      <p:ext uri="{BB962C8B-B14F-4D97-AF65-F5344CB8AC3E}">
        <p14:creationId xmlns:p14="http://schemas.microsoft.com/office/powerpoint/2010/main" val="15033779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1D848C4-976E-2DA3-2329-9CB9A0D43B7D}"/>
              </a:ext>
            </a:extLst>
          </p:cNvPr>
          <p:cNvSpPr/>
          <p:nvPr/>
        </p:nvSpPr>
        <p:spPr>
          <a:xfrm>
            <a:off x="-1" y="0"/>
            <a:ext cx="3056709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CF404B5-E225-55AB-247C-F8BA1C1428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1086" y="1216601"/>
            <a:ext cx="6586723" cy="3425096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22337162-A666-9555-4972-1E90402A77F4}"/>
              </a:ext>
            </a:extLst>
          </p:cNvPr>
          <p:cNvSpPr txBox="1"/>
          <p:nvPr/>
        </p:nvSpPr>
        <p:spPr>
          <a:xfrm>
            <a:off x="3525461" y="357351"/>
            <a:ext cx="672662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dirty="0">
                <a:solidFill>
                  <a:schemeClr val="accent1">
                    <a:lumMod val="50000"/>
                  </a:schemeClr>
                </a:solidFill>
                <a:latin typeface="Helvetica" pitchFamily="2" charset="0"/>
              </a:rPr>
              <a:t>RFE SFAR 2016 :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702985D9-5105-8692-022E-480F629C91E4}"/>
              </a:ext>
            </a:extLst>
          </p:cNvPr>
          <p:cNvSpPr txBox="1"/>
          <p:nvPr/>
        </p:nvSpPr>
        <p:spPr>
          <a:xfrm>
            <a:off x="172057" y="360010"/>
            <a:ext cx="11259297" cy="3724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200" b="1" i="0" u="none" strike="noStrike" dirty="0">
                <a:solidFill>
                  <a:schemeClr val="bg1"/>
                </a:solidFill>
                <a:effectLst/>
                <a:latin typeface="Helvetica" pitchFamily="2" charset="0"/>
                <a:cs typeface="Arial" panose="020B0604020202020204" pitchFamily="34" charset="0"/>
              </a:rPr>
              <a:t>Introduction</a:t>
            </a:r>
          </a:p>
          <a:p>
            <a:endParaRPr lang="fr-FR" sz="1000" b="1" dirty="0">
              <a:solidFill>
                <a:schemeClr val="bg1"/>
              </a:solidFill>
              <a:latin typeface="Helvetica" pitchFamily="2" charset="0"/>
              <a:cs typeface="Arial" panose="020B0604020202020204" pitchFamily="34" charset="0"/>
            </a:endParaRPr>
          </a:p>
          <a:p>
            <a:r>
              <a:rPr lang="fr-FR" sz="2200" b="1" dirty="0">
                <a:solidFill>
                  <a:schemeClr val="bg1"/>
                </a:solidFill>
                <a:latin typeface="Helvetica" pitchFamily="2" charset="0"/>
                <a:cs typeface="Arial" panose="020B0604020202020204" pitchFamily="34" charset="0"/>
              </a:rPr>
              <a:t>A</a:t>
            </a:r>
            <a:r>
              <a:rPr lang="fr-FR" sz="2200" b="1" i="0" u="none" strike="noStrike" dirty="0">
                <a:solidFill>
                  <a:schemeClr val="bg1"/>
                </a:solidFill>
                <a:effectLst/>
                <a:latin typeface="Helvetica" pitchFamily="2" charset="0"/>
                <a:cs typeface="Arial" panose="020B0604020202020204" pitchFamily="34" charset="0"/>
              </a:rPr>
              <a:t>nalgésie </a:t>
            </a:r>
          </a:p>
          <a:p>
            <a:r>
              <a:rPr lang="fr-FR" sz="2200" b="1" i="0" u="none" strike="noStrike" dirty="0">
                <a:solidFill>
                  <a:schemeClr val="bg1"/>
                </a:solidFill>
                <a:effectLst/>
                <a:latin typeface="Helvetica" pitchFamily="2" charset="0"/>
                <a:cs typeface="Arial" panose="020B0604020202020204" pitchFamily="34" charset="0"/>
              </a:rPr>
              <a:t>multimodale </a:t>
            </a:r>
          </a:p>
          <a:p>
            <a:r>
              <a:rPr lang="fr-FR" sz="1000" b="1" i="0" u="none" strike="noStrike" dirty="0">
                <a:solidFill>
                  <a:schemeClr val="bg1"/>
                </a:solidFill>
                <a:effectLst/>
                <a:latin typeface="Helvetica" pitchFamily="2" charset="0"/>
                <a:cs typeface="Arial" panose="020B0604020202020204" pitchFamily="34" charset="0"/>
              </a:rPr>
              <a:t>   </a:t>
            </a:r>
          </a:p>
          <a:p>
            <a:r>
              <a:rPr lang="fr-FR" sz="2200" b="1" i="0" u="none" strike="noStrike" dirty="0">
                <a:solidFill>
                  <a:schemeClr val="bg1"/>
                </a:solidFill>
                <a:effectLst/>
                <a:latin typeface="Helvetica" pitchFamily="2" charset="0"/>
                <a:cs typeface="Arial" panose="020B0604020202020204" pitchFamily="34" charset="0"/>
              </a:rPr>
              <a:t>Effets secondaires</a:t>
            </a:r>
          </a:p>
          <a:p>
            <a:endParaRPr lang="fr-FR" sz="1000" b="1" i="0" u="none" strike="noStrike" dirty="0">
              <a:solidFill>
                <a:schemeClr val="bg1"/>
              </a:solidFill>
              <a:effectLst/>
              <a:latin typeface="Helvetica" pitchFamily="2" charset="0"/>
              <a:cs typeface="Arial" panose="020B0604020202020204" pitchFamily="34" charset="0"/>
            </a:endParaRPr>
          </a:p>
          <a:p>
            <a:r>
              <a:rPr lang="fr-FR" sz="2200" b="1" i="0" u="none" strike="noStrike" dirty="0">
                <a:solidFill>
                  <a:schemeClr val="bg1"/>
                </a:solidFill>
                <a:effectLst/>
                <a:latin typeface="Helvetica" pitchFamily="2" charset="0"/>
                <a:cs typeface="Arial" panose="020B0604020202020204" pitchFamily="34" charset="0"/>
              </a:rPr>
              <a:t>Interactions</a:t>
            </a:r>
          </a:p>
          <a:p>
            <a:endParaRPr lang="fr-FR" sz="1000" b="1" dirty="0">
              <a:solidFill>
                <a:schemeClr val="bg1"/>
              </a:solidFill>
              <a:latin typeface="Helvetica" pitchFamily="2" charset="0"/>
              <a:cs typeface="Arial" panose="020B0604020202020204" pitchFamily="34" charset="0"/>
            </a:endParaRPr>
          </a:p>
          <a:p>
            <a:r>
              <a:rPr lang="fr-FR" sz="2200" b="1" i="0" u="none" strike="noStrike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Helvetica" pitchFamily="2" charset="0"/>
                <a:cs typeface="Arial" panose="020B0604020202020204" pitchFamily="34" charset="0"/>
              </a:rPr>
              <a:t>Indications</a:t>
            </a:r>
          </a:p>
          <a:p>
            <a:endParaRPr lang="fr-FR" sz="1000" b="1" i="0" u="none" strike="noStrike" dirty="0">
              <a:solidFill>
                <a:schemeClr val="bg1"/>
              </a:solidFill>
              <a:effectLst/>
              <a:latin typeface="Helvetica" pitchFamily="2" charset="0"/>
              <a:cs typeface="Arial" panose="020B0604020202020204" pitchFamily="34" charset="0"/>
            </a:endParaRPr>
          </a:p>
          <a:p>
            <a:r>
              <a:rPr lang="fr-FR" sz="2200" b="1" i="0" u="none" strike="noStrike" dirty="0">
                <a:solidFill>
                  <a:schemeClr val="bg1"/>
                </a:solidFill>
                <a:effectLst/>
                <a:latin typeface="Helvetica" pitchFamily="2" charset="0"/>
                <a:cs typeface="Arial" panose="020B0604020202020204" pitchFamily="34" charset="0"/>
              </a:rPr>
              <a:t>Contre-indications</a:t>
            </a:r>
          </a:p>
          <a:p>
            <a:endParaRPr lang="fr-FR" sz="1000" b="1" i="0" u="none" strike="noStrike" dirty="0">
              <a:solidFill>
                <a:schemeClr val="bg1"/>
              </a:solidFill>
              <a:effectLst/>
              <a:latin typeface="Helvetica" pitchFamily="2" charset="0"/>
              <a:cs typeface="Arial" panose="020B0604020202020204" pitchFamily="34" charset="0"/>
            </a:endParaRPr>
          </a:p>
          <a:p>
            <a:r>
              <a:rPr lang="fr-FR" sz="2200" b="1" i="0" u="none" strike="noStrike" dirty="0">
                <a:solidFill>
                  <a:schemeClr val="bg1"/>
                </a:solidFill>
                <a:effectLst/>
                <a:latin typeface="Helvetica" pitchFamily="2" charset="0"/>
                <a:cs typeface="Arial" panose="020B0604020202020204" pitchFamily="34" charset="0"/>
              </a:rPr>
              <a:t>Conclusion</a:t>
            </a:r>
            <a:endParaRPr lang="fr-FR" sz="2200" b="1" dirty="0"/>
          </a:p>
        </p:txBody>
      </p:sp>
    </p:spTree>
    <p:extLst>
      <p:ext uri="{BB962C8B-B14F-4D97-AF65-F5344CB8AC3E}">
        <p14:creationId xmlns:p14="http://schemas.microsoft.com/office/powerpoint/2010/main" val="9494432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1D848C4-976E-2DA3-2329-9CB9A0D43B7D}"/>
              </a:ext>
            </a:extLst>
          </p:cNvPr>
          <p:cNvSpPr/>
          <p:nvPr/>
        </p:nvSpPr>
        <p:spPr>
          <a:xfrm>
            <a:off x="-1" y="0"/>
            <a:ext cx="3056709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CF404B5-E225-55AB-247C-F8BA1C1428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1086" y="1216601"/>
            <a:ext cx="6586723" cy="3425096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22337162-A666-9555-4972-1E90402A77F4}"/>
              </a:ext>
            </a:extLst>
          </p:cNvPr>
          <p:cNvSpPr txBox="1"/>
          <p:nvPr/>
        </p:nvSpPr>
        <p:spPr>
          <a:xfrm>
            <a:off x="3525461" y="357351"/>
            <a:ext cx="672662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dirty="0">
                <a:solidFill>
                  <a:schemeClr val="accent1">
                    <a:lumMod val="50000"/>
                  </a:schemeClr>
                </a:solidFill>
                <a:latin typeface="Helvetica" pitchFamily="2" charset="0"/>
              </a:rPr>
              <a:t>RFE SFAR 2016 :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9A61FFE-29F8-3732-5169-E3177E3E7691}"/>
              </a:ext>
            </a:extLst>
          </p:cNvPr>
          <p:cNvSpPr txBox="1"/>
          <p:nvPr/>
        </p:nvSpPr>
        <p:spPr>
          <a:xfrm>
            <a:off x="3603459" y="4922218"/>
            <a:ext cx="797091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200" b="1" dirty="0">
                <a:solidFill>
                  <a:srgbClr val="C00000"/>
                </a:solidFill>
                <a:effectLst/>
                <a:latin typeface="Helvetica" pitchFamily="2" charset="0"/>
              </a:rPr>
              <a:t>Etudes sur le sujet :</a:t>
            </a:r>
          </a:p>
          <a:p>
            <a:r>
              <a:rPr lang="fr-FR" sz="2200" b="1" dirty="0">
                <a:solidFill>
                  <a:srgbClr val="C00000"/>
                </a:solidFill>
                <a:latin typeface="Helvetica" pitchFamily="2" charset="0"/>
              </a:rPr>
              <a:t>	</a:t>
            </a:r>
            <a:r>
              <a:rPr lang="fr-FR" sz="2200" dirty="0">
                <a:solidFill>
                  <a:srgbClr val="C00000"/>
                </a:solidFill>
                <a:latin typeface="Helvetica" pitchFamily="2" charset="0"/>
              </a:rPr>
              <a:t>- Durées courtes (&lt;  5 j)</a:t>
            </a:r>
          </a:p>
          <a:p>
            <a:r>
              <a:rPr lang="fr-FR" sz="2200" dirty="0">
                <a:solidFill>
                  <a:srgbClr val="C00000"/>
                </a:solidFill>
                <a:latin typeface="Helvetica" pitchFamily="2" charset="0"/>
              </a:rPr>
              <a:t>	- Posologies faible </a:t>
            </a:r>
          </a:p>
          <a:p>
            <a:pPr marL="285750" indent="-285750">
              <a:buFontTx/>
              <a:buChar char="-"/>
            </a:pPr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70A83595-5FA3-A5CD-9390-4F40240C9EE1}"/>
              </a:ext>
            </a:extLst>
          </p:cNvPr>
          <p:cNvSpPr txBox="1"/>
          <p:nvPr/>
        </p:nvSpPr>
        <p:spPr>
          <a:xfrm>
            <a:off x="172057" y="360010"/>
            <a:ext cx="11259297" cy="3724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200" b="1" i="0" u="none" strike="noStrike" dirty="0">
                <a:solidFill>
                  <a:schemeClr val="bg1"/>
                </a:solidFill>
                <a:effectLst/>
                <a:latin typeface="Helvetica" pitchFamily="2" charset="0"/>
                <a:cs typeface="Arial" panose="020B0604020202020204" pitchFamily="34" charset="0"/>
              </a:rPr>
              <a:t>Introduction</a:t>
            </a:r>
          </a:p>
          <a:p>
            <a:endParaRPr lang="fr-FR" sz="1000" b="1" dirty="0">
              <a:solidFill>
                <a:schemeClr val="bg1"/>
              </a:solidFill>
              <a:latin typeface="Helvetica" pitchFamily="2" charset="0"/>
              <a:cs typeface="Arial" panose="020B0604020202020204" pitchFamily="34" charset="0"/>
            </a:endParaRPr>
          </a:p>
          <a:p>
            <a:r>
              <a:rPr lang="fr-FR" sz="2200" b="1" dirty="0">
                <a:solidFill>
                  <a:schemeClr val="bg1"/>
                </a:solidFill>
                <a:latin typeface="Helvetica" pitchFamily="2" charset="0"/>
                <a:cs typeface="Arial" panose="020B0604020202020204" pitchFamily="34" charset="0"/>
              </a:rPr>
              <a:t>A</a:t>
            </a:r>
            <a:r>
              <a:rPr lang="fr-FR" sz="2200" b="1" i="0" u="none" strike="noStrike" dirty="0">
                <a:solidFill>
                  <a:schemeClr val="bg1"/>
                </a:solidFill>
                <a:effectLst/>
                <a:latin typeface="Helvetica" pitchFamily="2" charset="0"/>
                <a:cs typeface="Arial" panose="020B0604020202020204" pitchFamily="34" charset="0"/>
              </a:rPr>
              <a:t>nalgésie </a:t>
            </a:r>
          </a:p>
          <a:p>
            <a:r>
              <a:rPr lang="fr-FR" sz="2200" b="1" i="0" u="none" strike="noStrike" dirty="0">
                <a:solidFill>
                  <a:schemeClr val="bg1"/>
                </a:solidFill>
                <a:effectLst/>
                <a:latin typeface="Helvetica" pitchFamily="2" charset="0"/>
                <a:cs typeface="Arial" panose="020B0604020202020204" pitchFamily="34" charset="0"/>
              </a:rPr>
              <a:t>multimodale </a:t>
            </a:r>
          </a:p>
          <a:p>
            <a:r>
              <a:rPr lang="fr-FR" sz="1000" b="1" i="0" u="none" strike="noStrike" dirty="0">
                <a:solidFill>
                  <a:schemeClr val="bg1"/>
                </a:solidFill>
                <a:effectLst/>
                <a:latin typeface="Helvetica" pitchFamily="2" charset="0"/>
                <a:cs typeface="Arial" panose="020B0604020202020204" pitchFamily="34" charset="0"/>
              </a:rPr>
              <a:t>   </a:t>
            </a:r>
          </a:p>
          <a:p>
            <a:r>
              <a:rPr lang="fr-FR" sz="2200" b="1" i="0" u="none" strike="noStrike" dirty="0">
                <a:solidFill>
                  <a:schemeClr val="bg1"/>
                </a:solidFill>
                <a:effectLst/>
                <a:latin typeface="Helvetica" pitchFamily="2" charset="0"/>
                <a:cs typeface="Arial" panose="020B0604020202020204" pitchFamily="34" charset="0"/>
              </a:rPr>
              <a:t>Effets secondaires</a:t>
            </a:r>
          </a:p>
          <a:p>
            <a:endParaRPr lang="fr-FR" sz="1000" b="1" i="0" u="none" strike="noStrike" dirty="0">
              <a:solidFill>
                <a:schemeClr val="bg1"/>
              </a:solidFill>
              <a:effectLst/>
              <a:latin typeface="Helvetica" pitchFamily="2" charset="0"/>
              <a:cs typeface="Arial" panose="020B0604020202020204" pitchFamily="34" charset="0"/>
            </a:endParaRPr>
          </a:p>
          <a:p>
            <a:r>
              <a:rPr lang="fr-FR" sz="2200" b="1" i="0" u="none" strike="noStrike" dirty="0">
                <a:solidFill>
                  <a:schemeClr val="bg1"/>
                </a:solidFill>
                <a:effectLst/>
                <a:latin typeface="Helvetica" pitchFamily="2" charset="0"/>
                <a:cs typeface="Arial" panose="020B0604020202020204" pitchFamily="34" charset="0"/>
              </a:rPr>
              <a:t>Interactions</a:t>
            </a:r>
          </a:p>
          <a:p>
            <a:endParaRPr lang="fr-FR" sz="1000" b="1" dirty="0">
              <a:solidFill>
                <a:schemeClr val="bg1"/>
              </a:solidFill>
              <a:latin typeface="Helvetica" pitchFamily="2" charset="0"/>
              <a:cs typeface="Arial" panose="020B0604020202020204" pitchFamily="34" charset="0"/>
            </a:endParaRPr>
          </a:p>
          <a:p>
            <a:r>
              <a:rPr lang="fr-FR" sz="2200" b="1" i="0" u="none" strike="noStrike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Helvetica" pitchFamily="2" charset="0"/>
                <a:cs typeface="Arial" panose="020B0604020202020204" pitchFamily="34" charset="0"/>
              </a:rPr>
              <a:t>Indications</a:t>
            </a:r>
          </a:p>
          <a:p>
            <a:endParaRPr lang="fr-FR" sz="1000" b="1" i="0" u="none" strike="noStrike" dirty="0">
              <a:solidFill>
                <a:schemeClr val="bg1"/>
              </a:solidFill>
              <a:effectLst/>
              <a:latin typeface="Helvetica" pitchFamily="2" charset="0"/>
              <a:cs typeface="Arial" panose="020B0604020202020204" pitchFamily="34" charset="0"/>
            </a:endParaRPr>
          </a:p>
          <a:p>
            <a:r>
              <a:rPr lang="fr-FR" sz="2200" b="1" i="0" u="none" strike="noStrike" dirty="0">
                <a:solidFill>
                  <a:schemeClr val="bg1"/>
                </a:solidFill>
                <a:effectLst/>
                <a:latin typeface="Helvetica" pitchFamily="2" charset="0"/>
                <a:cs typeface="Arial" panose="020B0604020202020204" pitchFamily="34" charset="0"/>
              </a:rPr>
              <a:t>Contre-indications</a:t>
            </a:r>
          </a:p>
          <a:p>
            <a:endParaRPr lang="fr-FR" sz="1000" b="1" i="0" u="none" strike="noStrike" dirty="0">
              <a:solidFill>
                <a:schemeClr val="bg1"/>
              </a:solidFill>
              <a:effectLst/>
              <a:latin typeface="Helvetica" pitchFamily="2" charset="0"/>
              <a:cs typeface="Arial" panose="020B0604020202020204" pitchFamily="34" charset="0"/>
            </a:endParaRPr>
          </a:p>
          <a:p>
            <a:r>
              <a:rPr lang="fr-FR" sz="2200" b="1" i="0" u="none" strike="noStrike" dirty="0">
                <a:solidFill>
                  <a:schemeClr val="bg1"/>
                </a:solidFill>
                <a:effectLst/>
                <a:latin typeface="Helvetica" pitchFamily="2" charset="0"/>
                <a:cs typeface="Arial" panose="020B0604020202020204" pitchFamily="34" charset="0"/>
              </a:rPr>
              <a:t>Conclusion</a:t>
            </a:r>
            <a:endParaRPr lang="fr-FR" sz="2200" b="1" dirty="0"/>
          </a:p>
        </p:txBody>
      </p:sp>
    </p:spTree>
    <p:extLst>
      <p:ext uri="{BB962C8B-B14F-4D97-AF65-F5344CB8AC3E}">
        <p14:creationId xmlns:p14="http://schemas.microsoft.com/office/powerpoint/2010/main" val="81375891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1D848C4-976E-2DA3-2329-9CB9A0D43B7D}"/>
              </a:ext>
            </a:extLst>
          </p:cNvPr>
          <p:cNvSpPr/>
          <p:nvPr/>
        </p:nvSpPr>
        <p:spPr>
          <a:xfrm>
            <a:off x="-1" y="0"/>
            <a:ext cx="3056709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2337162-A666-9555-4972-1E90402A77F4}"/>
              </a:ext>
            </a:extLst>
          </p:cNvPr>
          <p:cNvSpPr txBox="1"/>
          <p:nvPr/>
        </p:nvSpPr>
        <p:spPr>
          <a:xfrm>
            <a:off x="3525461" y="357351"/>
            <a:ext cx="672662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dirty="0">
                <a:solidFill>
                  <a:schemeClr val="accent1">
                    <a:lumMod val="50000"/>
                  </a:schemeClr>
                </a:solidFill>
                <a:latin typeface="Helvetica" pitchFamily="2" charset="0"/>
              </a:rPr>
              <a:t>RFE SFAR 2016 :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6675AF0E-D875-F797-AEEC-B3E983ED41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9618" y="1199374"/>
            <a:ext cx="6556893" cy="2006281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419013AB-486F-B7EB-3FA3-711BDFB95E56}"/>
              </a:ext>
            </a:extLst>
          </p:cNvPr>
          <p:cNvSpPr txBox="1"/>
          <p:nvPr/>
        </p:nvSpPr>
        <p:spPr>
          <a:xfrm>
            <a:off x="172057" y="360010"/>
            <a:ext cx="11259297" cy="3724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200" b="1" i="0" u="none" strike="noStrike" dirty="0">
                <a:solidFill>
                  <a:schemeClr val="bg1"/>
                </a:solidFill>
                <a:effectLst/>
                <a:latin typeface="Helvetica" pitchFamily="2" charset="0"/>
                <a:cs typeface="Arial" panose="020B0604020202020204" pitchFamily="34" charset="0"/>
              </a:rPr>
              <a:t>Introduction</a:t>
            </a:r>
          </a:p>
          <a:p>
            <a:endParaRPr lang="fr-FR" sz="1000" b="1" dirty="0">
              <a:solidFill>
                <a:schemeClr val="bg1"/>
              </a:solidFill>
              <a:latin typeface="Helvetica" pitchFamily="2" charset="0"/>
              <a:cs typeface="Arial" panose="020B0604020202020204" pitchFamily="34" charset="0"/>
            </a:endParaRPr>
          </a:p>
          <a:p>
            <a:r>
              <a:rPr lang="fr-FR" sz="2200" b="1" dirty="0">
                <a:solidFill>
                  <a:schemeClr val="bg1"/>
                </a:solidFill>
                <a:latin typeface="Helvetica" pitchFamily="2" charset="0"/>
                <a:cs typeface="Arial" panose="020B0604020202020204" pitchFamily="34" charset="0"/>
              </a:rPr>
              <a:t>A</a:t>
            </a:r>
            <a:r>
              <a:rPr lang="fr-FR" sz="2200" b="1" i="0" u="none" strike="noStrike" dirty="0">
                <a:solidFill>
                  <a:schemeClr val="bg1"/>
                </a:solidFill>
                <a:effectLst/>
                <a:latin typeface="Helvetica" pitchFamily="2" charset="0"/>
                <a:cs typeface="Arial" panose="020B0604020202020204" pitchFamily="34" charset="0"/>
              </a:rPr>
              <a:t>nalgésie </a:t>
            </a:r>
          </a:p>
          <a:p>
            <a:r>
              <a:rPr lang="fr-FR" sz="2200" b="1" i="0" u="none" strike="noStrike" dirty="0">
                <a:solidFill>
                  <a:schemeClr val="bg1"/>
                </a:solidFill>
                <a:effectLst/>
                <a:latin typeface="Helvetica" pitchFamily="2" charset="0"/>
                <a:cs typeface="Arial" panose="020B0604020202020204" pitchFamily="34" charset="0"/>
              </a:rPr>
              <a:t>multimodale </a:t>
            </a:r>
          </a:p>
          <a:p>
            <a:r>
              <a:rPr lang="fr-FR" sz="1000" b="1" i="0" u="none" strike="noStrike" dirty="0">
                <a:solidFill>
                  <a:schemeClr val="bg1"/>
                </a:solidFill>
                <a:effectLst/>
                <a:latin typeface="Helvetica" pitchFamily="2" charset="0"/>
                <a:cs typeface="Arial" panose="020B0604020202020204" pitchFamily="34" charset="0"/>
              </a:rPr>
              <a:t>   </a:t>
            </a:r>
          </a:p>
          <a:p>
            <a:r>
              <a:rPr lang="fr-FR" sz="2200" b="1" i="0" u="none" strike="noStrike" dirty="0">
                <a:solidFill>
                  <a:schemeClr val="bg1"/>
                </a:solidFill>
                <a:effectLst/>
                <a:latin typeface="Helvetica" pitchFamily="2" charset="0"/>
                <a:cs typeface="Arial" panose="020B0604020202020204" pitchFamily="34" charset="0"/>
              </a:rPr>
              <a:t>Effets secondaires</a:t>
            </a:r>
          </a:p>
          <a:p>
            <a:endParaRPr lang="fr-FR" sz="1000" b="1" i="0" u="none" strike="noStrike" dirty="0">
              <a:solidFill>
                <a:schemeClr val="bg1"/>
              </a:solidFill>
              <a:effectLst/>
              <a:latin typeface="Helvetica" pitchFamily="2" charset="0"/>
              <a:cs typeface="Arial" panose="020B0604020202020204" pitchFamily="34" charset="0"/>
            </a:endParaRPr>
          </a:p>
          <a:p>
            <a:r>
              <a:rPr lang="fr-FR" sz="2200" b="1" i="0" u="none" strike="noStrike" dirty="0">
                <a:solidFill>
                  <a:schemeClr val="bg1"/>
                </a:solidFill>
                <a:effectLst/>
                <a:latin typeface="Helvetica" pitchFamily="2" charset="0"/>
                <a:cs typeface="Arial" panose="020B0604020202020204" pitchFamily="34" charset="0"/>
              </a:rPr>
              <a:t>Interactions</a:t>
            </a:r>
          </a:p>
          <a:p>
            <a:endParaRPr lang="fr-FR" sz="1000" b="1" dirty="0">
              <a:solidFill>
                <a:schemeClr val="bg1"/>
              </a:solidFill>
              <a:latin typeface="Helvetica" pitchFamily="2" charset="0"/>
              <a:cs typeface="Arial" panose="020B0604020202020204" pitchFamily="34" charset="0"/>
            </a:endParaRPr>
          </a:p>
          <a:p>
            <a:r>
              <a:rPr lang="fr-FR" sz="2200" b="1" i="0" u="none" strike="noStrike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Helvetica" pitchFamily="2" charset="0"/>
                <a:cs typeface="Arial" panose="020B0604020202020204" pitchFamily="34" charset="0"/>
              </a:rPr>
              <a:t>Indications</a:t>
            </a:r>
          </a:p>
          <a:p>
            <a:endParaRPr lang="fr-FR" sz="1000" b="1" i="0" u="none" strike="noStrike" dirty="0">
              <a:solidFill>
                <a:schemeClr val="bg1"/>
              </a:solidFill>
              <a:effectLst/>
              <a:latin typeface="Helvetica" pitchFamily="2" charset="0"/>
              <a:cs typeface="Arial" panose="020B0604020202020204" pitchFamily="34" charset="0"/>
            </a:endParaRPr>
          </a:p>
          <a:p>
            <a:r>
              <a:rPr lang="fr-FR" sz="2200" b="1" i="0" u="none" strike="noStrike" dirty="0">
                <a:solidFill>
                  <a:schemeClr val="bg1"/>
                </a:solidFill>
                <a:effectLst/>
                <a:latin typeface="Helvetica" pitchFamily="2" charset="0"/>
                <a:cs typeface="Arial" panose="020B0604020202020204" pitchFamily="34" charset="0"/>
              </a:rPr>
              <a:t>Contre-indications</a:t>
            </a:r>
          </a:p>
          <a:p>
            <a:endParaRPr lang="fr-FR" sz="1000" b="1" i="0" u="none" strike="noStrike" dirty="0">
              <a:solidFill>
                <a:schemeClr val="bg1"/>
              </a:solidFill>
              <a:effectLst/>
              <a:latin typeface="Helvetica" pitchFamily="2" charset="0"/>
              <a:cs typeface="Arial" panose="020B0604020202020204" pitchFamily="34" charset="0"/>
            </a:endParaRPr>
          </a:p>
          <a:p>
            <a:r>
              <a:rPr lang="fr-FR" sz="2200" b="1" i="0" u="none" strike="noStrike" dirty="0">
                <a:solidFill>
                  <a:schemeClr val="bg1"/>
                </a:solidFill>
                <a:effectLst/>
                <a:latin typeface="Helvetica" pitchFamily="2" charset="0"/>
                <a:cs typeface="Arial" panose="020B0604020202020204" pitchFamily="34" charset="0"/>
              </a:rPr>
              <a:t>Conclusion</a:t>
            </a:r>
            <a:endParaRPr lang="fr-FR" sz="2200" b="1" dirty="0"/>
          </a:p>
        </p:txBody>
      </p:sp>
    </p:spTree>
    <p:extLst>
      <p:ext uri="{BB962C8B-B14F-4D97-AF65-F5344CB8AC3E}">
        <p14:creationId xmlns:p14="http://schemas.microsoft.com/office/powerpoint/2010/main" val="16771050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1D848C4-976E-2DA3-2329-9CB9A0D43B7D}"/>
              </a:ext>
            </a:extLst>
          </p:cNvPr>
          <p:cNvSpPr/>
          <p:nvPr/>
        </p:nvSpPr>
        <p:spPr>
          <a:xfrm>
            <a:off x="-1" y="0"/>
            <a:ext cx="3056709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2337162-A666-9555-4972-1E90402A77F4}"/>
              </a:ext>
            </a:extLst>
          </p:cNvPr>
          <p:cNvSpPr txBox="1"/>
          <p:nvPr/>
        </p:nvSpPr>
        <p:spPr>
          <a:xfrm>
            <a:off x="3525461" y="357351"/>
            <a:ext cx="672662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dirty="0">
                <a:solidFill>
                  <a:schemeClr val="accent1">
                    <a:lumMod val="50000"/>
                  </a:schemeClr>
                </a:solidFill>
                <a:latin typeface="Helvetica" pitchFamily="2" charset="0"/>
              </a:rPr>
              <a:t>RFE SFAR 2016 :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6675AF0E-D875-F797-AEEC-B3E983ED41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9618" y="1199374"/>
            <a:ext cx="6556893" cy="2006281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6C31027A-E431-B53C-9F56-145FB54A1B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4004" y="3607235"/>
            <a:ext cx="6828286" cy="2077775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269989B2-20D5-0B65-0A49-85EA779344C8}"/>
              </a:ext>
            </a:extLst>
          </p:cNvPr>
          <p:cNvSpPr txBox="1"/>
          <p:nvPr/>
        </p:nvSpPr>
        <p:spPr>
          <a:xfrm>
            <a:off x="172057" y="360010"/>
            <a:ext cx="11259297" cy="3724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200" b="1" i="0" u="none" strike="noStrike" dirty="0">
                <a:solidFill>
                  <a:schemeClr val="bg1"/>
                </a:solidFill>
                <a:effectLst/>
                <a:latin typeface="Helvetica" pitchFamily="2" charset="0"/>
                <a:cs typeface="Arial" panose="020B0604020202020204" pitchFamily="34" charset="0"/>
              </a:rPr>
              <a:t>Introduction</a:t>
            </a:r>
          </a:p>
          <a:p>
            <a:endParaRPr lang="fr-FR" sz="1000" b="1" dirty="0">
              <a:solidFill>
                <a:schemeClr val="bg1"/>
              </a:solidFill>
              <a:latin typeface="Helvetica" pitchFamily="2" charset="0"/>
              <a:cs typeface="Arial" panose="020B0604020202020204" pitchFamily="34" charset="0"/>
            </a:endParaRPr>
          </a:p>
          <a:p>
            <a:r>
              <a:rPr lang="fr-FR" sz="2200" b="1" dirty="0">
                <a:solidFill>
                  <a:schemeClr val="bg1"/>
                </a:solidFill>
                <a:latin typeface="Helvetica" pitchFamily="2" charset="0"/>
                <a:cs typeface="Arial" panose="020B0604020202020204" pitchFamily="34" charset="0"/>
              </a:rPr>
              <a:t>A</a:t>
            </a:r>
            <a:r>
              <a:rPr lang="fr-FR" sz="2200" b="1" i="0" u="none" strike="noStrike" dirty="0">
                <a:solidFill>
                  <a:schemeClr val="bg1"/>
                </a:solidFill>
                <a:effectLst/>
                <a:latin typeface="Helvetica" pitchFamily="2" charset="0"/>
                <a:cs typeface="Arial" panose="020B0604020202020204" pitchFamily="34" charset="0"/>
              </a:rPr>
              <a:t>nalgésie </a:t>
            </a:r>
          </a:p>
          <a:p>
            <a:r>
              <a:rPr lang="fr-FR" sz="2200" b="1" i="0" u="none" strike="noStrike" dirty="0">
                <a:solidFill>
                  <a:schemeClr val="bg1"/>
                </a:solidFill>
                <a:effectLst/>
                <a:latin typeface="Helvetica" pitchFamily="2" charset="0"/>
                <a:cs typeface="Arial" panose="020B0604020202020204" pitchFamily="34" charset="0"/>
              </a:rPr>
              <a:t>multimodale </a:t>
            </a:r>
          </a:p>
          <a:p>
            <a:r>
              <a:rPr lang="fr-FR" sz="1000" b="1" i="0" u="none" strike="noStrike" dirty="0">
                <a:solidFill>
                  <a:schemeClr val="bg1"/>
                </a:solidFill>
                <a:effectLst/>
                <a:latin typeface="Helvetica" pitchFamily="2" charset="0"/>
                <a:cs typeface="Arial" panose="020B0604020202020204" pitchFamily="34" charset="0"/>
              </a:rPr>
              <a:t>   </a:t>
            </a:r>
          </a:p>
          <a:p>
            <a:r>
              <a:rPr lang="fr-FR" sz="2200" b="1" i="0" u="none" strike="noStrike" dirty="0">
                <a:solidFill>
                  <a:schemeClr val="bg1"/>
                </a:solidFill>
                <a:effectLst/>
                <a:latin typeface="Helvetica" pitchFamily="2" charset="0"/>
                <a:cs typeface="Arial" panose="020B0604020202020204" pitchFamily="34" charset="0"/>
              </a:rPr>
              <a:t>Effets secondaires</a:t>
            </a:r>
          </a:p>
          <a:p>
            <a:endParaRPr lang="fr-FR" sz="1000" b="1" i="0" u="none" strike="noStrike" dirty="0">
              <a:solidFill>
                <a:schemeClr val="bg1"/>
              </a:solidFill>
              <a:effectLst/>
              <a:latin typeface="Helvetica" pitchFamily="2" charset="0"/>
              <a:cs typeface="Arial" panose="020B0604020202020204" pitchFamily="34" charset="0"/>
            </a:endParaRPr>
          </a:p>
          <a:p>
            <a:r>
              <a:rPr lang="fr-FR" sz="2200" b="1" i="0" u="none" strike="noStrike" dirty="0">
                <a:solidFill>
                  <a:schemeClr val="bg1"/>
                </a:solidFill>
                <a:effectLst/>
                <a:latin typeface="Helvetica" pitchFamily="2" charset="0"/>
                <a:cs typeface="Arial" panose="020B0604020202020204" pitchFamily="34" charset="0"/>
              </a:rPr>
              <a:t>Interactions</a:t>
            </a:r>
          </a:p>
          <a:p>
            <a:endParaRPr lang="fr-FR" sz="1000" b="1" dirty="0">
              <a:solidFill>
                <a:schemeClr val="bg1"/>
              </a:solidFill>
              <a:latin typeface="Helvetica" pitchFamily="2" charset="0"/>
              <a:cs typeface="Arial" panose="020B0604020202020204" pitchFamily="34" charset="0"/>
            </a:endParaRPr>
          </a:p>
          <a:p>
            <a:r>
              <a:rPr lang="fr-FR" sz="2200" b="1" i="0" u="none" strike="noStrike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Helvetica" pitchFamily="2" charset="0"/>
                <a:cs typeface="Arial" panose="020B0604020202020204" pitchFamily="34" charset="0"/>
              </a:rPr>
              <a:t>Indications</a:t>
            </a:r>
          </a:p>
          <a:p>
            <a:endParaRPr lang="fr-FR" sz="1000" b="1" i="0" u="none" strike="noStrike" dirty="0">
              <a:solidFill>
                <a:schemeClr val="bg1"/>
              </a:solidFill>
              <a:effectLst/>
              <a:latin typeface="Helvetica" pitchFamily="2" charset="0"/>
              <a:cs typeface="Arial" panose="020B0604020202020204" pitchFamily="34" charset="0"/>
            </a:endParaRPr>
          </a:p>
          <a:p>
            <a:r>
              <a:rPr lang="fr-FR" sz="2200" b="1" i="0" u="none" strike="noStrike" dirty="0">
                <a:solidFill>
                  <a:schemeClr val="bg1"/>
                </a:solidFill>
                <a:effectLst/>
                <a:latin typeface="Helvetica" pitchFamily="2" charset="0"/>
                <a:cs typeface="Arial" panose="020B0604020202020204" pitchFamily="34" charset="0"/>
              </a:rPr>
              <a:t>Contre-indications</a:t>
            </a:r>
          </a:p>
          <a:p>
            <a:endParaRPr lang="fr-FR" sz="1000" b="1" i="0" u="none" strike="noStrike" dirty="0">
              <a:solidFill>
                <a:schemeClr val="bg1"/>
              </a:solidFill>
              <a:effectLst/>
              <a:latin typeface="Helvetica" pitchFamily="2" charset="0"/>
              <a:cs typeface="Arial" panose="020B0604020202020204" pitchFamily="34" charset="0"/>
            </a:endParaRPr>
          </a:p>
          <a:p>
            <a:r>
              <a:rPr lang="fr-FR" sz="2200" b="1" i="0" u="none" strike="noStrike" dirty="0">
                <a:solidFill>
                  <a:schemeClr val="bg1"/>
                </a:solidFill>
                <a:effectLst/>
                <a:latin typeface="Helvetica" pitchFamily="2" charset="0"/>
                <a:cs typeface="Arial" panose="020B0604020202020204" pitchFamily="34" charset="0"/>
              </a:rPr>
              <a:t>Conclusion</a:t>
            </a:r>
            <a:endParaRPr lang="fr-FR" sz="2200" b="1" dirty="0"/>
          </a:p>
        </p:txBody>
      </p:sp>
    </p:spTree>
    <p:extLst>
      <p:ext uri="{BB962C8B-B14F-4D97-AF65-F5344CB8AC3E}">
        <p14:creationId xmlns:p14="http://schemas.microsoft.com/office/powerpoint/2010/main" val="2687777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1D848C4-976E-2DA3-2329-9CB9A0D43B7D}"/>
              </a:ext>
            </a:extLst>
          </p:cNvPr>
          <p:cNvSpPr/>
          <p:nvPr/>
        </p:nvSpPr>
        <p:spPr>
          <a:xfrm>
            <a:off x="-1" y="0"/>
            <a:ext cx="12192001" cy="125403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56F9BD6-89DB-2DFF-4DBB-DBB01C56FEF2}"/>
              </a:ext>
            </a:extLst>
          </p:cNvPr>
          <p:cNvSpPr txBox="1"/>
          <p:nvPr/>
        </p:nvSpPr>
        <p:spPr>
          <a:xfrm>
            <a:off x="462458" y="1576561"/>
            <a:ext cx="1131964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dirty="0">
                <a:latin typeface="Helvetica" pitchFamily="2" charset="0"/>
              </a:rPr>
              <a:t>Pharmacodynamique :</a:t>
            </a:r>
          </a:p>
          <a:p>
            <a:endParaRPr lang="fr-FR" sz="1000" b="1" dirty="0">
              <a:latin typeface="Helvetica" pitchFamily="2" charset="0"/>
            </a:endParaRPr>
          </a:p>
          <a:p>
            <a:r>
              <a:rPr lang="fr-FR" sz="2200" b="1" dirty="0">
                <a:latin typeface="Helvetica" pitchFamily="2" charset="0"/>
              </a:rPr>
              <a:t>	Inhibiteurs de la COX </a:t>
            </a:r>
            <a:r>
              <a:rPr lang="fr-FR" sz="2200" dirty="0">
                <a:latin typeface="Helvetica" pitchFamily="2" charset="0"/>
              </a:rPr>
              <a:t>(prostaglandines, thromboxane A2…) (-80 %)</a:t>
            </a:r>
          </a:p>
          <a:p>
            <a:endParaRPr lang="fr-FR" sz="1000" dirty="0">
              <a:latin typeface="Helvetica" pitchFamily="2" charset="0"/>
            </a:endParaRPr>
          </a:p>
          <a:p>
            <a:r>
              <a:rPr lang="fr-FR" sz="2200" dirty="0">
                <a:latin typeface="Helvetica" pitchFamily="2" charset="0"/>
              </a:rPr>
              <a:t>	</a:t>
            </a:r>
            <a:r>
              <a:rPr lang="fr-FR" sz="2200" b="1" dirty="0">
                <a:latin typeface="Helvetica" pitchFamily="2" charset="0"/>
              </a:rPr>
              <a:t>COX1 :</a:t>
            </a:r>
            <a:r>
              <a:rPr lang="fr-FR" sz="2200" dirty="0">
                <a:latin typeface="Helvetica" pitchFamily="2" charset="0"/>
              </a:rPr>
              <a:t> constitutive, fonctions physiologiques (</a:t>
            </a:r>
            <a:r>
              <a:rPr lang="fr-FR" sz="2200" dirty="0" err="1">
                <a:latin typeface="Helvetica" pitchFamily="2" charset="0"/>
              </a:rPr>
              <a:t>gastroprotection</a:t>
            </a:r>
            <a:r>
              <a:rPr lang="fr-FR" sz="2200" dirty="0">
                <a:latin typeface="Helvetica" pitchFamily="2" charset="0"/>
              </a:rPr>
              <a:t>, </a:t>
            </a:r>
            <a:r>
              <a:rPr lang="fr-FR" sz="2200" dirty="0" err="1">
                <a:latin typeface="Helvetica" pitchFamily="2" charset="0"/>
              </a:rPr>
              <a:t>aggrégation</a:t>
            </a:r>
            <a:r>
              <a:rPr lang="fr-FR" sz="2200" dirty="0">
                <a:latin typeface="Helvetica" pitchFamily="2" charset="0"/>
              </a:rPr>
              <a:t> 	plaquettaire…)</a:t>
            </a:r>
          </a:p>
          <a:p>
            <a:endParaRPr lang="fr-FR" sz="1000" dirty="0">
              <a:latin typeface="Helvetica" pitchFamily="2" charset="0"/>
            </a:endParaRPr>
          </a:p>
          <a:p>
            <a:r>
              <a:rPr lang="fr-FR" sz="2200" dirty="0">
                <a:latin typeface="Helvetica" pitchFamily="2" charset="0"/>
              </a:rPr>
              <a:t>	</a:t>
            </a:r>
            <a:r>
              <a:rPr lang="fr-FR" sz="2200" b="1" dirty="0">
                <a:latin typeface="Helvetica" pitchFamily="2" charset="0"/>
              </a:rPr>
              <a:t>COX2 :</a:t>
            </a:r>
            <a:r>
              <a:rPr lang="fr-FR" sz="2200" dirty="0">
                <a:latin typeface="Helvetica" pitchFamily="2" charset="0"/>
              </a:rPr>
              <a:t> inductible, inflammation, cible idéale théorique</a:t>
            </a:r>
          </a:p>
          <a:p>
            <a:endParaRPr lang="fr-FR" sz="2200" b="1" dirty="0">
              <a:latin typeface="Helvetica" pitchFamily="2" charset="0"/>
            </a:endParaRPr>
          </a:p>
          <a:p>
            <a:r>
              <a:rPr lang="fr-FR" sz="2200" b="1" dirty="0">
                <a:latin typeface="Helvetica" pitchFamily="2" charset="0"/>
              </a:rPr>
              <a:t>2 classes d’AINS :</a:t>
            </a:r>
          </a:p>
          <a:p>
            <a:endParaRPr lang="fr-FR" sz="1000" b="1" dirty="0">
              <a:latin typeface="Helvetica" pitchFamily="2" charset="0"/>
            </a:endParaRPr>
          </a:p>
          <a:p>
            <a:r>
              <a:rPr lang="fr-FR" sz="2200" dirty="0">
                <a:latin typeface="Helvetica" pitchFamily="2" charset="0"/>
              </a:rPr>
              <a:t>	</a:t>
            </a:r>
            <a:r>
              <a:rPr lang="fr-FR" sz="2200" b="1" dirty="0">
                <a:latin typeface="Helvetica" pitchFamily="2" charset="0"/>
              </a:rPr>
              <a:t>AINS-NS : </a:t>
            </a:r>
            <a:r>
              <a:rPr lang="fr-FR" sz="2200" dirty="0">
                <a:latin typeface="Helvetica" pitchFamily="2" charset="0"/>
              </a:rPr>
              <a:t>inhibiteur non sélectifs</a:t>
            </a:r>
          </a:p>
          <a:p>
            <a:endParaRPr lang="fr-FR" sz="1000" dirty="0">
              <a:latin typeface="Helvetica" pitchFamily="2" charset="0"/>
            </a:endParaRPr>
          </a:p>
          <a:p>
            <a:r>
              <a:rPr lang="fr-FR" sz="2200" dirty="0">
                <a:latin typeface="Helvetica" pitchFamily="2" charset="0"/>
              </a:rPr>
              <a:t>	</a:t>
            </a:r>
            <a:r>
              <a:rPr lang="fr-FR" sz="2200" b="1" dirty="0">
                <a:latin typeface="Helvetica" pitchFamily="2" charset="0"/>
              </a:rPr>
              <a:t>ICOX2 : </a:t>
            </a:r>
            <a:r>
              <a:rPr lang="fr-FR" sz="2200" dirty="0">
                <a:latin typeface="Helvetica" pitchFamily="2" charset="0"/>
              </a:rPr>
              <a:t>inhibent spécifiquement les COX2 (réduction théorique des effets 	indésirables hémorragiques et gastro-intestinaux)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BA39FA84-1005-1020-A486-29BACAF6DA3F}"/>
              </a:ext>
            </a:extLst>
          </p:cNvPr>
          <p:cNvSpPr txBox="1"/>
          <p:nvPr/>
        </p:nvSpPr>
        <p:spPr>
          <a:xfrm>
            <a:off x="361243" y="244396"/>
            <a:ext cx="1125929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sz="2200" b="1" i="0" u="none" strike="noStrike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Helvetica" pitchFamily="2" charset="0"/>
                <a:cs typeface="Arial" panose="020B0604020202020204" pitchFamily="34" charset="0"/>
              </a:rPr>
              <a:t>Introduction</a:t>
            </a:r>
            <a:r>
              <a:rPr lang="fr-FR" sz="2200" b="1" i="0" u="none" strike="noStrike" dirty="0">
                <a:solidFill>
                  <a:schemeClr val="bg1"/>
                </a:solidFill>
                <a:effectLst/>
                <a:latin typeface="Helvetica" pitchFamily="2" charset="0"/>
                <a:cs typeface="Arial" panose="020B0604020202020204" pitchFamily="34" charset="0"/>
              </a:rPr>
              <a:t>    </a:t>
            </a:r>
            <a:r>
              <a:rPr lang="fr-FR" sz="2200" b="1" dirty="0">
                <a:solidFill>
                  <a:schemeClr val="bg1"/>
                </a:solidFill>
                <a:latin typeface="Helvetica" pitchFamily="2" charset="0"/>
                <a:cs typeface="Arial" panose="020B0604020202020204" pitchFamily="34" charset="0"/>
              </a:rPr>
              <a:t>A</a:t>
            </a:r>
            <a:r>
              <a:rPr lang="fr-FR" sz="2200" b="1" i="0" u="none" strike="noStrike" dirty="0">
                <a:solidFill>
                  <a:schemeClr val="bg1"/>
                </a:solidFill>
                <a:effectLst/>
                <a:latin typeface="Helvetica" pitchFamily="2" charset="0"/>
                <a:cs typeface="Arial" panose="020B0604020202020204" pitchFamily="34" charset="0"/>
              </a:rPr>
              <a:t>nalgésie multimodale    Effets secondaires     Interactions    </a:t>
            </a:r>
          </a:p>
          <a:p>
            <a:pPr algn="r"/>
            <a:r>
              <a:rPr lang="fr-FR" sz="2200" b="1" i="0" u="none" strike="noStrike" dirty="0">
                <a:solidFill>
                  <a:schemeClr val="bg1"/>
                </a:solidFill>
                <a:effectLst/>
                <a:latin typeface="Helvetica" pitchFamily="2" charset="0"/>
                <a:cs typeface="Arial" panose="020B0604020202020204" pitchFamily="34" charset="0"/>
              </a:rPr>
              <a:t>Indications    Contre-indications     Conclusion</a:t>
            </a:r>
            <a:endParaRPr lang="fr-FR" sz="2200" b="1" dirty="0"/>
          </a:p>
        </p:txBody>
      </p:sp>
    </p:spTree>
    <p:extLst>
      <p:ext uri="{BB962C8B-B14F-4D97-AF65-F5344CB8AC3E}">
        <p14:creationId xmlns:p14="http://schemas.microsoft.com/office/powerpoint/2010/main" val="87828978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1D848C4-976E-2DA3-2329-9CB9A0D43B7D}"/>
              </a:ext>
            </a:extLst>
          </p:cNvPr>
          <p:cNvSpPr/>
          <p:nvPr/>
        </p:nvSpPr>
        <p:spPr>
          <a:xfrm>
            <a:off x="-1" y="0"/>
            <a:ext cx="3056709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2337162-A666-9555-4972-1E90402A77F4}"/>
              </a:ext>
            </a:extLst>
          </p:cNvPr>
          <p:cNvSpPr txBox="1"/>
          <p:nvPr/>
        </p:nvSpPr>
        <p:spPr>
          <a:xfrm>
            <a:off x="3525461" y="357351"/>
            <a:ext cx="672662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dirty="0">
                <a:solidFill>
                  <a:schemeClr val="accent1">
                    <a:lumMod val="50000"/>
                  </a:schemeClr>
                </a:solidFill>
                <a:latin typeface="Helvetica" pitchFamily="2" charset="0"/>
              </a:rPr>
              <a:t>RFE SFAR 2016 :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309C9EF-1587-2282-3F4C-68F9C45320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7949" y="2385847"/>
            <a:ext cx="6548561" cy="171270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58084B87-4DA0-BF58-ABCB-1D43D494232A}"/>
              </a:ext>
            </a:extLst>
          </p:cNvPr>
          <p:cNvSpPr txBox="1"/>
          <p:nvPr/>
        </p:nvSpPr>
        <p:spPr>
          <a:xfrm>
            <a:off x="172057" y="360010"/>
            <a:ext cx="11259297" cy="3724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200" b="1" i="0" u="none" strike="noStrike" dirty="0">
                <a:solidFill>
                  <a:schemeClr val="bg1"/>
                </a:solidFill>
                <a:effectLst/>
                <a:latin typeface="Helvetica" pitchFamily="2" charset="0"/>
                <a:cs typeface="Arial" panose="020B0604020202020204" pitchFamily="34" charset="0"/>
              </a:rPr>
              <a:t>Introduction</a:t>
            </a:r>
          </a:p>
          <a:p>
            <a:endParaRPr lang="fr-FR" sz="1000" b="1" dirty="0">
              <a:solidFill>
                <a:schemeClr val="bg1"/>
              </a:solidFill>
              <a:latin typeface="Helvetica" pitchFamily="2" charset="0"/>
              <a:cs typeface="Arial" panose="020B0604020202020204" pitchFamily="34" charset="0"/>
            </a:endParaRPr>
          </a:p>
          <a:p>
            <a:r>
              <a:rPr lang="fr-FR" sz="2200" b="1" dirty="0">
                <a:solidFill>
                  <a:schemeClr val="bg1"/>
                </a:solidFill>
                <a:latin typeface="Helvetica" pitchFamily="2" charset="0"/>
                <a:cs typeface="Arial" panose="020B0604020202020204" pitchFamily="34" charset="0"/>
              </a:rPr>
              <a:t>A</a:t>
            </a:r>
            <a:r>
              <a:rPr lang="fr-FR" sz="2200" b="1" i="0" u="none" strike="noStrike" dirty="0">
                <a:solidFill>
                  <a:schemeClr val="bg1"/>
                </a:solidFill>
                <a:effectLst/>
                <a:latin typeface="Helvetica" pitchFamily="2" charset="0"/>
                <a:cs typeface="Arial" panose="020B0604020202020204" pitchFamily="34" charset="0"/>
              </a:rPr>
              <a:t>nalgésie </a:t>
            </a:r>
          </a:p>
          <a:p>
            <a:r>
              <a:rPr lang="fr-FR" sz="2200" b="1" i="0" u="none" strike="noStrike" dirty="0">
                <a:solidFill>
                  <a:schemeClr val="bg1"/>
                </a:solidFill>
                <a:effectLst/>
                <a:latin typeface="Helvetica" pitchFamily="2" charset="0"/>
                <a:cs typeface="Arial" panose="020B0604020202020204" pitchFamily="34" charset="0"/>
              </a:rPr>
              <a:t>multimodale </a:t>
            </a:r>
          </a:p>
          <a:p>
            <a:r>
              <a:rPr lang="fr-FR" sz="1000" b="1" i="0" u="none" strike="noStrike" dirty="0">
                <a:solidFill>
                  <a:schemeClr val="bg1"/>
                </a:solidFill>
                <a:effectLst/>
                <a:latin typeface="Helvetica" pitchFamily="2" charset="0"/>
                <a:cs typeface="Arial" panose="020B0604020202020204" pitchFamily="34" charset="0"/>
              </a:rPr>
              <a:t>   </a:t>
            </a:r>
          </a:p>
          <a:p>
            <a:r>
              <a:rPr lang="fr-FR" sz="2200" b="1" i="0" u="none" strike="noStrike" dirty="0">
                <a:solidFill>
                  <a:schemeClr val="bg1"/>
                </a:solidFill>
                <a:effectLst/>
                <a:latin typeface="Helvetica" pitchFamily="2" charset="0"/>
                <a:cs typeface="Arial" panose="020B0604020202020204" pitchFamily="34" charset="0"/>
              </a:rPr>
              <a:t>Effets secondaires</a:t>
            </a:r>
          </a:p>
          <a:p>
            <a:endParaRPr lang="fr-FR" sz="1000" b="1" i="0" u="none" strike="noStrike" dirty="0">
              <a:solidFill>
                <a:schemeClr val="bg1"/>
              </a:solidFill>
              <a:effectLst/>
              <a:latin typeface="Helvetica" pitchFamily="2" charset="0"/>
              <a:cs typeface="Arial" panose="020B0604020202020204" pitchFamily="34" charset="0"/>
            </a:endParaRPr>
          </a:p>
          <a:p>
            <a:r>
              <a:rPr lang="fr-FR" sz="2200" b="1" i="0" u="none" strike="noStrike" dirty="0">
                <a:solidFill>
                  <a:schemeClr val="bg1"/>
                </a:solidFill>
                <a:effectLst/>
                <a:latin typeface="Helvetica" pitchFamily="2" charset="0"/>
                <a:cs typeface="Arial" panose="020B0604020202020204" pitchFamily="34" charset="0"/>
              </a:rPr>
              <a:t>Interactions</a:t>
            </a:r>
          </a:p>
          <a:p>
            <a:endParaRPr lang="fr-FR" sz="1000" b="1" dirty="0">
              <a:solidFill>
                <a:schemeClr val="bg1"/>
              </a:solidFill>
              <a:latin typeface="Helvetica" pitchFamily="2" charset="0"/>
              <a:cs typeface="Arial" panose="020B0604020202020204" pitchFamily="34" charset="0"/>
            </a:endParaRPr>
          </a:p>
          <a:p>
            <a:r>
              <a:rPr lang="fr-FR" sz="2200" b="1" i="0" u="none" strike="noStrike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Helvetica" pitchFamily="2" charset="0"/>
                <a:cs typeface="Arial" panose="020B0604020202020204" pitchFamily="34" charset="0"/>
              </a:rPr>
              <a:t>Indications</a:t>
            </a:r>
          </a:p>
          <a:p>
            <a:endParaRPr lang="fr-FR" sz="1000" b="1" i="0" u="none" strike="noStrike" dirty="0">
              <a:solidFill>
                <a:schemeClr val="bg1"/>
              </a:solidFill>
              <a:effectLst/>
              <a:latin typeface="Helvetica" pitchFamily="2" charset="0"/>
              <a:cs typeface="Arial" panose="020B0604020202020204" pitchFamily="34" charset="0"/>
            </a:endParaRPr>
          </a:p>
          <a:p>
            <a:r>
              <a:rPr lang="fr-FR" sz="2200" b="1" i="0" u="none" strike="noStrike" dirty="0">
                <a:solidFill>
                  <a:schemeClr val="bg1"/>
                </a:solidFill>
                <a:effectLst/>
                <a:latin typeface="Helvetica" pitchFamily="2" charset="0"/>
                <a:cs typeface="Arial" panose="020B0604020202020204" pitchFamily="34" charset="0"/>
              </a:rPr>
              <a:t>Contre-indications</a:t>
            </a:r>
          </a:p>
          <a:p>
            <a:endParaRPr lang="fr-FR" sz="1000" b="1" i="0" u="none" strike="noStrike" dirty="0">
              <a:solidFill>
                <a:schemeClr val="bg1"/>
              </a:solidFill>
              <a:effectLst/>
              <a:latin typeface="Helvetica" pitchFamily="2" charset="0"/>
              <a:cs typeface="Arial" panose="020B0604020202020204" pitchFamily="34" charset="0"/>
            </a:endParaRPr>
          </a:p>
          <a:p>
            <a:r>
              <a:rPr lang="fr-FR" sz="2200" b="1" i="0" u="none" strike="noStrike" dirty="0">
                <a:solidFill>
                  <a:schemeClr val="bg1"/>
                </a:solidFill>
                <a:effectLst/>
                <a:latin typeface="Helvetica" pitchFamily="2" charset="0"/>
                <a:cs typeface="Arial" panose="020B0604020202020204" pitchFamily="34" charset="0"/>
              </a:rPr>
              <a:t>Conclusion</a:t>
            </a:r>
            <a:endParaRPr lang="fr-FR" sz="2200" b="1" dirty="0"/>
          </a:p>
        </p:txBody>
      </p:sp>
    </p:spTree>
    <p:extLst>
      <p:ext uri="{BB962C8B-B14F-4D97-AF65-F5344CB8AC3E}">
        <p14:creationId xmlns:p14="http://schemas.microsoft.com/office/powerpoint/2010/main" val="396286557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1D848C4-976E-2DA3-2329-9CB9A0D43B7D}"/>
              </a:ext>
            </a:extLst>
          </p:cNvPr>
          <p:cNvSpPr/>
          <p:nvPr/>
        </p:nvSpPr>
        <p:spPr>
          <a:xfrm>
            <a:off x="-1" y="0"/>
            <a:ext cx="12192001" cy="125403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56F9BD6-89DB-2DFF-4DBB-DBB01C56FEF2}"/>
              </a:ext>
            </a:extLst>
          </p:cNvPr>
          <p:cNvSpPr txBox="1"/>
          <p:nvPr/>
        </p:nvSpPr>
        <p:spPr>
          <a:xfrm>
            <a:off x="462458" y="1658426"/>
            <a:ext cx="11319641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dirty="0">
                <a:solidFill>
                  <a:schemeClr val="accent1">
                    <a:lumMod val="50000"/>
                  </a:schemeClr>
                </a:solidFill>
                <a:latin typeface="Helvetica" pitchFamily="2" charset="0"/>
              </a:rPr>
              <a:t>Pour tout les types de chirurgies ?</a:t>
            </a:r>
          </a:p>
          <a:p>
            <a:endParaRPr lang="fr-FR" sz="2200" dirty="0">
              <a:latin typeface="Helvetica" pitchFamily="2" charset="0"/>
            </a:endParaRPr>
          </a:p>
          <a:p>
            <a:r>
              <a:rPr lang="fr-FR" sz="2200" b="1" dirty="0">
                <a:latin typeface="Helvetica" pitchFamily="2" charset="0"/>
              </a:rPr>
              <a:t>Chirurgie colo-rectale : </a:t>
            </a:r>
            <a:r>
              <a:rPr lang="fr-FR" sz="2200" dirty="0">
                <a:latin typeface="Helvetica" pitchFamily="2" charset="0"/>
              </a:rPr>
              <a:t>risque de </a:t>
            </a:r>
            <a:r>
              <a:rPr lang="fr-FR" sz="2200" b="1" dirty="0">
                <a:latin typeface="Helvetica" pitchFamily="2" charset="0"/>
              </a:rPr>
              <a:t>fistule digestive</a:t>
            </a:r>
          </a:p>
          <a:p>
            <a:endParaRPr lang="fr-FR" sz="2200" dirty="0">
              <a:latin typeface="Helvetica" pitchFamily="2" charset="0"/>
            </a:endParaRPr>
          </a:p>
          <a:p>
            <a:endParaRPr lang="fr-FR" sz="2200" dirty="0">
              <a:latin typeface="Helvetica" pitchFamily="2" charset="0"/>
            </a:endParaRPr>
          </a:p>
          <a:p>
            <a:r>
              <a:rPr lang="fr-FR" sz="2200" dirty="0">
                <a:latin typeface="Helvetica" pitchFamily="2" charset="0"/>
              </a:rPr>
              <a:t>	- Plusieurs études sur le sujet </a:t>
            </a:r>
            <a:r>
              <a:rPr lang="fr-FR" sz="1000" dirty="0">
                <a:latin typeface="Helvetica" pitchFamily="2" charset="0"/>
              </a:rPr>
              <a:t>(1) (2) (3) (4)</a:t>
            </a:r>
          </a:p>
          <a:p>
            <a:r>
              <a:rPr lang="fr-FR" sz="2200" dirty="0">
                <a:latin typeface="Helvetica" pitchFamily="2" charset="0"/>
              </a:rPr>
              <a:t>	- Résultats contradictoires</a:t>
            </a:r>
          </a:p>
          <a:p>
            <a:r>
              <a:rPr lang="fr-FR" sz="2200" dirty="0">
                <a:latin typeface="Helvetica" pitchFamily="2" charset="0"/>
              </a:rPr>
              <a:t>	- Qualité méthodologique discutable : études rétrospectives, ERC en critère de 	jugements secondaire</a:t>
            </a:r>
          </a:p>
          <a:p>
            <a:r>
              <a:rPr lang="fr-FR" sz="2200" dirty="0">
                <a:latin typeface="Helvetica" pitchFamily="2" charset="0"/>
              </a:rPr>
              <a:t>	</a:t>
            </a:r>
          </a:p>
          <a:p>
            <a:endParaRPr lang="fr-FR" sz="2200" dirty="0">
              <a:latin typeface="Helvetica" pitchFamily="2" charset="0"/>
            </a:endParaRPr>
          </a:p>
          <a:p>
            <a:endParaRPr lang="fr-FR" sz="2200" dirty="0">
              <a:latin typeface="Helvetica" pitchFamily="2" charset="0"/>
            </a:endParaRPr>
          </a:p>
          <a:p>
            <a:endParaRPr lang="fr-FR" sz="2200" dirty="0">
              <a:latin typeface="Helvetica" pitchFamily="2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E6F852E0-F5F3-62CC-92C0-02715B75E9A0}"/>
              </a:ext>
            </a:extLst>
          </p:cNvPr>
          <p:cNvSpPr txBox="1"/>
          <p:nvPr/>
        </p:nvSpPr>
        <p:spPr>
          <a:xfrm>
            <a:off x="462459" y="5934926"/>
            <a:ext cx="1151595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000" dirty="0">
                <a:effectLst/>
                <a:latin typeface="Helvetica" pitchFamily="2" charset="0"/>
              </a:rPr>
              <a:t>(1) </a:t>
            </a:r>
            <a:r>
              <a:rPr lang="fr-FR" sz="1000" dirty="0" err="1">
                <a:effectLst/>
                <a:latin typeface="Helvetica" pitchFamily="2" charset="0"/>
              </a:rPr>
              <a:t>Hakkarainen</a:t>
            </a:r>
            <a:r>
              <a:rPr lang="fr-FR" sz="1000" dirty="0">
                <a:effectLst/>
                <a:latin typeface="Helvetica" pitchFamily="2" charset="0"/>
              </a:rPr>
              <a:t>, T.W., et al., </a:t>
            </a:r>
            <a:r>
              <a:rPr lang="fr-FR" sz="1000" dirty="0" err="1">
                <a:effectLst/>
                <a:latin typeface="Helvetica" pitchFamily="2" charset="0"/>
              </a:rPr>
              <a:t>Nonsteroidal</a:t>
            </a:r>
            <a:r>
              <a:rPr lang="fr-FR" sz="1000" dirty="0">
                <a:effectLst/>
                <a:latin typeface="Helvetica" pitchFamily="2" charset="0"/>
              </a:rPr>
              <a:t> anti-</a:t>
            </a:r>
            <a:r>
              <a:rPr lang="fr-FR" sz="1000" dirty="0" err="1">
                <a:effectLst/>
                <a:latin typeface="Helvetica" pitchFamily="2" charset="0"/>
              </a:rPr>
              <a:t>inflammatory</a:t>
            </a:r>
            <a:r>
              <a:rPr lang="fr-FR" sz="1000" dirty="0">
                <a:effectLst/>
                <a:latin typeface="Helvetica" pitchFamily="2" charset="0"/>
              </a:rPr>
              <a:t> </a:t>
            </a:r>
            <a:r>
              <a:rPr lang="fr-FR" sz="1000" dirty="0" err="1">
                <a:effectLst/>
                <a:latin typeface="Helvetica" pitchFamily="2" charset="0"/>
              </a:rPr>
              <a:t>drugs</a:t>
            </a:r>
            <a:r>
              <a:rPr lang="fr-FR" sz="1000" dirty="0">
                <a:effectLst/>
                <a:latin typeface="Helvetica" pitchFamily="2" charset="0"/>
              </a:rPr>
              <a:t> and the </a:t>
            </a:r>
            <a:r>
              <a:rPr lang="fr-FR" sz="1000" dirty="0" err="1">
                <a:effectLst/>
                <a:latin typeface="Helvetica" pitchFamily="2" charset="0"/>
              </a:rPr>
              <a:t>risk</a:t>
            </a:r>
            <a:r>
              <a:rPr lang="fr-FR" sz="1000" dirty="0">
                <a:effectLst/>
                <a:latin typeface="Helvetica" pitchFamily="2" charset="0"/>
              </a:rPr>
              <a:t> for </a:t>
            </a:r>
            <a:r>
              <a:rPr lang="fr-FR" sz="1000" dirty="0" err="1">
                <a:effectLst/>
                <a:latin typeface="Helvetica" pitchFamily="2" charset="0"/>
              </a:rPr>
              <a:t>anastomotic</a:t>
            </a:r>
            <a:r>
              <a:rPr lang="fr-FR" sz="1000" dirty="0">
                <a:effectLst/>
                <a:latin typeface="Helvetica" pitchFamily="2" charset="0"/>
              </a:rPr>
              <a:t> </a:t>
            </a:r>
            <a:r>
              <a:rPr lang="fr-FR" sz="1000" dirty="0" err="1">
                <a:effectLst/>
                <a:latin typeface="Helvetica" pitchFamily="2" charset="0"/>
              </a:rPr>
              <a:t>failure</a:t>
            </a:r>
            <a:r>
              <a:rPr lang="fr-FR" sz="1000" dirty="0">
                <a:effectLst/>
                <a:latin typeface="Helvetica" pitchFamily="2" charset="0"/>
              </a:rPr>
              <a:t>: a report </a:t>
            </a:r>
            <a:r>
              <a:rPr lang="fr-FR" sz="1000" dirty="0" err="1">
                <a:effectLst/>
                <a:latin typeface="Helvetica" pitchFamily="2" charset="0"/>
              </a:rPr>
              <a:t>from</a:t>
            </a:r>
            <a:r>
              <a:rPr lang="fr-FR" sz="1000" dirty="0">
                <a:effectLst/>
                <a:latin typeface="Helvetica" pitchFamily="2" charset="0"/>
              </a:rPr>
              <a:t> Washington </a:t>
            </a:r>
            <a:r>
              <a:rPr lang="fr-FR" sz="1000" dirty="0" err="1">
                <a:effectLst/>
                <a:latin typeface="Helvetica" pitchFamily="2" charset="0"/>
              </a:rPr>
              <a:t>State's</a:t>
            </a:r>
            <a:r>
              <a:rPr lang="fr-FR" sz="1000" dirty="0">
                <a:effectLst/>
                <a:latin typeface="Helvetica" pitchFamily="2" charset="0"/>
              </a:rPr>
              <a:t> </a:t>
            </a:r>
            <a:r>
              <a:rPr lang="fr-FR" sz="1000" dirty="0" err="1">
                <a:effectLst/>
                <a:latin typeface="Helvetica" pitchFamily="2" charset="0"/>
              </a:rPr>
              <a:t>Surgical</a:t>
            </a:r>
            <a:r>
              <a:rPr lang="fr-FR" sz="1000" dirty="0">
                <a:effectLst/>
                <a:latin typeface="Helvetica" pitchFamily="2" charset="0"/>
              </a:rPr>
              <a:t> Care and </a:t>
            </a:r>
            <a:r>
              <a:rPr lang="fr-FR" sz="1000" dirty="0" err="1">
                <a:effectLst/>
                <a:latin typeface="Helvetica" pitchFamily="2" charset="0"/>
              </a:rPr>
              <a:t>Outcomes</a:t>
            </a:r>
            <a:r>
              <a:rPr lang="fr-FR" sz="1000" dirty="0">
                <a:effectLst/>
                <a:latin typeface="Helvetica" pitchFamily="2" charset="0"/>
              </a:rPr>
              <a:t> </a:t>
            </a:r>
            <a:r>
              <a:rPr lang="fr-FR" sz="1000" dirty="0" err="1">
                <a:effectLst/>
                <a:latin typeface="Helvetica" pitchFamily="2" charset="0"/>
              </a:rPr>
              <a:t>Assessment</a:t>
            </a:r>
            <a:r>
              <a:rPr lang="fr-FR" sz="1000" dirty="0">
                <a:effectLst/>
                <a:latin typeface="Helvetica" pitchFamily="2" charset="0"/>
              </a:rPr>
              <a:t> Program (SCOAP). JAMA </a:t>
            </a:r>
            <a:r>
              <a:rPr lang="fr-FR" sz="1000" dirty="0" err="1">
                <a:effectLst/>
                <a:latin typeface="Helvetica" pitchFamily="2" charset="0"/>
              </a:rPr>
              <a:t>Surg</a:t>
            </a:r>
            <a:r>
              <a:rPr lang="fr-FR" sz="1000" dirty="0">
                <a:effectLst/>
                <a:latin typeface="Helvetica" pitchFamily="2" charset="0"/>
              </a:rPr>
              <a:t>, 2015. 150(3): p. 223-8. (2) Collaborative, S.T., Impact of </a:t>
            </a:r>
            <a:r>
              <a:rPr lang="fr-FR" sz="1000" dirty="0" err="1">
                <a:effectLst/>
                <a:latin typeface="Helvetica" pitchFamily="2" charset="0"/>
              </a:rPr>
              <a:t>postoperative</a:t>
            </a:r>
            <a:r>
              <a:rPr lang="fr-FR" sz="1000" dirty="0">
                <a:effectLst/>
                <a:latin typeface="Helvetica" pitchFamily="2" charset="0"/>
              </a:rPr>
              <a:t> non-</a:t>
            </a:r>
            <a:r>
              <a:rPr lang="fr-FR" sz="1000" dirty="0" err="1">
                <a:effectLst/>
                <a:latin typeface="Helvetica" pitchFamily="2" charset="0"/>
              </a:rPr>
              <a:t>steroidal</a:t>
            </a:r>
            <a:r>
              <a:rPr lang="fr-FR" sz="1000" dirty="0">
                <a:effectLst/>
                <a:latin typeface="Helvetica" pitchFamily="2" charset="0"/>
              </a:rPr>
              <a:t> anti-</a:t>
            </a:r>
            <a:r>
              <a:rPr lang="fr-FR" sz="1000" dirty="0" err="1">
                <a:effectLst/>
                <a:latin typeface="Helvetica" pitchFamily="2" charset="0"/>
              </a:rPr>
              <a:t>inflammatory</a:t>
            </a:r>
            <a:r>
              <a:rPr lang="fr-FR" sz="1000" dirty="0">
                <a:effectLst/>
                <a:latin typeface="Helvetica" pitchFamily="2" charset="0"/>
              </a:rPr>
              <a:t> </a:t>
            </a:r>
            <a:r>
              <a:rPr lang="fr-FR" sz="1000" dirty="0" err="1">
                <a:effectLst/>
                <a:latin typeface="Helvetica" pitchFamily="2" charset="0"/>
              </a:rPr>
              <a:t>drugs</a:t>
            </a:r>
            <a:r>
              <a:rPr lang="fr-FR" sz="1000" dirty="0">
                <a:effectLst/>
                <a:latin typeface="Helvetica" pitchFamily="2" charset="0"/>
              </a:rPr>
              <a:t> on adverse </a:t>
            </a:r>
            <a:r>
              <a:rPr lang="fr-FR" sz="1000" dirty="0" err="1">
                <a:effectLst/>
                <a:latin typeface="Helvetica" pitchFamily="2" charset="0"/>
              </a:rPr>
              <a:t>events</a:t>
            </a:r>
            <a:r>
              <a:rPr lang="fr-FR" sz="1000" dirty="0">
                <a:effectLst/>
                <a:latin typeface="Helvetica" pitchFamily="2" charset="0"/>
              </a:rPr>
              <a:t> </a:t>
            </a:r>
            <a:r>
              <a:rPr lang="fr-FR" sz="1000" dirty="0" err="1">
                <a:effectLst/>
                <a:latin typeface="Helvetica" pitchFamily="2" charset="0"/>
              </a:rPr>
              <a:t>after</a:t>
            </a:r>
            <a:r>
              <a:rPr lang="fr-FR" sz="1000" dirty="0">
                <a:effectLst/>
                <a:latin typeface="Helvetica" pitchFamily="2" charset="0"/>
              </a:rPr>
              <a:t> gastrointestinal </a:t>
            </a:r>
            <a:r>
              <a:rPr lang="fr-FR" sz="1000" dirty="0" err="1">
                <a:effectLst/>
                <a:latin typeface="Helvetica" pitchFamily="2" charset="0"/>
              </a:rPr>
              <a:t>surgery</a:t>
            </a:r>
            <a:r>
              <a:rPr lang="fr-FR" sz="1000" dirty="0">
                <a:effectLst/>
                <a:latin typeface="Helvetica" pitchFamily="2" charset="0"/>
              </a:rPr>
              <a:t>. Br J </a:t>
            </a:r>
            <a:r>
              <a:rPr lang="fr-FR" sz="1000" dirty="0" err="1">
                <a:effectLst/>
                <a:latin typeface="Helvetica" pitchFamily="2" charset="0"/>
              </a:rPr>
              <a:t>Surg</a:t>
            </a:r>
            <a:r>
              <a:rPr lang="fr-FR" sz="1000" dirty="0">
                <a:effectLst/>
                <a:latin typeface="Helvetica" pitchFamily="2" charset="0"/>
              </a:rPr>
              <a:t>, 2014. 101(11): p. 1413-23. (3) Burton, T.P., A. Mittal, and M. </a:t>
            </a:r>
            <a:r>
              <a:rPr lang="fr-FR" sz="1000" dirty="0" err="1">
                <a:effectLst/>
                <a:latin typeface="Helvetica" pitchFamily="2" charset="0"/>
              </a:rPr>
              <a:t>Soop</a:t>
            </a:r>
            <a:r>
              <a:rPr lang="fr-FR" sz="1000" dirty="0">
                <a:effectLst/>
                <a:latin typeface="Helvetica" pitchFamily="2" charset="0"/>
              </a:rPr>
              <a:t>, </a:t>
            </a:r>
            <a:r>
              <a:rPr lang="fr-FR" sz="1000" dirty="0" err="1">
                <a:effectLst/>
                <a:latin typeface="Helvetica" pitchFamily="2" charset="0"/>
              </a:rPr>
              <a:t>Nonsteroidal</a:t>
            </a:r>
            <a:r>
              <a:rPr lang="fr-FR" sz="1000" dirty="0">
                <a:effectLst/>
                <a:latin typeface="Helvetica" pitchFamily="2" charset="0"/>
              </a:rPr>
              <a:t> anti-</a:t>
            </a:r>
            <a:r>
              <a:rPr lang="fr-FR" sz="1000" dirty="0" err="1">
                <a:effectLst/>
                <a:latin typeface="Helvetica" pitchFamily="2" charset="0"/>
              </a:rPr>
              <a:t>inflammatory</a:t>
            </a:r>
            <a:r>
              <a:rPr lang="fr-FR" sz="1000" dirty="0">
                <a:effectLst/>
                <a:latin typeface="Helvetica" pitchFamily="2" charset="0"/>
              </a:rPr>
              <a:t> </a:t>
            </a:r>
            <a:r>
              <a:rPr lang="fr-FR" sz="1000" dirty="0" err="1">
                <a:effectLst/>
                <a:latin typeface="Helvetica" pitchFamily="2" charset="0"/>
              </a:rPr>
              <a:t>drugs</a:t>
            </a:r>
            <a:r>
              <a:rPr lang="fr-FR" sz="1000" dirty="0">
                <a:effectLst/>
                <a:latin typeface="Helvetica" pitchFamily="2" charset="0"/>
              </a:rPr>
              <a:t> and </a:t>
            </a:r>
            <a:r>
              <a:rPr lang="fr-FR" sz="1000" dirty="0" err="1">
                <a:effectLst/>
                <a:latin typeface="Helvetica" pitchFamily="2" charset="0"/>
              </a:rPr>
              <a:t>anastomotic</a:t>
            </a:r>
            <a:r>
              <a:rPr lang="fr-FR" sz="1000" dirty="0">
                <a:effectLst/>
                <a:latin typeface="Helvetica" pitchFamily="2" charset="0"/>
              </a:rPr>
              <a:t> </a:t>
            </a:r>
            <a:r>
              <a:rPr lang="fr-FR" sz="1000" dirty="0" err="1">
                <a:effectLst/>
                <a:latin typeface="Helvetica" pitchFamily="2" charset="0"/>
              </a:rPr>
              <a:t>dehiscence</a:t>
            </a:r>
            <a:r>
              <a:rPr lang="fr-FR" sz="1000" dirty="0">
                <a:effectLst/>
                <a:latin typeface="Helvetica" pitchFamily="2" charset="0"/>
              </a:rPr>
              <a:t> in </a:t>
            </a:r>
            <a:r>
              <a:rPr lang="fr-FR" sz="1000" dirty="0" err="1">
                <a:effectLst/>
                <a:latin typeface="Helvetica" pitchFamily="2" charset="0"/>
              </a:rPr>
              <a:t>bowel</a:t>
            </a:r>
            <a:r>
              <a:rPr lang="fr-FR" sz="1000" dirty="0">
                <a:effectLst/>
                <a:latin typeface="Helvetica" pitchFamily="2" charset="0"/>
              </a:rPr>
              <a:t> </a:t>
            </a:r>
            <a:r>
              <a:rPr lang="fr-FR" sz="1000" dirty="0" err="1">
                <a:effectLst/>
                <a:latin typeface="Helvetica" pitchFamily="2" charset="0"/>
              </a:rPr>
              <a:t>surgery</a:t>
            </a:r>
            <a:r>
              <a:rPr lang="fr-FR" sz="1000" dirty="0">
                <a:effectLst/>
                <a:latin typeface="Helvetica" pitchFamily="2" charset="0"/>
              </a:rPr>
              <a:t>: </a:t>
            </a:r>
            <a:r>
              <a:rPr lang="fr-FR" sz="1000" dirty="0" err="1">
                <a:effectLst/>
                <a:latin typeface="Helvetica" pitchFamily="2" charset="0"/>
              </a:rPr>
              <a:t>systematic</a:t>
            </a:r>
            <a:r>
              <a:rPr lang="fr-FR" sz="1000" dirty="0">
                <a:effectLst/>
                <a:latin typeface="Helvetica" pitchFamily="2" charset="0"/>
              </a:rPr>
              <a:t> </a:t>
            </a:r>
            <a:r>
              <a:rPr lang="fr-FR" sz="1000" dirty="0" err="1">
                <a:effectLst/>
                <a:latin typeface="Helvetica" pitchFamily="2" charset="0"/>
              </a:rPr>
              <a:t>review</a:t>
            </a:r>
            <a:r>
              <a:rPr lang="fr-FR" sz="1000" dirty="0">
                <a:effectLst/>
                <a:latin typeface="Helvetica" pitchFamily="2" charset="0"/>
              </a:rPr>
              <a:t> and </a:t>
            </a:r>
            <a:r>
              <a:rPr lang="fr-FR" sz="1000" dirty="0" err="1">
                <a:effectLst/>
                <a:latin typeface="Helvetica" pitchFamily="2" charset="0"/>
              </a:rPr>
              <a:t>meta-analysis</a:t>
            </a:r>
            <a:r>
              <a:rPr lang="fr-FR" sz="1000" dirty="0">
                <a:effectLst/>
                <a:latin typeface="Helvetica" pitchFamily="2" charset="0"/>
              </a:rPr>
              <a:t> of </a:t>
            </a:r>
            <a:r>
              <a:rPr lang="fr-FR" sz="1000" dirty="0" err="1">
                <a:effectLst/>
                <a:latin typeface="Helvetica" pitchFamily="2" charset="0"/>
              </a:rPr>
              <a:t>randomized</a:t>
            </a:r>
            <a:r>
              <a:rPr lang="fr-FR" sz="1000" dirty="0">
                <a:effectLst/>
                <a:latin typeface="Helvetica" pitchFamily="2" charset="0"/>
              </a:rPr>
              <a:t>, </a:t>
            </a:r>
            <a:r>
              <a:rPr lang="fr-FR" sz="1000" dirty="0" err="1">
                <a:effectLst/>
                <a:latin typeface="Helvetica" pitchFamily="2" charset="0"/>
              </a:rPr>
              <a:t>controlled</a:t>
            </a:r>
            <a:r>
              <a:rPr lang="fr-FR" sz="1000" dirty="0">
                <a:effectLst/>
                <a:latin typeface="Helvetica" pitchFamily="2" charset="0"/>
              </a:rPr>
              <a:t> trials. Dis Colon Rectum, 2013. 56(1): p. 126-34. (4) </a:t>
            </a:r>
            <a:r>
              <a:rPr lang="fr-FR" sz="1000" dirty="0" err="1">
                <a:effectLst/>
                <a:latin typeface="Helvetica" pitchFamily="2" charset="0"/>
              </a:rPr>
              <a:t>Alfonsi</a:t>
            </a:r>
            <a:r>
              <a:rPr lang="fr-FR" sz="1000" dirty="0">
                <a:effectLst/>
                <a:latin typeface="Helvetica" pitchFamily="2" charset="0"/>
              </a:rPr>
              <a:t>, P., et al., [Guidelines for </a:t>
            </a:r>
            <a:r>
              <a:rPr lang="fr-FR" sz="1000" dirty="0" err="1">
                <a:effectLst/>
                <a:latin typeface="Helvetica" pitchFamily="2" charset="0"/>
              </a:rPr>
              <a:t>enhanced</a:t>
            </a:r>
            <a:r>
              <a:rPr lang="fr-FR" sz="1000" dirty="0">
                <a:effectLst/>
                <a:latin typeface="Helvetica" pitchFamily="2" charset="0"/>
              </a:rPr>
              <a:t> </a:t>
            </a:r>
            <a:r>
              <a:rPr lang="fr-FR" sz="1000" dirty="0" err="1">
                <a:effectLst/>
                <a:latin typeface="Helvetica" pitchFamily="2" charset="0"/>
              </a:rPr>
              <a:t>recovery</a:t>
            </a:r>
            <a:r>
              <a:rPr lang="fr-FR" sz="1000" dirty="0">
                <a:effectLst/>
                <a:latin typeface="Helvetica" pitchFamily="2" charset="0"/>
              </a:rPr>
              <a:t> </a:t>
            </a:r>
            <a:r>
              <a:rPr lang="fr-FR" sz="1000" dirty="0" err="1">
                <a:effectLst/>
                <a:latin typeface="Helvetica" pitchFamily="2" charset="0"/>
              </a:rPr>
              <a:t>after</a:t>
            </a:r>
            <a:r>
              <a:rPr lang="fr-FR" sz="1000" dirty="0">
                <a:effectLst/>
                <a:latin typeface="Helvetica" pitchFamily="2" charset="0"/>
              </a:rPr>
              <a:t> </a:t>
            </a:r>
            <a:r>
              <a:rPr lang="fr-FR" sz="1000" dirty="0" err="1">
                <a:effectLst/>
                <a:latin typeface="Helvetica" pitchFamily="2" charset="0"/>
              </a:rPr>
              <a:t>elective</a:t>
            </a:r>
            <a:r>
              <a:rPr lang="fr-FR" sz="1000" dirty="0">
                <a:effectLst/>
                <a:latin typeface="Helvetica" pitchFamily="2" charset="0"/>
              </a:rPr>
              <a:t> colorectal </a:t>
            </a:r>
            <a:r>
              <a:rPr lang="fr-FR" sz="1000" dirty="0" err="1">
                <a:effectLst/>
                <a:latin typeface="Helvetica" pitchFamily="2" charset="0"/>
              </a:rPr>
              <a:t>surgery</a:t>
            </a:r>
            <a:r>
              <a:rPr lang="fr-FR" sz="1000" dirty="0">
                <a:effectLst/>
                <a:latin typeface="Helvetica" pitchFamily="2" charset="0"/>
              </a:rPr>
              <a:t>]. Ann Fr </a:t>
            </a:r>
            <a:r>
              <a:rPr lang="fr-FR" sz="1000" dirty="0" err="1">
                <a:effectLst/>
                <a:latin typeface="Helvetica" pitchFamily="2" charset="0"/>
              </a:rPr>
              <a:t>Anesth</a:t>
            </a:r>
            <a:r>
              <a:rPr lang="fr-FR" sz="1000" dirty="0">
                <a:effectLst/>
                <a:latin typeface="Helvetica" pitchFamily="2" charset="0"/>
              </a:rPr>
              <a:t> </a:t>
            </a:r>
            <a:r>
              <a:rPr lang="fr-FR" sz="1000" dirty="0" err="1">
                <a:effectLst/>
                <a:latin typeface="Helvetica" pitchFamily="2" charset="0"/>
              </a:rPr>
              <a:t>Reanim</a:t>
            </a:r>
            <a:r>
              <a:rPr lang="fr-FR" sz="1000" dirty="0">
                <a:effectLst/>
                <a:latin typeface="Helvetica" pitchFamily="2" charset="0"/>
              </a:rPr>
              <a:t>, 2014. 33(5): p. 370-84. </a:t>
            </a:r>
          </a:p>
          <a:p>
            <a:pPr algn="r"/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01E5780D-CF26-0F56-6566-E0B5732DB431}"/>
              </a:ext>
            </a:extLst>
          </p:cNvPr>
          <p:cNvSpPr txBox="1"/>
          <p:nvPr/>
        </p:nvSpPr>
        <p:spPr>
          <a:xfrm>
            <a:off x="361243" y="244396"/>
            <a:ext cx="1125929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sz="2200" b="1" i="0" u="none" strike="noStrike" dirty="0">
                <a:solidFill>
                  <a:schemeClr val="bg1"/>
                </a:solidFill>
                <a:effectLst/>
                <a:latin typeface="Helvetica" pitchFamily="2" charset="0"/>
                <a:cs typeface="Arial" panose="020B0604020202020204" pitchFamily="34" charset="0"/>
              </a:rPr>
              <a:t>Introduction    </a:t>
            </a:r>
            <a:r>
              <a:rPr lang="fr-FR" sz="2200" b="1" dirty="0">
                <a:solidFill>
                  <a:schemeClr val="bg1"/>
                </a:solidFill>
                <a:latin typeface="Helvetica" pitchFamily="2" charset="0"/>
                <a:cs typeface="Arial" panose="020B0604020202020204" pitchFamily="34" charset="0"/>
              </a:rPr>
              <a:t>A</a:t>
            </a:r>
            <a:r>
              <a:rPr lang="fr-FR" sz="2200" b="1" i="0" u="none" strike="noStrike" dirty="0">
                <a:solidFill>
                  <a:schemeClr val="bg1"/>
                </a:solidFill>
                <a:effectLst/>
                <a:latin typeface="Helvetica" pitchFamily="2" charset="0"/>
                <a:cs typeface="Arial" panose="020B0604020202020204" pitchFamily="34" charset="0"/>
              </a:rPr>
              <a:t>nalgésie multimodale    Effets secondaires     Interactions    </a:t>
            </a:r>
          </a:p>
          <a:p>
            <a:pPr algn="r"/>
            <a:r>
              <a:rPr lang="fr-FR" sz="2200" b="1" i="0" u="none" strike="noStrike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Helvetica" pitchFamily="2" charset="0"/>
                <a:cs typeface="Arial" panose="020B0604020202020204" pitchFamily="34" charset="0"/>
              </a:rPr>
              <a:t>Indications</a:t>
            </a:r>
            <a:r>
              <a:rPr lang="fr-FR" sz="2200" b="1" i="0" u="none" strike="noStrike" dirty="0">
                <a:solidFill>
                  <a:schemeClr val="bg1"/>
                </a:solidFill>
                <a:effectLst/>
                <a:latin typeface="Helvetica" pitchFamily="2" charset="0"/>
                <a:cs typeface="Arial" panose="020B0604020202020204" pitchFamily="34" charset="0"/>
              </a:rPr>
              <a:t>    Contre-indications     Conclusion</a:t>
            </a:r>
            <a:endParaRPr lang="fr-FR" sz="2200" b="1" dirty="0"/>
          </a:p>
        </p:txBody>
      </p:sp>
    </p:spTree>
    <p:extLst>
      <p:ext uri="{BB962C8B-B14F-4D97-AF65-F5344CB8AC3E}">
        <p14:creationId xmlns:p14="http://schemas.microsoft.com/office/powerpoint/2010/main" val="386523944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1D848C4-976E-2DA3-2329-9CB9A0D43B7D}"/>
              </a:ext>
            </a:extLst>
          </p:cNvPr>
          <p:cNvSpPr/>
          <p:nvPr/>
        </p:nvSpPr>
        <p:spPr>
          <a:xfrm>
            <a:off x="-1" y="0"/>
            <a:ext cx="12192001" cy="125403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56F9BD6-89DB-2DFF-4DBB-DBB01C56FEF2}"/>
              </a:ext>
            </a:extLst>
          </p:cNvPr>
          <p:cNvSpPr txBox="1"/>
          <p:nvPr/>
        </p:nvSpPr>
        <p:spPr>
          <a:xfrm>
            <a:off x="462458" y="1658426"/>
            <a:ext cx="11319641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dirty="0">
                <a:solidFill>
                  <a:schemeClr val="accent1">
                    <a:lumMod val="50000"/>
                  </a:schemeClr>
                </a:solidFill>
                <a:latin typeface="Helvetica" pitchFamily="2" charset="0"/>
              </a:rPr>
              <a:t>Pour tout les types de chirurgies ?</a:t>
            </a:r>
          </a:p>
          <a:p>
            <a:endParaRPr lang="fr-FR" sz="2200" dirty="0">
              <a:latin typeface="Helvetica" pitchFamily="2" charset="0"/>
            </a:endParaRPr>
          </a:p>
          <a:p>
            <a:r>
              <a:rPr lang="fr-FR" sz="2200" b="1" dirty="0">
                <a:latin typeface="Helvetica" pitchFamily="2" charset="0"/>
              </a:rPr>
              <a:t>Chirurgie colo-rectale : </a:t>
            </a:r>
            <a:r>
              <a:rPr lang="fr-FR" sz="2200" dirty="0">
                <a:latin typeface="Helvetica" pitchFamily="2" charset="0"/>
              </a:rPr>
              <a:t>risque de </a:t>
            </a:r>
            <a:r>
              <a:rPr lang="fr-FR" sz="2200" b="1" dirty="0">
                <a:latin typeface="Helvetica" pitchFamily="2" charset="0"/>
              </a:rPr>
              <a:t>fistule </a:t>
            </a:r>
          </a:p>
          <a:p>
            <a:r>
              <a:rPr lang="fr-FR" sz="2200" b="1" dirty="0">
                <a:latin typeface="Helvetica" pitchFamily="2" charset="0"/>
              </a:rPr>
              <a:t>digestive</a:t>
            </a:r>
          </a:p>
          <a:p>
            <a:endParaRPr lang="fr-FR" sz="2200" b="1" dirty="0">
              <a:latin typeface="Helvetica" pitchFamily="2" charset="0"/>
            </a:endParaRPr>
          </a:p>
          <a:p>
            <a:r>
              <a:rPr lang="fr-FR" sz="2200" dirty="0">
                <a:latin typeface="Helvetica" pitchFamily="2" charset="0"/>
              </a:rPr>
              <a:t>Meta analyse (2020, 10 868 patients), </a:t>
            </a:r>
          </a:p>
          <a:p>
            <a:r>
              <a:rPr lang="fr-FR" sz="2200" dirty="0">
                <a:latin typeface="Helvetica" pitchFamily="2" charset="0"/>
              </a:rPr>
              <a:t>bonne méthodologie : </a:t>
            </a:r>
            <a:r>
              <a:rPr lang="fr-FR" sz="2200" b="1" dirty="0">
                <a:latin typeface="Helvetica" pitchFamily="2" charset="0"/>
              </a:rPr>
              <a:t>pas d’augmentation </a:t>
            </a:r>
          </a:p>
          <a:p>
            <a:r>
              <a:rPr lang="fr-FR" sz="2200" dirty="0">
                <a:latin typeface="Helvetica" pitchFamily="2" charset="0"/>
              </a:rPr>
              <a:t>des lâchages anastomotiques dans les </a:t>
            </a:r>
          </a:p>
          <a:p>
            <a:r>
              <a:rPr lang="fr-FR" sz="2200" dirty="0">
                <a:latin typeface="Helvetica" pitchFamily="2" charset="0"/>
              </a:rPr>
              <a:t>chirurgies de </a:t>
            </a:r>
            <a:r>
              <a:rPr lang="fr-FR" sz="2200" dirty="0" err="1">
                <a:latin typeface="Helvetica" pitchFamily="2" charset="0"/>
              </a:rPr>
              <a:t>cancercolorectal</a:t>
            </a:r>
            <a:endParaRPr lang="fr-FR" sz="2200" dirty="0">
              <a:latin typeface="Helvetica" pitchFamily="2" charset="0"/>
            </a:endParaRPr>
          </a:p>
          <a:p>
            <a:endParaRPr lang="fr-FR" sz="2200" dirty="0">
              <a:latin typeface="Helvetica" pitchFamily="2" charset="0"/>
            </a:endParaRPr>
          </a:p>
          <a:p>
            <a:r>
              <a:rPr lang="fr-FR" sz="2200" dirty="0">
                <a:latin typeface="Helvetica" pitchFamily="2" charset="0"/>
              </a:rPr>
              <a:t>	</a:t>
            </a:r>
            <a:endParaRPr lang="fr-FR" sz="2200" b="1" dirty="0">
              <a:latin typeface="Helvetica" pitchFamily="2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24BDCBA-D899-B966-1A0B-09EDD9B64355}"/>
              </a:ext>
            </a:extLst>
          </p:cNvPr>
          <p:cNvSpPr txBox="1"/>
          <p:nvPr/>
        </p:nvSpPr>
        <p:spPr>
          <a:xfrm>
            <a:off x="361243" y="244396"/>
            <a:ext cx="1125929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sz="2200" b="1" i="0" u="none" strike="noStrike" dirty="0">
                <a:solidFill>
                  <a:schemeClr val="bg1"/>
                </a:solidFill>
                <a:effectLst/>
                <a:latin typeface="Helvetica" pitchFamily="2" charset="0"/>
                <a:cs typeface="Arial" panose="020B0604020202020204" pitchFamily="34" charset="0"/>
              </a:rPr>
              <a:t>Introduction    </a:t>
            </a:r>
            <a:r>
              <a:rPr lang="fr-FR" sz="2200" b="1" dirty="0">
                <a:solidFill>
                  <a:schemeClr val="bg1"/>
                </a:solidFill>
                <a:latin typeface="Helvetica" pitchFamily="2" charset="0"/>
                <a:cs typeface="Arial" panose="020B0604020202020204" pitchFamily="34" charset="0"/>
              </a:rPr>
              <a:t>A</a:t>
            </a:r>
            <a:r>
              <a:rPr lang="fr-FR" sz="2200" b="1" i="0" u="none" strike="noStrike" dirty="0">
                <a:solidFill>
                  <a:schemeClr val="bg1"/>
                </a:solidFill>
                <a:effectLst/>
                <a:latin typeface="Helvetica" pitchFamily="2" charset="0"/>
                <a:cs typeface="Arial" panose="020B0604020202020204" pitchFamily="34" charset="0"/>
              </a:rPr>
              <a:t>nalgésie multimodale    Effets secondaires     Interactions    </a:t>
            </a:r>
          </a:p>
          <a:p>
            <a:pPr algn="r"/>
            <a:r>
              <a:rPr lang="fr-FR" sz="2200" b="1" i="0" u="none" strike="noStrike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Helvetica" pitchFamily="2" charset="0"/>
                <a:cs typeface="Arial" panose="020B0604020202020204" pitchFamily="34" charset="0"/>
              </a:rPr>
              <a:t>Indications</a:t>
            </a:r>
            <a:r>
              <a:rPr lang="fr-FR" sz="2200" b="1" i="0" u="none" strike="noStrike" dirty="0">
                <a:solidFill>
                  <a:schemeClr val="bg1"/>
                </a:solidFill>
                <a:effectLst/>
                <a:latin typeface="Helvetica" pitchFamily="2" charset="0"/>
                <a:cs typeface="Arial" panose="020B0604020202020204" pitchFamily="34" charset="0"/>
              </a:rPr>
              <a:t>    Contre-indications     Conclusion</a:t>
            </a:r>
            <a:endParaRPr lang="fr-FR" sz="2200" b="1" dirty="0"/>
          </a:p>
        </p:txBody>
      </p:sp>
      <p:pic>
        <p:nvPicPr>
          <p:cNvPr id="2049" name="Picture 1" descr="page5image227282384">
            <a:extLst>
              <a:ext uri="{FF2B5EF4-FFF2-40B4-BE49-F238E27FC236}">
                <a16:creationId xmlns:a16="http://schemas.microsoft.com/office/drawing/2014/main" id="{AE8C35EE-4466-9A33-62B0-D994B60D6D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151" y="1658426"/>
            <a:ext cx="4794389" cy="3104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2768B10A-D715-47CB-B1F2-F84D2CB46467}"/>
              </a:ext>
            </a:extLst>
          </p:cNvPr>
          <p:cNvSpPr txBox="1"/>
          <p:nvPr/>
        </p:nvSpPr>
        <p:spPr>
          <a:xfrm>
            <a:off x="6749085" y="4821670"/>
            <a:ext cx="487145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000" b="1" dirty="0">
                <a:effectLst/>
                <a:latin typeface="Helvetica" pitchFamily="2" charset="0"/>
              </a:rPr>
              <a:t>Fig. 5. </a:t>
            </a:r>
            <a:r>
              <a:rPr lang="fr-FR" sz="1000" dirty="0">
                <a:effectLst/>
                <a:latin typeface="Helvetica" pitchFamily="2" charset="0"/>
              </a:rPr>
              <a:t>Forest plot of </a:t>
            </a:r>
            <a:r>
              <a:rPr lang="fr-FR" sz="1000" dirty="0" err="1">
                <a:effectLst/>
                <a:latin typeface="Helvetica" pitchFamily="2" charset="0"/>
              </a:rPr>
              <a:t>subgroup</a:t>
            </a:r>
            <a:r>
              <a:rPr lang="fr-FR" sz="1000" dirty="0">
                <a:effectLst/>
                <a:latin typeface="Helvetica" pitchFamily="2" charset="0"/>
              </a:rPr>
              <a:t> </a:t>
            </a:r>
            <a:r>
              <a:rPr lang="fr-FR" sz="1000" dirty="0" err="1">
                <a:effectLst/>
                <a:latin typeface="Helvetica" pitchFamily="2" charset="0"/>
              </a:rPr>
              <a:t>analysis</a:t>
            </a:r>
            <a:r>
              <a:rPr lang="fr-FR" sz="1000" dirty="0">
                <a:effectLst/>
                <a:latin typeface="Helvetica" pitchFamily="2" charset="0"/>
              </a:rPr>
              <a:t> on the </a:t>
            </a:r>
            <a:r>
              <a:rPr lang="fr-FR" sz="1000" dirty="0" err="1">
                <a:effectLst/>
                <a:latin typeface="Helvetica" pitchFamily="2" charset="0"/>
              </a:rPr>
              <a:t>effect</a:t>
            </a:r>
            <a:r>
              <a:rPr lang="fr-FR" sz="1000" dirty="0">
                <a:effectLst/>
                <a:latin typeface="Helvetica" pitchFamily="2" charset="0"/>
              </a:rPr>
              <a:t> of </a:t>
            </a:r>
            <a:r>
              <a:rPr lang="fr-FR" sz="1000" dirty="0" err="1">
                <a:effectLst/>
                <a:latin typeface="Helvetica" pitchFamily="2" charset="0"/>
              </a:rPr>
              <a:t>NSAIDs</a:t>
            </a:r>
            <a:r>
              <a:rPr lang="fr-FR" sz="1000" dirty="0">
                <a:effectLst/>
                <a:latin typeface="Helvetica" pitchFamily="2" charset="0"/>
              </a:rPr>
              <a:t> on </a:t>
            </a:r>
            <a:r>
              <a:rPr lang="fr-FR" sz="1000" dirty="0" err="1">
                <a:effectLst/>
                <a:latin typeface="Helvetica" pitchFamily="2" charset="0"/>
              </a:rPr>
              <a:t>anastomotic</a:t>
            </a:r>
            <a:r>
              <a:rPr lang="fr-FR" sz="1000" dirty="0">
                <a:effectLst/>
                <a:latin typeface="Helvetica" pitchFamily="2" charset="0"/>
              </a:rPr>
              <a:t> </a:t>
            </a:r>
            <a:r>
              <a:rPr lang="fr-FR" sz="1000" dirty="0" err="1">
                <a:effectLst/>
                <a:latin typeface="Helvetica" pitchFamily="2" charset="0"/>
              </a:rPr>
              <a:t>leak</a:t>
            </a:r>
            <a:r>
              <a:rPr lang="fr-FR" sz="1000" dirty="0">
                <a:effectLst/>
                <a:latin typeface="Helvetica" pitchFamily="2" charset="0"/>
              </a:rPr>
              <a:t> rate, </a:t>
            </a:r>
            <a:r>
              <a:rPr lang="fr-FR" sz="1000" dirty="0" err="1">
                <a:effectLst/>
                <a:latin typeface="Helvetica" pitchFamily="2" charset="0"/>
              </a:rPr>
              <a:t>specified</a:t>
            </a:r>
            <a:r>
              <a:rPr lang="fr-FR" sz="1000" dirty="0">
                <a:effectLst/>
                <a:latin typeface="Helvetica" pitchFamily="2" charset="0"/>
              </a:rPr>
              <a:t> by NSAID class. </a:t>
            </a:r>
            <a:endParaRPr lang="fr-FR" sz="1000" dirty="0">
              <a:latin typeface="Helvetica" pitchFamily="2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A0D1F55-D290-9EF3-0632-43CE0953DED1}"/>
              </a:ext>
            </a:extLst>
          </p:cNvPr>
          <p:cNvSpPr txBox="1"/>
          <p:nvPr/>
        </p:nvSpPr>
        <p:spPr>
          <a:xfrm>
            <a:off x="1541929" y="6220342"/>
            <a:ext cx="1038113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sz="1000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Melissa N N </a:t>
            </a:r>
            <a:r>
              <a:rPr lang="fr-FR" sz="1000" b="0" i="0" u="none" strike="noStrike" dirty="0" err="1">
                <a:solidFill>
                  <a:srgbClr val="000000"/>
                </a:solidFill>
                <a:effectLst/>
                <a:latin typeface="Helvetica" pitchFamily="2" charset="0"/>
              </a:rPr>
              <a:t>Arron</a:t>
            </a:r>
            <a:r>
              <a:rPr lang="fr-FR" sz="1000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, Elisabeth J Lier, Johannes H W de </a:t>
            </a:r>
            <a:r>
              <a:rPr lang="fr-FR" sz="1000" b="0" i="0" u="none" strike="noStrike" dirty="0" err="1">
                <a:solidFill>
                  <a:srgbClr val="000000"/>
                </a:solidFill>
                <a:effectLst/>
                <a:latin typeface="Helvetica" pitchFamily="2" charset="0"/>
              </a:rPr>
              <a:t>Wilt</a:t>
            </a:r>
            <a:r>
              <a:rPr lang="fr-FR" sz="1000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, </a:t>
            </a:r>
            <a:r>
              <a:rPr lang="fr-FR" sz="1000" b="0" i="0" u="none" strike="noStrike" dirty="0" err="1">
                <a:solidFill>
                  <a:srgbClr val="000000"/>
                </a:solidFill>
                <a:effectLst/>
                <a:latin typeface="Helvetica" pitchFamily="2" charset="0"/>
              </a:rPr>
              <a:t>Martijn</a:t>
            </a:r>
            <a:r>
              <a:rPr lang="fr-FR" sz="1000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 W J </a:t>
            </a:r>
            <a:r>
              <a:rPr lang="fr-FR" sz="1000" b="0" i="0" u="none" strike="noStrike" dirty="0" err="1">
                <a:solidFill>
                  <a:srgbClr val="000000"/>
                </a:solidFill>
                <a:effectLst/>
                <a:latin typeface="Helvetica" pitchFamily="2" charset="0"/>
              </a:rPr>
              <a:t>Stommel</a:t>
            </a:r>
            <a:r>
              <a:rPr lang="fr-FR" sz="1000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, Harry van </a:t>
            </a:r>
            <a:r>
              <a:rPr lang="fr-FR" sz="1000" b="0" i="0" u="none" strike="noStrike" dirty="0" err="1">
                <a:solidFill>
                  <a:srgbClr val="000000"/>
                </a:solidFill>
                <a:effectLst/>
                <a:latin typeface="Helvetica" pitchFamily="2" charset="0"/>
              </a:rPr>
              <a:t>Goor</a:t>
            </a:r>
            <a:r>
              <a:rPr lang="fr-FR" sz="1000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, Richard P G </a:t>
            </a:r>
            <a:r>
              <a:rPr lang="fr-FR" sz="1000" b="0" i="0" u="none" strike="noStrike" dirty="0" err="1">
                <a:solidFill>
                  <a:srgbClr val="000000"/>
                </a:solidFill>
                <a:effectLst/>
                <a:latin typeface="Helvetica" pitchFamily="2" charset="0"/>
              </a:rPr>
              <a:t>Ten</a:t>
            </a:r>
            <a:r>
              <a:rPr lang="fr-FR" sz="1000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 Broek. </a:t>
            </a:r>
            <a:r>
              <a:rPr lang="fr-FR" sz="1000" b="0" i="0" u="none" strike="noStrike" dirty="0" err="1">
                <a:solidFill>
                  <a:srgbClr val="000000"/>
                </a:solidFill>
                <a:effectLst/>
                <a:latin typeface="Helvetica" pitchFamily="2" charset="0"/>
              </a:rPr>
              <a:t>Postoperative</a:t>
            </a:r>
            <a:r>
              <a:rPr lang="fr-FR" sz="1000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 administration of non-</a:t>
            </a:r>
            <a:r>
              <a:rPr lang="fr-FR" sz="1000" b="0" i="0" u="none" strike="noStrike" dirty="0" err="1">
                <a:solidFill>
                  <a:srgbClr val="000000"/>
                </a:solidFill>
                <a:effectLst/>
                <a:latin typeface="Helvetica" pitchFamily="2" charset="0"/>
              </a:rPr>
              <a:t>steroidal</a:t>
            </a:r>
            <a:r>
              <a:rPr lang="fr-FR" sz="1000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 anti-</a:t>
            </a:r>
            <a:r>
              <a:rPr lang="fr-FR" sz="1000" b="0" i="0" u="none" strike="noStrike" dirty="0" err="1">
                <a:solidFill>
                  <a:srgbClr val="000000"/>
                </a:solidFill>
                <a:effectLst/>
                <a:latin typeface="Helvetica" pitchFamily="2" charset="0"/>
              </a:rPr>
              <a:t>inflammatory</a:t>
            </a:r>
            <a:r>
              <a:rPr lang="fr-FR" sz="1000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fr-FR" sz="1000" b="0" i="0" u="none" strike="noStrike" dirty="0" err="1">
                <a:solidFill>
                  <a:srgbClr val="000000"/>
                </a:solidFill>
                <a:effectLst/>
                <a:latin typeface="Helvetica" pitchFamily="2" charset="0"/>
              </a:rPr>
              <a:t>drugs</a:t>
            </a:r>
            <a:r>
              <a:rPr lang="fr-FR" sz="1000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 in colorectal cancer </a:t>
            </a:r>
            <a:r>
              <a:rPr lang="fr-FR" sz="1000" b="0" i="0" u="none" strike="noStrike" dirty="0" err="1">
                <a:solidFill>
                  <a:srgbClr val="000000"/>
                </a:solidFill>
                <a:effectLst/>
                <a:latin typeface="Helvetica" pitchFamily="2" charset="0"/>
              </a:rPr>
              <a:t>surgery</a:t>
            </a:r>
            <a:r>
              <a:rPr lang="fr-FR" sz="1000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fr-FR" sz="1000" b="0" i="0" u="none" strike="noStrike" dirty="0" err="1">
                <a:solidFill>
                  <a:srgbClr val="000000"/>
                </a:solidFill>
                <a:effectLst/>
                <a:latin typeface="Helvetica" pitchFamily="2" charset="0"/>
              </a:rPr>
              <a:t>does</a:t>
            </a:r>
            <a:r>
              <a:rPr lang="fr-FR" sz="1000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 not </a:t>
            </a:r>
            <a:r>
              <a:rPr lang="fr-FR" sz="1000" b="0" i="0" u="none" strike="noStrike" dirty="0" err="1">
                <a:solidFill>
                  <a:srgbClr val="000000"/>
                </a:solidFill>
                <a:effectLst/>
                <a:latin typeface="Helvetica" pitchFamily="2" charset="0"/>
              </a:rPr>
              <a:t>increase</a:t>
            </a:r>
            <a:r>
              <a:rPr lang="fr-FR" sz="1000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fr-FR" sz="1000" b="0" i="0" u="none" strike="noStrike" dirty="0" err="1">
                <a:solidFill>
                  <a:srgbClr val="000000"/>
                </a:solidFill>
                <a:effectLst/>
                <a:latin typeface="Helvetica" pitchFamily="2" charset="0"/>
              </a:rPr>
              <a:t>anastomotic</a:t>
            </a:r>
            <a:r>
              <a:rPr lang="fr-FR" sz="1000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fr-FR" sz="1000" b="0" i="0" u="none" strike="noStrike" dirty="0" err="1">
                <a:solidFill>
                  <a:srgbClr val="000000"/>
                </a:solidFill>
                <a:effectLst/>
                <a:latin typeface="Helvetica" pitchFamily="2" charset="0"/>
              </a:rPr>
              <a:t>leak</a:t>
            </a:r>
            <a:r>
              <a:rPr lang="fr-FR" sz="1000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 rate; A </a:t>
            </a:r>
            <a:r>
              <a:rPr lang="fr-FR" sz="1000" b="0" i="0" u="none" strike="noStrike" dirty="0" err="1">
                <a:solidFill>
                  <a:srgbClr val="000000"/>
                </a:solidFill>
                <a:effectLst/>
                <a:latin typeface="Helvetica" pitchFamily="2" charset="0"/>
              </a:rPr>
              <a:t>systematic</a:t>
            </a:r>
            <a:r>
              <a:rPr lang="fr-FR" sz="1000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fr-FR" sz="1000" b="0" i="0" u="none" strike="noStrike" dirty="0" err="1">
                <a:solidFill>
                  <a:srgbClr val="000000"/>
                </a:solidFill>
                <a:effectLst/>
                <a:latin typeface="Helvetica" pitchFamily="2" charset="0"/>
              </a:rPr>
              <a:t>review</a:t>
            </a:r>
            <a:r>
              <a:rPr lang="fr-FR" sz="1000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 and </a:t>
            </a:r>
            <a:r>
              <a:rPr lang="fr-FR" sz="1000" b="0" i="0" u="none" strike="noStrike" dirty="0" err="1">
                <a:solidFill>
                  <a:srgbClr val="000000"/>
                </a:solidFill>
                <a:effectLst/>
                <a:latin typeface="Helvetica" pitchFamily="2" charset="0"/>
              </a:rPr>
              <a:t>meta-analysis</a:t>
            </a:r>
            <a:r>
              <a:rPr lang="fr-FR" sz="1000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. </a:t>
            </a:r>
            <a:r>
              <a:rPr lang="fr-FR" sz="1000" b="0" i="0" u="none" strike="noStrike" dirty="0" err="1">
                <a:solidFill>
                  <a:srgbClr val="000000"/>
                </a:solidFill>
                <a:effectLst/>
                <a:latin typeface="Helvetica" pitchFamily="2" charset="0"/>
              </a:rPr>
              <a:t>Eur</a:t>
            </a:r>
            <a:r>
              <a:rPr lang="fr-FR" sz="1000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 J </a:t>
            </a:r>
            <a:r>
              <a:rPr lang="fr-FR" sz="1000" b="0" i="0" u="none" strike="noStrike" dirty="0" err="1">
                <a:solidFill>
                  <a:srgbClr val="000000"/>
                </a:solidFill>
                <a:effectLst/>
                <a:latin typeface="Helvetica" pitchFamily="2" charset="0"/>
              </a:rPr>
              <a:t>Surg</a:t>
            </a:r>
            <a:r>
              <a:rPr lang="fr-FR" sz="1000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fr-FR" sz="1000" b="0" i="0" u="none" strike="noStrike" dirty="0" err="1">
                <a:solidFill>
                  <a:srgbClr val="000000"/>
                </a:solidFill>
                <a:effectLst/>
                <a:latin typeface="Helvetica" pitchFamily="2" charset="0"/>
              </a:rPr>
              <a:t>Oncol</a:t>
            </a:r>
            <a:r>
              <a:rPr lang="fr-FR" sz="1000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. 2020 Dec;46(12):2167-2173</a:t>
            </a:r>
            <a:endParaRPr lang="fr-FR" sz="100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573413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1D848C4-976E-2DA3-2329-9CB9A0D43B7D}"/>
              </a:ext>
            </a:extLst>
          </p:cNvPr>
          <p:cNvSpPr/>
          <p:nvPr/>
        </p:nvSpPr>
        <p:spPr>
          <a:xfrm>
            <a:off x="-1" y="0"/>
            <a:ext cx="12192001" cy="125403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56F9BD6-89DB-2DFF-4DBB-DBB01C56FEF2}"/>
              </a:ext>
            </a:extLst>
          </p:cNvPr>
          <p:cNvSpPr txBox="1"/>
          <p:nvPr/>
        </p:nvSpPr>
        <p:spPr>
          <a:xfrm>
            <a:off x="462458" y="1658426"/>
            <a:ext cx="11319641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dirty="0">
                <a:solidFill>
                  <a:schemeClr val="accent1">
                    <a:lumMod val="50000"/>
                  </a:schemeClr>
                </a:solidFill>
                <a:latin typeface="Helvetica" pitchFamily="2" charset="0"/>
              </a:rPr>
              <a:t>Pour tout les types de chirurgies ?</a:t>
            </a:r>
          </a:p>
          <a:p>
            <a:endParaRPr lang="fr-FR" sz="2200" dirty="0">
              <a:latin typeface="Helvetica" pitchFamily="2" charset="0"/>
            </a:endParaRPr>
          </a:p>
          <a:p>
            <a:r>
              <a:rPr lang="fr-FR" sz="2200" b="1" dirty="0">
                <a:latin typeface="Helvetica" pitchFamily="2" charset="0"/>
              </a:rPr>
              <a:t>Chirurgie colo-rectale : </a:t>
            </a:r>
            <a:r>
              <a:rPr lang="fr-FR" sz="2200" dirty="0">
                <a:latin typeface="Helvetica" pitchFamily="2" charset="0"/>
              </a:rPr>
              <a:t>risque de </a:t>
            </a:r>
            <a:r>
              <a:rPr lang="fr-FR" sz="2200" b="1" dirty="0">
                <a:latin typeface="Helvetica" pitchFamily="2" charset="0"/>
              </a:rPr>
              <a:t>fistule </a:t>
            </a:r>
          </a:p>
          <a:p>
            <a:r>
              <a:rPr lang="fr-FR" sz="2200" b="1" dirty="0">
                <a:latin typeface="Helvetica" pitchFamily="2" charset="0"/>
              </a:rPr>
              <a:t>Digestive</a:t>
            </a:r>
          </a:p>
          <a:p>
            <a:endParaRPr lang="fr-FR" sz="2200" b="1" dirty="0">
              <a:latin typeface="Helvetica" pitchFamily="2" charset="0"/>
            </a:endParaRPr>
          </a:p>
          <a:p>
            <a:r>
              <a:rPr lang="fr-FR" sz="2200" dirty="0">
                <a:latin typeface="Helvetica" pitchFamily="2" charset="0"/>
              </a:rPr>
              <a:t>Meta analyse (2020, 10 868 patients), </a:t>
            </a:r>
          </a:p>
          <a:p>
            <a:r>
              <a:rPr lang="fr-FR" sz="2200" dirty="0">
                <a:latin typeface="Helvetica" pitchFamily="2" charset="0"/>
              </a:rPr>
              <a:t>bonne méthodologie : </a:t>
            </a:r>
            <a:r>
              <a:rPr lang="fr-FR" sz="2200" b="1" dirty="0">
                <a:latin typeface="Helvetica" pitchFamily="2" charset="0"/>
              </a:rPr>
              <a:t>pas d’augmentation </a:t>
            </a:r>
          </a:p>
          <a:p>
            <a:r>
              <a:rPr lang="fr-FR" sz="2200" dirty="0">
                <a:latin typeface="Helvetica" pitchFamily="2" charset="0"/>
              </a:rPr>
              <a:t>des lâchages anastomotiques dans les </a:t>
            </a:r>
          </a:p>
          <a:p>
            <a:r>
              <a:rPr lang="fr-FR" sz="2200" dirty="0">
                <a:latin typeface="Helvetica" pitchFamily="2" charset="0"/>
              </a:rPr>
              <a:t>chirurgies de </a:t>
            </a:r>
            <a:r>
              <a:rPr lang="fr-FR" sz="2200" dirty="0" err="1">
                <a:latin typeface="Helvetica" pitchFamily="2" charset="0"/>
              </a:rPr>
              <a:t>cancercolorectal</a:t>
            </a:r>
            <a:endParaRPr lang="fr-FR" sz="2200" dirty="0">
              <a:latin typeface="Helvetica" pitchFamily="2" charset="0"/>
            </a:endParaRPr>
          </a:p>
          <a:p>
            <a:endParaRPr lang="fr-FR" sz="2200" dirty="0">
              <a:latin typeface="Helvetica" pitchFamily="2" charset="0"/>
            </a:endParaRPr>
          </a:p>
          <a:p>
            <a:r>
              <a:rPr lang="fr-FR" sz="2200" dirty="0">
                <a:latin typeface="Helvetica" pitchFamily="2" charset="0"/>
              </a:rPr>
              <a:t>	</a:t>
            </a:r>
            <a:endParaRPr lang="fr-FR" sz="2200" b="1" dirty="0">
              <a:latin typeface="Helvetica" pitchFamily="2" charset="0"/>
            </a:endParaRPr>
          </a:p>
          <a:p>
            <a:pPr algn="r"/>
            <a:r>
              <a:rPr lang="fr-FR" sz="2200" b="1" dirty="0">
                <a:latin typeface="Helvetica" pitchFamily="2" charset="0"/>
              </a:rPr>
              <a:t>RFE SFAR et Société savante de chirurgie digestive 2014 : </a:t>
            </a:r>
            <a:r>
              <a:rPr lang="fr-FR" sz="2200" b="1" dirty="0">
                <a:solidFill>
                  <a:srgbClr val="C00000"/>
                </a:solidFill>
                <a:latin typeface="Helvetica" pitchFamily="2" charset="0"/>
              </a:rPr>
              <a:t>AINS probablement recommandés en peropératoire pour les chirurgies colorectales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24BDCBA-D899-B966-1A0B-09EDD9B64355}"/>
              </a:ext>
            </a:extLst>
          </p:cNvPr>
          <p:cNvSpPr txBox="1"/>
          <p:nvPr/>
        </p:nvSpPr>
        <p:spPr>
          <a:xfrm>
            <a:off x="361243" y="244396"/>
            <a:ext cx="1125929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sz="2200" b="1" i="0" u="none" strike="noStrike" dirty="0">
                <a:solidFill>
                  <a:schemeClr val="bg1"/>
                </a:solidFill>
                <a:effectLst/>
                <a:latin typeface="Helvetica" pitchFamily="2" charset="0"/>
                <a:cs typeface="Arial" panose="020B0604020202020204" pitchFamily="34" charset="0"/>
              </a:rPr>
              <a:t>Introduction    </a:t>
            </a:r>
            <a:r>
              <a:rPr lang="fr-FR" sz="2200" b="1" dirty="0">
                <a:solidFill>
                  <a:schemeClr val="bg1"/>
                </a:solidFill>
                <a:latin typeface="Helvetica" pitchFamily="2" charset="0"/>
                <a:cs typeface="Arial" panose="020B0604020202020204" pitchFamily="34" charset="0"/>
              </a:rPr>
              <a:t>A</a:t>
            </a:r>
            <a:r>
              <a:rPr lang="fr-FR" sz="2200" b="1" i="0" u="none" strike="noStrike" dirty="0">
                <a:solidFill>
                  <a:schemeClr val="bg1"/>
                </a:solidFill>
                <a:effectLst/>
                <a:latin typeface="Helvetica" pitchFamily="2" charset="0"/>
                <a:cs typeface="Arial" panose="020B0604020202020204" pitchFamily="34" charset="0"/>
              </a:rPr>
              <a:t>nalgésie multimodale    Effets secondaires     Interactions    </a:t>
            </a:r>
          </a:p>
          <a:p>
            <a:pPr algn="r"/>
            <a:r>
              <a:rPr lang="fr-FR" sz="2200" b="1" i="0" u="none" strike="noStrike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Helvetica" pitchFamily="2" charset="0"/>
                <a:cs typeface="Arial" panose="020B0604020202020204" pitchFamily="34" charset="0"/>
              </a:rPr>
              <a:t>Indications</a:t>
            </a:r>
            <a:r>
              <a:rPr lang="fr-FR" sz="2200" b="1" i="0" u="none" strike="noStrike" dirty="0">
                <a:solidFill>
                  <a:schemeClr val="bg1"/>
                </a:solidFill>
                <a:effectLst/>
                <a:latin typeface="Helvetica" pitchFamily="2" charset="0"/>
                <a:cs typeface="Arial" panose="020B0604020202020204" pitchFamily="34" charset="0"/>
              </a:rPr>
              <a:t>    Contre-indications     Conclusion</a:t>
            </a:r>
            <a:endParaRPr lang="fr-FR" sz="2200" b="1" dirty="0"/>
          </a:p>
        </p:txBody>
      </p:sp>
      <p:pic>
        <p:nvPicPr>
          <p:cNvPr id="2049" name="Picture 1" descr="page5image227282384">
            <a:extLst>
              <a:ext uri="{FF2B5EF4-FFF2-40B4-BE49-F238E27FC236}">
                <a16:creationId xmlns:a16="http://schemas.microsoft.com/office/drawing/2014/main" id="{AE8C35EE-4466-9A33-62B0-D994B60D6D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151" y="1658426"/>
            <a:ext cx="4794389" cy="3104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2768B10A-D715-47CB-B1F2-F84D2CB46467}"/>
              </a:ext>
            </a:extLst>
          </p:cNvPr>
          <p:cNvSpPr txBox="1"/>
          <p:nvPr/>
        </p:nvSpPr>
        <p:spPr>
          <a:xfrm>
            <a:off x="6749085" y="4821670"/>
            <a:ext cx="487145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000" b="1" dirty="0">
                <a:effectLst/>
                <a:latin typeface="Helvetica" pitchFamily="2" charset="0"/>
              </a:rPr>
              <a:t>Fig. 5. </a:t>
            </a:r>
            <a:r>
              <a:rPr lang="fr-FR" sz="1000" dirty="0">
                <a:effectLst/>
                <a:latin typeface="Helvetica" pitchFamily="2" charset="0"/>
              </a:rPr>
              <a:t>Forest plot of </a:t>
            </a:r>
            <a:r>
              <a:rPr lang="fr-FR" sz="1000" dirty="0" err="1">
                <a:effectLst/>
                <a:latin typeface="Helvetica" pitchFamily="2" charset="0"/>
              </a:rPr>
              <a:t>subgroup</a:t>
            </a:r>
            <a:r>
              <a:rPr lang="fr-FR" sz="1000" dirty="0">
                <a:effectLst/>
                <a:latin typeface="Helvetica" pitchFamily="2" charset="0"/>
              </a:rPr>
              <a:t> </a:t>
            </a:r>
            <a:r>
              <a:rPr lang="fr-FR" sz="1000" dirty="0" err="1">
                <a:effectLst/>
                <a:latin typeface="Helvetica" pitchFamily="2" charset="0"/>
              </a:rPr>
              <a:t>analysis</a:t>
            </a:r>
            <a:r>
              <a:rPr lang="fr-FR" sz="1000" dirty="0">
                <a:effectLst/>
                <a:latin typeface="Helvetica" pitchFamily="2" charset="0"/>
              </a:rPr>
              <a:t> on the </a:t>
            </a:r>
            <a:r>
              <a:rPr lang="fr-FR" sz="1000" dirty="0" err="1">
                <a:effectLst/>
                <a:latin typeface="Helvetica" pitchFamily="2" charset="0"/>
              </a:rPr>
              <a:t>effect</a:t>
            </a:r>
            <a:r>
              <a:rPr lang="fr-FR" sz="1000" dirty="0">
                <a:effectLst/>
                <a:latin typeface="Helvetica" pitchFamily="2" charset="0"/>
              </a:rPr>
              <a:t> of </a:t>
            </a:r>
            <a:r>
              <a:rPr lang="fr-FR" sz="1000" dirty="0" err="1">
                <a:effectLst/>
                <a:latin typeface="Helvetica" pitchFamily="2" charset="0"/>
              </a:rPr>
              <a:t>NSAIDs</a:t>
            </a:r>
            <a:r>
              <a:rPr lang="fr-FR" sz="1000" dirty="0">
                <a:effectLst/>
                <a:latin typeface="Helvetica" pitchFamily="2" charset="0"/>
              </a:rPr>
              <a:t> on </a:t>
            </a:r>
            <a:r>
              <a:rPr lang="fr-FR" sz="1000" dirty="0" err="1">
                <a:effectLst/>
                <a:latin typeface="Helvetica" pitchFamily="2" charset="0"/>
              </a:rPr>
              <a:t>anastomotic</a:t>
            </a:r>
            <a:r>
              <a:rPr lang="fr-FR" sz="1000" dirty="0">
                <a:effectLst/>
                <a:latin typeface="Helvetica" pitchFamily="2" charset="0"/>
              </a:rPr>
              <a:t> </a:t>
            </a:r>
            <a:r>
              <a:rPr lang="fr-FR" sz="1000" dirty="0" err="1">
                <a:effectLst/>
                <a:latin typeface="Helvetica" pitchFamily="2" charset="0"/>
              </a:rPr>
              <a:t>leak</a:t>
            </a:r>
            <a:r>
              <a:rPr lang="fr-FR" sz="1000" dirty="0">
                <a:effectLst/>
                <a:latin typeface="Helvetica" pitchFamily="2" charset="0"/>
              </a:rPr>
              <a:t> rate, </a:t>
            </a:r>
            <a:r>
              <a:rPr lang="fr-FR" sz="1000" dirty="0" err="1">
                <a:effectLst/>
                <a:latin typeface="Helvetica" pitchFamily="2" charset="0"/>
              </a:rPr>
              <a:t>specified</a:t>
            </a:r>
            <a:r>
              <a:rPr lang="fr-FR" sz="1000" dirty="0">
                <a:effectLst/>
                <a:latin typeface="Helvetica" pitchFamily="2" charset="0"/>
              </a:rPr>
              <a:t> by NSAID class. </a:t>
            </a:r>
            <a:endParaRPr lang="fr-FR" sz="1000" dirty="0">
              <a:latin typeface="Helvetica" pitchFamily="2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A0D1F55-D290-9EF3-0632-43CE0953DED1}"/>
              </a:ext>
            </a:extLst>
          </p:cNvPr>
          <p:cNvSpPr txBox="1"/>
          <p:nvPr/>
        </p:nvSpPr>
        <p:spPr>
          <a:xfrm>
            <a:off x="1541929" y="6220342"/>
            <a:ext cx="1038113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sz="1000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Melissa N N </a:t>
            </a:r>
            <a:r>
              <a:rPr lang="fr-FR" sz="1000" b="0" i="0" u="none" strike="noStrike" dirty="0" err="1">
                <a:solidFill>
                  <a:srgbClr val="000000"/>
                </a:solidFill>
                <a:effectLst/>
                <a:latin typeface="Helvetica" pitchFamily="2" charset="0"/>
              </a:rPr>
              <a:t>Arron</a:t>
            </a:r>
            <a:r>
              <a:rPr lang="fr-FR" sz="1000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, Elisabeth J Lier, Johannes H W de </a:t>
            </a:r>
            <a:r>
              <a:rPr lang="fr-FR" sz="1000" b="0" i="0" u="none" strike="noStrike" dirty="0" err="1">
                <a:solidFill>
                  <a:srgbClr val="000000"/>
                </a:solidFill>
                <a:effectLst/>
                <a:latin typeface="Helvetica" pitchFamily="2" charset="0"/>
              </a:rPr>
              <a:t>Wilt</a:t>
            </a:r>
            <a:r>
              <a:rPr lang="fr-FR" sz="1000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, </a:t>
            </a:r>
            <a:r>
              <a:rPr lang="fr-FR" sz="1000" b="0" i="0" u="none" strike="noStrike" dirty="0" err="1">
                <a:solidFill>
                  <a:srgbClr val="000000"/>
                </a:solidFill>
                <a:effectLst/>
                <a:latin typeface="Helvetica" pitchFamily="2" charset="0"/>
              </a:rPr>
              <a:t>Martijn</a:t>
            </a:r>
            <a:r>
              <a:rPr lang="fr-FR" sz="1000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 W J </a:t>
            </a:r>
            <a:r>
              <a:rPr lang="fr-FR" sz="1000" b="0" i="0" u="none" strike="noStrike" dirty="0" err="1">
                <a:solidFill>
                  <a:srgbClr val="000000"/>
                </a:solidFill>
                <a:effectLst/>
                <a:latin typeface="Helvetica" pitchFamily="2" charset="0"/>
              </a:rPr>
              <a:t>Stommel</a:t>
            </a:r>
            <a:r>
              <a:rPr lang="fr-FR" sz="1000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, Harry van </a:t>
            </a:r>
            <a:r>
              <a:rPr lang="fr-FR" sz="1000" b="0" i="0" u="none" strike="noStrike" dirty="0" err="1">
                <a:solidFill>
                  <a:srgbClr val="000000"/>
                </a:solidFill>
                <a:effectLst/>
                <a:latin typeface="Helvetica" pitchFamily="2" charset="0"/>
              </a:rPr>
              <a:t>Goor</a:t>
            </a:r>
            <a:r>
              <a:rPr lang="fr-FR" sz="1000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, Richard P G </a:t>
            </a:r>
            <a:r>
              <a:rPr lang="fr-FR" sz="1000" b="0" i="0" u="none" strike="noStrike" dirty="0" err="1">
                <a:solidFill>
                  <a:srgbClr val="000000"/>
                </a:solidFill>
                <a:effectLst/>
                <a:latin typeface="Helvetica" pitchFamily="2" charset="0"/>
              </a:rPr>
              <a:t>Ten</a:t>
            </a:r>
            <a:r>
              <a:rPr lang="fr-FR" sz="1000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 Broek. </a:t>
            </a:r>
            <a:r>
              <a:rPr lang="fr-FR" sz="1000" b="0" i="0" u="none" strike="noStrike" dirty="0" err="1">
                <a:solidFill>
                  <a:srgbClr val="000000"/>
                </a:solidFill>
                <a:effectLst/>
                <a:latin typeface="Helvetica" pitchFamily="2" charset="0"/>
              </a:rPr>
              <a:t>Postoperative</a:t>
            </a:r>
            <a:r>
              <a:rPr lang="fr-FR" sz="1000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 administration of non-</a:t>
            </a:r>
            <a:r>
              <a:rPr lang="fr-FR" sz="1000" b="0" i="0" u="none" strike="noStrike" dirty="0" err="1">
                <a:solidFill>
                  <a:srgbClr val="000000"/>
                </a:solidFill>
                <a:effectLst/>
                <a:latin typeface="Helvetica" pitchFamily="2" charset="0"/>
              </a:rPr>
              <a:t>steroidal</a:t>
            </a:r>
            <a:r>
              <a:rPr lang="fr-FR" sz="1000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 anti-</a:t>
            </a:r>
            <a:r>
              <a:rPr lang="fr-FR" sz="1000" b="0" i="0" u="none" strike="noStrike" dirty="0" err="1">
                <a:solidFill>
                  <a:srgbClr val="000000"/>
                </a:solidFill>
                <a:effectLst/>
                <a:latin typeface="Helvetica" pitchFamily="2" charset="0"/>
              </a:rPr>
              <a:t>inflammatory</a:t>
            </a:r>
            <a:r>
              <a:rPr lang="fr-FR" sz="1000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fr-FR" sz="1000" b="0" i="0" u="none" strike="noStrike" dirty="0" err="1">
                <a:solidFill>
                  <a:srgbClr val="000000"/>
                </a:solidFill>
                <a:effectLst/>
                <a:latin typeface="Helvetica" pitchFamily="2" charset="0"/>
              </a:rPr>
              <a:t>drugs</a:t>
            </a:r>
            <a:r>
              <a:rPr lang="fr-FR" sz="1000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 in colorectal cancer </a:t>
            </a:r>
            <a:r>
              <a:rPr lang="fr-FR" sz="1000" b="0" i="0" u="none" strike="noStrike" dirty="0" err="1">
                <a:solidFill>
                  <a:srgbClr val="000000"/>
                </a:solidFill>
                <a:effectLst/>
                <a:latin typeface="Helvetica" pitchFamily="2" charset="0"/>
              </a:rPr>
              <a:t>surgery</a:t>
            </a:r>
            <a:r>
              <a:rPr lang="fr-FR" sz="1000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fr-FR" sz="1000" b="0" i="0" u="none" strike="noStrike" dirty="0" err="1">
                <a:solidFill>
                  <a:srgbClr val="000000"/>
                </a:solidFill>
                <a:effectLst/>
                <a:latin typeface="Helvetica" pitchFamily="2" charset="0"/>
              </a:rPr>
              <a:t>does</a:t>
            </a:r>
            <a:r>
              <a:rPr lang="fr-FR" sz="1000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 not </a:t>
            </a:r>
            <a:r>
              <a:rPr lang="fr-FR" sz="1000" b="0" i="0" u="none" strike="noStrike" dirty="0" err="1">
                <a:solidFill>
                  <a:srgbClr val="000000"/>
                </a:solidFill>
                <a:effectLst/>
                <a:latin typeface="Helvetica" pitchFamily="2" charset="0"/>
              </a:rPr>
              <a:t>increase</a:t>
            </a:r>
            <a:r>
              <a:rPr lang="fr-FR" sz="1000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fr-FR" sz="1000" b="0" i="0" u="none" strike="noStrike" dirty="0" err="1">
                <a:solidFill>
                  <a:srgbClr val="000000"/>
                </a:solidFill>
                <a:effectLst/>
                <a:latin typeface="Helvetica" pitchFamily="2" charset="0"/>
              </a:rPr>
              <a:t>anastomotic</a:t>
            </a:r>
            <a:r>
              <a:rPr lang="fr-FR" sz="1000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fr-FR" sz="1000" b="0" i="0" u="none" strike="noStrike" dirty="0" err="1">
                <a:solidFill>
                  <a:srgbClr val="000000"/>
                </a:solidFill>
                <a:effectLst/>
                <a:latin typeface="Helvetica" pitchFamily="2" charset="0"/>
              </a:rPr>
              <a:t>leak</a:t>
            </a:r>
            <a:r>
              <a:rPr lang="fr-FR" sz="1000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 rate; A </a:t>
            </a:r>
            <a:r>
              <a:rPr lang="fr-FR" sz="1000" b="0" i="0" u="none" strike="noStrike" dirty="0" err="1">
                <a:solidFill>
                  <a:srgbClr val="000000"/>
                </a:solidFill>
                <a:effectLst/>
                <a:latin typeface="Helvetica" pitchFamily="2" charset="0"/>
              </a:rPr>
              <a:t>systematic</a:t>
            </a:r>
            <a:r>
              <a:rPr lang="fr-FR" sz="1000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fr-FR" sz="1000" b="0" i="0" u="none" strike="noStrike" dirty="0" err="1">
                <a:solidFill>
                  <a:srgbClr val="000000"/>
                </a:solidFill>
                <a:effectLst/>
                <a:latin typeface="Helvetica" pitchFamily="2" charset="0"/>
              </a:rPr>
              <a:t>review</a:t>
            </a:r>
            <a:r>
              <a:rPr lang="fr-FR" sz="1000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 and </a:t>
            </a:r>
            <a:r>
              <a:rPr lang="fr-FR" sz="1000" b="0" i="0" u="none" strike="noStrike" dirty="0" err="1">
                <a:solidFill>
                  <a:srgbClr val="000000"/>
                </a:solidFill>
                <a:effectLst/>
                <a:latin typeface="Helvetica" pitchFamily="2" charset="0"/>
              </a:rPr>
              <a:t>meta-analysis</a:t>
            </a:r>
            <a:r>
              <a:rPr lang="fr-FR" sz="1000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. </a:t>
            </a:r>
            <a:r>
              <a:rPr lang="fr-FR" sz="1000" b="0" i="0" u="none" strike="noStrike" dirty="0" err="1">
                <a:solidFill>
                  <a:srgbClr val="000000"/>
                </a:solidFill>
                <a:effectLst/>
                <a:latin typeface="Helvetica" pitchFamily="2" charset="0"/>
              </a:rPr>
              <a:t>Eur</a:t>
            </a:r>
            <a:r>
              <a:rPr lang="fr-FR" sz="1000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 J </a:t>
            </a:r>
            <a:r>
              <a:rPr lang="fr-FR" sz="1000" b="0" i="0" u="none" strike="noStrike" dirty="0" err="1">
                <a:solidFill>
                  <a:srgbClr val="000000"/>
                </a:solidFill>
                <a:effectLst/>
                <a:latin typeface="Helvetica" pitchFamily="2" charset="0"/>
              </a:rPr>
              <a:t>Surg</a:t>
            </a:r>
            <a:r>
              <a:rPr lang="fr-FR" sz="1000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fr-FR" sz="1000" b="0" i="0" u="none" strike="noStrike" dirty="0" err="1">
                <a:solidFill>
                  <a:srgbClr val="000000"/>
                </a:solidFill>
                <a:effectLst/>
                <a:latin typeface="Helvetica" pitchFamily="2" charset="0"/>
              </a:rPr>
              <a:t>Oncol</a:t>
            </a:r>
            <a:r>
              <a:rPr lang="fr-FR" sz="1000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. 2020 Dec;46(12):2167-2173</a:t>
            </a:r>
            <a:endParaRPr lang="fr-FR" sz="100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42272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1D848C4-976E-2DA3-2329-9CB9A0D43B7D}"/>
              </a:ext>
            </a:extLst>
          </p:cNvPr>
          <p:cNvSpPr/>
          <p:nvPr/>
        </p:nvSpPr>
        <p:spPr>
          <a:xfrm>
            <a:off x="-1" y="0"/>
            <a:ext cx="12192001" cy="125403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56F9BD6-89DB-2DFF-4DBB-DBB01C56FEF2}"/>
              </a:ext>
            </a:extLst>
          </p:cNvPr>
          <p:cNvSpPr txBox="1"/>
          <p:nvPr/>
        </p:nvSpPr>
        <p:spPr>
          <a:xfrm>
            <a:off x="462458" y="1658426"/>
            <a:ext cx="11319641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dirty="0">
                <a:solidFill>
                  <a:schemeClr val="accent1">
                    <a:lumMod val="50000"/>
                  </a:schemeClr>
                </a:solidFill>
                <a:latin typeface="Helvetica" pitchFamily="2" charset="0"/>
              </a:rPr>
              <a:t>Pour tout les types de chirurgies ?</a:t>
            </a:r>
          </a:p>
          <a:p>
            <a:endParaRPr lang="fr-FR" sz="2200" dirty="0">
              <a:latin typeface="Helvetica" pitchFamily="2" charset="0"/>
            </a:endParaRPr>
          </a:p>
          <a:p>
            <a:r>
              <a:rPr lang="fr-FR" sz="2200" b="1" dirty="0">
                <a:latin typeface="Helvetica" pitchFamily="2" charset="0"/>
              </a:rPr>
              <a:t>Chirurgie cardiaque : </a:t>
            </a:r>
            <a:r>
              <a:rPr lang="fr-FR" sz="2200" dirty="0">
                <a:latin typeface="Helvetica" pitchFamily="2" charset="0"/>
              </a:rPr>
              <a:t>ICOX2 et </a:t>
            </a:r>
            <a:r>
              <a:rPr lang="fr-FR" sz="2200" b="1" dirty="0">
                <a:latin typeface="Helvetica" pitchFamily="2" charset="0"/>
              </a:rPr>
              <a:t>risque cardiovasculaire </a:t>
            </a:r>
          </a:p>
          <a:p>
            <a:endParaRPr lang="fr-FR" sz="2200" dirty="0">
              <a:latin typeface="Helvetica" pitchFamily="2" charset="0"/>
            </a:endParaRPr>
          </a:p>
          <a:p>
            <a:r>
              <a:rPr lang="fr-FR" sz="2200" dirty="0">
                <a:latin typeface="Helvetica" pitchFamily="2" charset="0"/>
              </a:rPr>
              <a:t>Etude de cohorte (</a:t>
            </a:r>
            <a:r>
              <a:rPr lang="fr-FR" sz="2400" strike="noStrike" dirty="0" err="1">
                <a:effectLst/>
                <a:latin typeface="Helvetica" pitchFamily="2" charset="0"/>
              </a:rPr>
              <a:t>Nussmeier</a:t>
            </a:r>
            <a:r>
              <a:rPr lang="fr-FR" sz="2400" dirty="0">
                <a:latin typeface="Helvetica" pitchFamily="2" charset="0"/>
              </a:rPr>
              <a:t> et al. 2005) </a:t>
            </a:r>
            <a:r>
              <a:rPr lang="fr-FR" sz="1000" dirty="0">
                <a:latin typeface="Helvetica" pitchFamily="2" charset="0"/>
              </a:rPr>
              <a:t>(1)</a:t>
            </a:r>
            <a:r>
              <a:rPr lang="fr-FR" sz="2400" dirty="0">
                <a:latin typeface="Helvetica" pitchFamily="2" charset="0"/>
              </a:rPr>
              <a:t> :</a:t>
            </a:r>
            <a:endParaRPr lang="fr-FR" sz="2200" dirty="0">
              <a:latin typeface="Helvetica" pitchFamily="2" charset="0"/>
            </a:endParaRPr>
          </a:p>
          <a:p>
            <a:pPr algn="r"/>
            <a:endParaRPr lang="fr-FR" i="0" u="none" strike="noStrike" dirty="0">
              <a:effectLst/>
              <a:latin typeface="Helvetica" pitchFamily="2" charset="0"/>
            </a:endParaRPr>
          </a:p>
          <a:p>
            <a:r>
              <a:rPr lang="fr-FR" i="0" u="none" strike="noStrike" dirty="0">
                <a:effectLst/>
                <a:latin typeface="Helvetica" pitchFamily="2" charset="0"/>
              </a:rPr>
              <a:t>Augmentation forte du RCV chez les patients traités par </a:t>
            </a:r>
          </a:p>
          <a:p>
            <a:r>
              <a:rPr lang="fr-FR" i="0" u="none" strike="noStrike" dirty="0" err="1">
                <a:effectLst/>
                <a:latin typeface="Helvetica" pitchFamily="2" charset="0"/>
              </a:rPr>
              <a:t>parécoxib</a:t>
            </a:r>
            <a:r>
              <a:rPr lang="fr-FR" i="0" u="none" strike="noStrike" dirty="0">
                <a:effectLst/>
                <a:latin typeface="Helvetica" pitchFamily="2" charset="0"/>
              </a:rPr>
              <a:t> et </a:t>
            </a:r>
            <a:r>
              <a:rPr lang="fr-FR" i="0" u="none" strike="noStrike" dirty="0" err="1">
                <a:effectLst/>
                <a:latin typeface="Helvetica" pitchFamily="2" charset="0"/>
              </a:rPr>
              <a:t>valdécoxib</a:t>
            </a:r>
            <a:r>
              <a:rPr lang="fr-FR" i="0" u="none" strike="noStrike" dirty="0">
                <a:effectLst/>
                <a:latin typeface="Helvetica" pitchFamily="2" charset="0"/>
              </a:rPr>
              <a:t> en post-chirurgie cardiaque</a:t>
            </a:r>
          </a:p>
          <a:p>
            <a:endParaRPr lang="fr-FR" dirty="0">
              <a:latin typeface="Helvetica" pitchFamily="2" charset="0"/>
            </a:endParaRPr>
          </a:p>
          <a:p>
            <a:r>
              <a:rPr lang="fr-FR" dirty="0">
                <a:latin typeface="Helvetica" pitchFamily="2" charset="0"/>
              </a:rPr>
              <a:t>Retrait du </a:t>
            </a:r>
            <a:r>
              <a:rPr lang="fr-FR" dirty="0" err="1">
                <a:latin typeface="Helvetica" pitchFamily="2" charset="0"/>
              </a:rPr>
              <a:t>valdéxocib</a:t>
            </a:r>
            <a:r>
              <a:rPr lang="fr-FR" dirty="0">
                <a:latin typeface="Helvetica" pitchFamily="2" charset="0"/>
              </a:rPr>
              <a:t> par la FDA aux USA et contre-indication</a:t>
            </a:r>
          </a:p>
          <a:p>
            <a:r>
              <a:rPr lang="fr-FR" dirty="0">
                <a:latin typeface="Helvetica" pitchFamily="2" charset="0"/>
              </a:rPr>
              <a:t>des AINS en chirurgie cardiaque</a:t>
            </a:r>
          </a:p>
          <a:p>
            <a:endParaRPr lang="fr-FR" sz="2000" b="1" dirty="0">
              <a:solidFill>
                <a:srgbClr val="C00000"/>
              </a:solidFill>
              <a:latin typeface="Helvetica" pitchFamily="2" charset="0"/>
            </a:endParaRPr>
          </a:p>
          <a:p>
            <a:endParaRPr lang="fr-FR" sz="2000" b="1" dirty="0">
              <a:solidFill>
                <a:srgbClr val="C00000"/>
              </a:solidFill>
              <a:latin typeface="Helvetica" pitchFamily="2" charset="0"/>
            </a:endParaRPr>
          </a:p>
          <a:p>
            <a:r>
              <a:rPr lang="fr-FR" sz="2000" b="1" dirty="0">
                <a:solidFill>
                  <a:srgbClr val="C00000"/>
                </a:solidFill>
                <a:latin typeface="Helvetica" pitchFamily="2" charset="0"/>
              </a:rPr>
              <a:t>Utilisation des ICOX2 controversée dans ce champ d’application, pas de recommandations</a:t>
            </a:r>
          </a:p>
          <a:p>
            <a:r>
              <a:rPr lang="fr-FR" sz="2200" b="1" dirty="0">
                <a:solidFill>
                  <a:srgbClr val="C00000"/>
                </a:solidFill>
                <a:latin typeface="Helvetica" pitchFamily="2" charset="0"/>
              </a:rPr>
              <a:t>	</a:t>
            </a:r>
          </a:p>
          <a:p>
            <a:r>
              <a:rPr lang="fr-FR" sz="2200" b="1" dirty="0">
                <a:latin typeface="Helvetica" pitchFamily="2" charset="0"/>
              </a:rPr>
              <a:t>	 </a:t>
            </a:r>
          </a:p>
          <a:p>
            <a:endParaRPr lang="fr-FR" sz="2200" dirty="0">
              <a:latin typeface="Helvetica" pitchFamily="2" charset="0"/>
            </a:endParaRPr>
          </a:p>
          <a:p>
            <a:r>
              <a:rPr lang="fr-FR" sz="2200" dirty="0">
                <a:latin typeface="Helvetica" pitchFamily="2" charset="0"/>
              </a:rPr>
              <a:t>	</a:t>
            </a:r>
          </a:p>
          <a:p>
            <a:pPr algn="r"/>
            <a:endParaRPr lang="fr-FR" sz="2200" b="1" dirty="0">
              <a:latin typeface="Helvetica" pitchFamily="2" charset="0"/>
            </a:endParaRP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8E405D9C-7121-0091-640E-34BB5F0B10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0210" y="1971161"/>
            <a:ext cx="4811889" cy="3078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4FB6E6DF-931F-30BB-D86D-B92416033CF6}"/>
              </a:ext>
            </a:extLst>
          </p:cNvPr>
          <p:cNvSpPr txBox="1"/>
          <p:nvPr/>
        </p:nvSpPr>
        <p:spPr>
          <a:xfrm>
            <a:off x="7044266" y="5049574"/>
            <a:ext cx="449297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i="0" u="none" strike="noStrike" dirty="0">
                <a:solidFill>
                  <a:srgbClr val="1A1A1A"/>
                </a:solidFill>
                <a:effectLst/>
                <a:latin typeface="Helvetica" pitchFamily="2" charset="0"/>
              </a:rPr>
              <a:t>(1) Figure 2. </a:t>
            </a:r>
            <a:r>
              <a:rPr lang="fr-FR" sz="1000" i="0" u="none" strike="noStrike" dirty="0">
                <a:solidFill>
                  <a:srgbClr val="1A1A1A"/>
                </a:solidFill>
                <a:effectLst/>
                <a:latin typeface="Helvetica" pitchFamily="2" charset="0"/>
              </a:rPr>
              <a:t>Kaplan–Meier </a:t>
            </a:r>
            <a:r>
              <a:rPr lang="fr-FR" sz="1000" i="0" u="none" strike="noStrike" dirty="0" err="1">
                <a:solidFill>
                  <a:srgbClr val="1A1A1A"/>
                </a:solidFill>
                <a:effectLst/>
                <a:latin typeface="Helvetica" pitchFamily="2" charset="0"/>
              </a:rPr>
              <a:t>Estimates</a:t>
            </a:r>
            <a:r>
              <a:rPr lang="fr-FR" sz="1000" i="0" u="none" strike="noStrike" dirty="0">
                <a:solidFill>
                  <a:srgbClr val="1A1A1A"/>
                </a:solidFill>
                <a:effectLst/>
                <a:latin typeface="Helvetica" pitchFamily="2" charset="0"/>
              </a:rPr>
              <a:t> of the Time to a </a:t>
            </a:r>
            <a:r>
              <a:rPr lang="fr-FR" sz="1000" i="0" u="none" strike="noStrike" dirty="0" err="1">
                <a:solidFill>
                  <a:srgbClr val="1A1A1A"/>
                </a:solidFill>
                <a:effectLst/>
                <a:latin typeface="Helvetica" pitchFamily="2" charset="0"/>
              </a:rPr>
              <a:t>Cardiovascular</a:t>
            </a:r>
            <a:r>
              <a:rPr lang="fr-FR" sz="1000" i="0" u="none" strike="noStrike" dirty="0">
                <a:solidFill>
                  <a:srgbClr val="1A1A1A"/>
                </a:solidFill>
                <a:effectLst/>
                <a:latin typeface="Helvetica" pitchFamily="2" charset="0"/>
              </a:rPr>
              <a:t> Event</a:t>
            </a:r>
            <a:endParaRPr lang="fr-FR" sz="1000" dirty="0">
              <a:latin typeface="Helvetica" pitchFamily="2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09C8176-6953-D35F-83AE-35F79F02F366}"/>
              </a:ext>
            </a:extLst>
          </p:cNvPr>
          <p:cNvSpPr txBox="1"/>
          <p:nvPr/>
        </p:nvSpPr>
        <p:spPr>
          <a:xfrm>
            <a:off x="3211494" y="6504929"/>
            <a:ext cx="88676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000" dirty="0">
                <a:latin typeface="Helvetica" pitchFamily="2" charset="0"/>
              </a:rPr>
              <a:t> (1) </a:t>
            </a:r>
            <a:r>
              <a:rPr lang="fr-FR" sz="1000" strike="noStrike" dirty="0" err="1">
                <a:effectLst/>
                <a:latin typeface="Helvetica" pitchFamily="2" charset="0"/>
              </a:rPr>
              <a:t>Nussmeier</a:t>
            </a:r>
            <a:r>
              <a:rPr lang="fr-FR" sz="1000" strike="noStrike" dirty="0">
                <a:effectLst/>
                <a:latin typeface="Helvetica" pitchFamily="2" charset="0"/>
              </a:rPr>
              <a:t>, N.A., et al., Complications of the COX-2 </a:t>
            </a:r>
            <a:r>
              <a:rPr lang="fr-FR" sz="1000" strike="noStrike" dirty="0" err="1">
                <a:effectLst/>
                <a:latin typeface="Helvetica" pitchFamily="2" charset="0"/>
              </a:rPr>
              <a:t>inhibitors</a:t>
            </a:r>
            <a:r>
              <a:rPr lang="fr-FR" sz="1000" strike="noStrike" dirty="0">
                <a:effectLst/>
                <a:latin typeface="Helvetica" pitchFamily="2" charset="0"/>
              </a:rPr>
              <a:t> </a:t>
            </a:r>
            <a:r>
              <a:rPr lang="fr-FR" sz="1000" strike="noStrike" dirty="0" err="1">
                <a:effectLst/>
                <a:latin typeface="Helvetica" pitchFamily="2" charset="0"/>
              </a:rPr>
              <a:t>parecoxib</a:t>
            </a:r>
            <a:r>
              <a:rPr lang="fr-FR" sz="1000" strike="noStrike" dirty="0">
                <a:effectLst/>
                <a:latin typeface="Helvetica" pitchFamily="2" charset="0"/>
              </a:rPr>
              <a:t> and </a:t>
            </a:r>
            <a:r>
              <a:rPr lang="fr-FR" sz="1000" strike="noStrike" dirty="0" err="1">
                <a:effectLst/>
                <a:latin typeface="Helvetica" pitchFamily="2" charset="0"/>
              </a:rPr>
              <a:t>valdecoxib</a:t>
            </a:r>
            <a:r>
              <a:rPr lang="fr-FR" sz="1000" strike="noStrike" dirty="0">
                <a:effectLst/>
                <a:latin typeface="Helvetica" pitchFamily="2" charset="0"/>
              </a:rPr>
              <a:t> </a:t>
            </a:r>
            <a:r>
              <a:rPr lang="fr-FR" sz="1000" strike="noStrike" dirty="0" err="1">
                <a:effectLst/>
                <a:latin typeface="Helvetica" pitchFamily="2" charset="0"/>
              </a:rPr>
              <a:t>after</a:t>
            </a:r>
            <a:r>
              <a:rPr lang="fr-FR" sz="1000" strike="noStrike" dirty="0">
                <a:effectLst/>
                <a:latin typeface="Helvetica" pitchFamily="2" charset="0"/>
              </a:rPr>
              <a:t> </a:t>
            </a:r>
            <a:r>
              <a:rPr lang="fr-FR" sz="1000" strike="noStrike" dirty="0" err="1">
                <a:effectLst/>
                <a:latin typeface="Helvetica" pitchFamily="2" charset="0"/>
              </a:rPr>
              <a:t>cardiac</a:t>
            </a:r>
            <a:r>
              <a:rPr lang="fr-FR" sz="1000" strike="noStrike" dirty="0">
                <a:effectLst/>
                <a:latin typeface="Helvetica" pitchFamily="2" charset="0"/>
              </a:rPr>
              <a:t> </a:t>
            </a:r>
            <a:r>
              <a:rPr lang="fr-FR" sz="1000" strike="noStrike" dirty="0" err="1">
                <a:effectLst/>
                <a:latin typeface="Helvetica" pitchFamily="2" charset="0"/>
              </a:rPr>
              <a:t>surgery</a:t>
            </a:r>
            <a:r>
              <a:rPr lang="fr-FR" sz="1000" strike="noStrike" dirty="0">
                <a:effectLst/>
                <a:latin typeface="Helvetica" pitchFamily="2" charset="0"/>
              </a:rPr>
              <a:t>. N </a:t>
            </a:r>
            <a:r>
              <a:rPr lang="fr-FR" sz="1000" strike="noStrike" dirty="0" err="1">
                <a:effectLst/>
                <a:latin typeface="Helvetica" pitchFamily="2" charset="0"/>
              </a:rPr>
              <a:t>Engl</a:t>
            </a:r>
            <a:r>
              <a:rPr lang="fr-FR" sz="1000" strike="noStrike" dirty="0">
                <a:effectLst/>
                <a:latin typeface="Helvetica" pitchFamily="2" charset="0"/>
              </a:rPr>
              <a:t> J Med, 2005. 352(11): p. 1081-91</a:t>
            </a:r>
            <a:endParaRPr lang="fr-FR" sz="1000" dirty="0">
              <a:latin typeface="Helvetica" pitchFamily="2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0A483C2-FE86-C8B2-F4B8-6BBE6D422532}"/>
              </a:ext>
            </a:extLst>
          </p:cNvPr>
          <p:cNvSpPr txBox="1"/>
          <p:nvPr/>
        </p:nvSpPr>
        <p:spPr>
          <a:xfrm>
            <a:off x="361243" y="244396"/>
            <a:ext cx="1125929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sz="2200" b="1" i="0" u="none" strike="noStrike" dirty="0">
                <a:solidFill>
                  <a:schemeClr val="bg1"/>
                </a:solidFill>
                <a:effectLst/>
                <a:latin typeface="Helvetica" pitchFamily="2" charset="0"/>
                <a:cs typeface="Arial" panose="020B0604020202020204" pitchFamily="34" charset="0"/>
              </a:rPr>
              <a:t>Introduction    </a:t>
            </a:r>
            <a:r>
              <a:rPr lang="fr-FR" sz="2200" b="1" dirty="0">
                <a:solidFill>
                  <a:schemeClr val="bg1"/>
                </a:solidFill>
                <a:latin typeface="Helvetica" pitchFamily="2" charset="0"/>
                <a:cs typeface="Arial" panose="020B0604020202020204" pitchFamily="34" charset="0"/>
              </a:rPr>
              <a:t>A</a:t>
            </a:r>
            <a:r>
              <a:rPr lang="fr-FR" sz="2200" b="1" i="0" u="none" strike="noStrike" dirty="0">
                <a:solidFill>
                  <a:schemeClr val="bg1"/>
                </a:solidFill>
                <a:effectLst/>
                <a:latin typeface="Helvetica" pitchFamily="2" charset="0"/>
                <a:cs typeface="Arial" panose="020B0604020202020204" pitchFamily="34" charset="0"/>
              </a:rPr>
              <a:t>nalgésie multimodale    Effets secondaires     Interactions    </a:t>
            </a:r>
          </a:p>
          <a:p>
            <a:pPr algn="r"/>
            <a:r>
              <a:rPr lang="fr-FR" sz="2200" b="1" i="0" u="none" strike="noStrike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Helvetica" pitchFamily="2" charset="0"/>
                <a:cs typeface="Arial" panose="020B0604020202020204" pitchFamily="34" charset="0"/>
              </a:rPr>
              <a:t>Indications</a:t>
            </a:r>
            <a:r>
              <a:rPr lang="fr-FR" sz="2200" b="1" i="0" u="none" strike="noStrike" dirty="0">
                <a:solidFill>
                  <a:schemeClr val="bg1"/>
                </a:solidFill>
                <a:effectLst/>
                <a:latin typeface="Helvetica" pitchFamily="2" charset="0"/>
                <a:cs typeface="Arial" panose="020B0604020202020204" pitchFamily="34" charset="0"/>
              </a:rPr>
              <a:t>    Contre-indications     Conclusion</a:t>
            </a:r>
            <a:endParaRPr lang="fr-FR" sz="2200" b="1" dirty="0"/>
          </a:p>
        </p:txBody>
      </p:sp>
    </p:spTree>
    <p:extLst>
      <p:ext uri="{BB962C8B-B14F-4D97-AF65-F5344CB8AC3E}">
        <p14:creationId xmlns:p14="http://schemas.microsoft.com/office/powerpoint/2010/main" val="255713973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1D848C4-976E-2DA3-2329-9CB9A0D43B7D}"/>
              </a:ext>
            </a:extLst>
          </p:cNvPr>
          <p:cNvSpPr/>
          <p:nvPr/>
        </p:nvSpPr>
        <p:spPr>
          <a:xfrm>
            <a:off x="-1" y="0"/>
            <a:ext cx="12192001" cy="125403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56F9BD6-89DB-2DFF-4DBB-DBB01C56FEF2}"/>
              </a:ext>
            </a:extLst>
          </p:cNvPr>
          <p:cNvSpPr txBox="1"/>
          <p:nvPr/>
        </p:nvSpPr>
        <p:spPr>
          <a:xfrm>
            <a:off x="462458" y="1658426"/>
            <a:ext cx="6336953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dirty="0">
                <a:solidFill>
                  <a:schemeClr val="accent1">
                    <a:lumMod val="50000"/>
                  </a:schemeClr>
                </a:solidFill>
                <a:latin typeface="Helvetica" pitchFamily="2" charset="0"/>
              </a:rPr>
              <a:t>Pour tout les types de chirurgies ?</a:t>
            </a:r>
          </a:p>
          <a:p>
            <a:endParaRPr lang="fr-FR" sz="2200" dirty="0">
              <a:latin typeface="Helvetica" pitchFamily="2" charset="0"/>
            </a:endParaRPr>
          </a:p>
          <a:p>
            <a:r>
              <a:rPr lang="fr-FR" sz="2200" b="1" dirty="0">
                <a:latin typeface="Helvetica" pitchFamily="2" charset="0"/>
              </a:rPr>
              <a:t>Chirurgie cardiaque : </a:t>
            </a:r>
            <a:r>
              <a:rPr lang="fr-FR" sz="2200" dirty="0">
                <a:latin typeface="Helvetica" pitchFamily="2" charset="0"/>
              </a:rPr>
              <a:t>ICOX2 et </a:t>
            </a:r>
            <a:r>
              <a:rPr lang="fr-FR" sz="2200" b="1" dirty="0">
                <a:latin typeface="Helvetica" pitchFamily="2" charset="0"/>
              </a:rPr>
              <a:t>risque cardiovasculaire </a:t>
            </a:r>
          </a:p>
          <a:p>
            <a:endParaRPr lang="fr-FR" sz="2200" dirty="0">
              <a:latin typeface="Helvetica" pitchFamily="2" charset="0"/>
            </a:endParaRPr>
          </a:p>
          <a:p>
            <a:endParaRPr lang="fr-FR" sz="2200" b="1" dirty="0">
              <a:solidFill>
                <a:srgbClr val="C00000"/>
              </a:solidFill>
              <a:latin typeface="Helvetica" pitchFamily="2" charset="0"/>
            </a:endParaRPr>
          </a:p>
          <a:p>
            <a:r>
              <a:rPr lang="fr-FR" sz="2200" b="1" dirty="0">
                <a:solidFill>
                  <a:srgbClr val="C00000"/>
                </a:solidFill>
                <a:latin typeface="Helvetica" pitchFamily="2" charset="0"/>
              </a:rPr>
              <a:t>RFE SFAR 2021 </a:t>
            </a:r>
            <a:r>
              <a:rPr lang="fr-FR" sz="2400" b="1" dirty="0">
                <a:solidFill>
                  <a:srgbClr val="C00000"/>
                </a:solidFill>
                <a:latin typeface="Helvetica" pitchFamily="2" charset="0"/>
              </a:rPr>
              <a:t>: AINS-NS utilisables en</a:t>
            </a:r>
          </a:p>
          <a:p>
            <a:r>
              <a:rPr lang="fr-FR" sz="2400" b="1" dirty="0">
                <a:solidFill>
                  <a:srgbClr val="C00000"/>
                </a:solidFill>
                <a:latin typeface="Helvetica" pitchFamily="2" charset="0"/>
              </a:rPr>
              <a:t>chirurgie cardiaque </a:t>
            </a:r>
            <a:r>
              <a:rPr lang="fr-FR" sz="1000" b="1" dirty="0">
                <a:solidFill>
                  <a:srgbClr val="C00000"/>
                </a:solidFill>
                <a:latin typeface="Helvetica" pitchFamily="2" charset="0"/>
              </a:rPr>
              <a:t>(2)</a:t>
            </a:r>
          </a:p>
          <a:p>
            <a:r>
              <a:rPr lang="fr-FR" sz="2200" b="1" dirty="0">
                <a:solidFill>
                  <a:srgbClr val="C00000"/>
                </a:solidFill>
                <a:latin typeface="Helvetica" pitchFamily="2" charset="0"/>
              </a:rPr>
              <a:t>	</a:t>
            </a:r>
          </a:p>
          <a:p>
            <a:r>
              <a:rPr lang="fr-FR" sz="2200" b="1" dirty="0">
                <a:latin typeface="Helvetica" pitchFamily="2" charset="0"/>
              </a:rPr>
              <a:t>	</a:t>
            </a:r>
            <a:endParaRPr lang="fr-FR" sz="2200" dirty="0">
              <a:latin typeface="Helvetica" pitchFamily="2" charset="0"/>
            </a:endParaRPr>
          </a:p>
          <a:p>
            <a:r>
              <a:rPr lang="fr-FR" sz="2200" dirty="0">
                <a:latin typeface="Helvetica" pitchFamily="2" charset="0"/>
              </a:rPr>
              <a:t>	</a:t>
            </a:r>
          </a:p>
          <a:p>
            <a:pPr algn="r"/>
            <a:endParaRPr lang="fr-FR" sz="2200" b="1" dirty="0">
              <a:latin typeface="Helvetica" pitchFamily="2" charset="0"/>
            </a:endParaRP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8E405D9C-7121-0091-640E-34BB5F0B10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0210" y="1971161"/>
            <a:ext cx="4811889" cy="3078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4FB6E6DF-931F-30BB-D86D-B92416033CF6}"/>
              </a:ext>
            </a:extLst>
          </p:cNvPr>
          <p:cNvSpPr txBox="1"/>
          <p:nvPr/>
        </p:nvSpPr>
        <p:spPr>
          <a:xfrm>
            <a:off x="7044266" y="5049574"/>
            <a:ext cx="449297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i="0" u="none" strike="noStrike" dirty="0">
                <a:solidFill>
                  <a:srgbClr val="1A1A1A"/>
                </a:solidFill>
                <a:effectLst/>
                <a:latin typeface="Helvetica" pitchFamily="2" charset="0"/>
              </a:rPr>
              <a:t>(1) Figure 2. </a:t>
            </a:r>
            <a:r>
              <a:rPr lang="fr-FR" sz="1000" i="0" u="none" strike="noStrike" dirty="0">
                <a:solidFill>
                  <a:srgbClr val="1A1A1A"/>
                </a:solidFill>
                <a:effectLst/>
                <a:latin typeface="Helvetica" pitchFamily="2" charset="0"/>
              </a:rPr>
              <a:t>Kaplan–Meier </a:t>
            </a:r>
            <a:r>
              <a:rPr lang="fr-FR" sz="1000" i="0" u="none" strike="noStrike" dirty="0" err="1">
                <a:solidFill>
                  <a:srgbClr val="1A1A1A"/>
                </a:solidFill>
                <a:effectLst/>
                <a:latin typeface="Helvetica" pitchFamily="2" charset="0"/>
              </a:rPr>
              <a:t>Estimates</a:t>
            </a:r>
            <a:r>
              <a:rPr lang="fr-FR" sz="1000" i="0" u="none" strike="noStrike" dirty="0">
                <a:solidFill>
                  <a:srgbClr val="1A1A1A"/>
                </a:solidFill>
                <a:effectLst/>
                <a:latin typeface="Helvetica" pitchFamily="2" charset="0"/>
              </a:rPr>
              <a:t> of the Time to a </a:t>
            </a:r>
            <a:r>
              <a:rPr lang="fr-FR" sz="1000" i="0" u="none" strike="noStrike" dirty="0" err="1">
                <a:solidFill>
                  <a:srgbClr val="1A1A1A"/>
                </a:solidFill>
                <a:effectLst/>
                <a:latin typeface="Helvetica" pitchFamily="2" charset="0"/>
              </a:rPr>
              <a:t>Cardiovascular</a:t>
            </a:r>
            <a:r>
              <a:rPr lang="fr-FR" sz="1000" i="0" u="none" strike="noStrike" dirty="0">
                <a:solidFill>
                  <a:srgbClr val="1A1A1A"/>
                </a:solidFill>
                <a:effectLst/>
                <a:latin typeface="Helvetica" pitchFamily="2" charset="0"/>
              </a:rPr>
              <a:t> Event</a:t>
            </a:r>
            <a:endParaRPr lang="fr-FR" sz="1000" dirty="0">
              <a:latin typeface="Helvetica" pitchFamily="2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09C8176-6953-D35F-83AE-35F79F02F366}"/>
              </a:ext>
            </a:extLst>
          </p:cNvPr>
          <p:cNvSpPr txBox="1"/>
          <p:nvPr/>
        </p:nvSpPr>
        <p:spPr>
          <a:xfrm>
            <a:off x="2241176" y="6333144"/>
            <a:ext cx="98379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000" strike="noStrike" dirty="0">
                <a:effectLst/>
                <a:latin typeface="Helvetica" pitchFamily="2" charset="0"/>
              </a:rPr>
              <a:t>(2) </a:t>
            </a:r>
            <a:r>
              <a:rPr lang="fr-FR" sz="1000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PM. </a:t>
            </a:r>
            <a:r>
              <a:rPr lang="fr-FR" sz="1000" b="0" i="0" u="none" strike="noStrike" dirty="0" err="1">
                <a:solidFill>
                  <a:srgbClr val="000000"/>
                </a:solidFill>
                <a:effectLst/>
                <a:latin typeface="Helvetica" pitchFamily="2" charset="0"/>
              </a:rPr>
              <a:t>Mertes</a:t>
            </a:r>
            <a:r>
              <a:rPr lang="fr-FR" sz="1000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, M. </a:t>
            </a:r>
            <a:r>
              <a:rPr lang="fr-FR" sz="1000" b="0" i="0" u="none" strike="noStrike" dirty="0" err="1">
                <a:solidFill>
                  <a:srgbClr val="000000"/>
                </a:solidFill>
                <a:effectLst/>
                <a:latin typeface="Helvetica" pitchFamily="2" charset="0"/>
              </a:rPr>
              <a:t>Kindo</a:t>
            </a:r>
            <a:r>
              <a:rPr lang="fr-FR" sz="1000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, J. Amour and al. Réhabilitation Améliorée Après Chirurgie Cardiaque adulte sous CEC ou à cœur battant 2021. RFE commune SFAR – SFCTCV. Anesthésie &amp; Réanimation, Volume 8, Issue 6, </a:t>
            </a:r>
            <a:r>
              <a:rPr lang="fr-FR" sz="1000" b="0" i="0" u="none" strike="noStrike" dirty="0" err="1">
                <a:solidFill>
                  <a:srgbClr val="000000"/>
                </a:solidFill>
                <a:effectLst/>
                <a:latin typeface="Helvetica" pitchFamily="2" charset="0"/>
              </a:rPr>
              <a:t>November</a:t>
            </a:r>
            <a:r>
              <a:rPr lang="fr-FR" sz="1000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 2022, Pages 590-626</a:t>
            </a:r>
            <a:endParaRPr lang="fr-FR" sz="1000" dirty="0">
              <a:latin typeface="Helvetica" pitchFamily="2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0A483C2-FE86-C8B2-F4B8-6BBE6D422532}"/>
              </a:ext>
            </a:extLst>
          </p:cNvPr>
          <p:cNvSpPr txBox="1"/>
          <p:nvPr/>
        </p:nvSpPr>
        <p:spPr>
          <a:xfrm>
            <a:off x="361243" y="244396"/>
            <a:ext cx="1125929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sz="2200" b="1" i="0" u="none" strike="noStrike" dirty="0">
                <a:solidFill>
                  <a:schemeClr val="bg1"/>
                </a:solidFill>
                <a:effectLst/>
                <a:latin typeface="Helvetica" pitchFamily="2" charset="0"/>
                <a:cs typeface="Arial" panose="020B0604020202020204" pitchFamily="34" charset="0"/>
              </a:rPr>
              <a:t>Introduction    </a:t>
            </a:r>
            <a:r>
              <a:rPr lang="fr-FR" sz="2200" b="1" dirty="0">
                <a:solidFill>
                  <a:schemeClr val="bg1"/>
                </a:solidFill>
                <a:latin typeface="Helvetica" pitchFamily="2" charset="0"/>
                <a:cs typeface="Arial" panose="020B0604020202020204" pitchFamily="34" charset="0"/>
              </a:rPr>
              <a:t>A</a:t>
            </a:r>
            <a:r>
              <a:rPr lang="fr-FR" sz="2200" b="1" i="0" u="none" strike="noStrike" dirty="0">
                <a:solidFill>
                  <a:schemeClr val="bg1"/>
                </a:solidFill>
                <a:effectLst/>
                <a:latin typeface="Helvetica" pitchFamily="2" charset="0"/>
                <a:cs typeface="Arial" panose="020B0604020202020204" pitchFamily="34" charset="0"/>
              </a:rPr>
              <a:t>nalgésie multimodale    Effets secondaires     Interactions    </a:t>
            </a:r>
          </a:p>
          <a:p>
            <a:pPr algn="r"/>
            <a:r>
              <a:rPr lang="fr-FR" sz="2200" b="1" i="0" u="none" strike="noStrike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Helvetica" pitchFamily="2" charset="0"/>
                <a:cs typeface="Arial" panose="020B0604020202020204" pitchFamily="34" charset="0"/>
              </a:rPr>
              <a:t>Indications</a:t>
            </a:r>
            <a:r>
              <a:rPr lang="fr-FR" sz="2200" b="1" i="0" u="none" strike="noStrike" dirty="0">
                <a:solidFill>
                  <a:schemeClr val="bg1"/>
                </a:solidFill>
                <a:effectLst/>
                <a:latin typeface="Helvetica" pitchFamily="2" charset="0"/>
                <a:cs typeface="Arial" panose="020B0604020202020204" pitchFamily="34" charset="0"/>
              </a:rPr>
              <a:t>    Contre-indications     Conclusion</a:t>
            </a:r>
            <a:endParaRPr lang="fr-FR" sz="2200" b="1" dirty="0"/>
          </a:p>
        </p:txBody>
      </p:sp>
    </p:spTree>
    <p:extLst>
      <p:ext uri="{BB962C8B-B14F-4D97-AF65-F5344CB8AC3E}">
        <p14:creationId xmlns:p14="http://schemas.microsoft.com/office/powerpoint/2010/main" val="105109840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1D848C4-976E-2DA3-2329-9CB9A0D43B7D}"/>
              </a:ext>
            </a:extLst>
          </p:cNvPr>
          <p:cNvSpPr/>
          <p:nvPr/>
        </p:nvSpPr>
        <p:spPr>
          <a:xfrm>
            <a:off x="-1" y="0"/>
            <a:ext cx="12192001" cy="125403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56F9BD6-89DB-2DFF-4DBB-DBB01C56FEF2}"/>
              </a:ext>
            </a:extLst>
          </p:cNvPr>
          <p:cNvSpPr txBox="1"/>
          <p:nvPr/>
        </p:nvSpPr>
        <p:spPr>
          <a:xfrm>
            <a:off x="462458" y="1658426"/>
            <a:ext cx="6336953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dirty="0">
                <a:solidFill>
                  <a:schemeClr val="accent1">
                    <a:lumMod val="50000"/>
                  </a:schemeClr>
                </a:solidFill>
                <a:latin typeface="Helvetica" pitchFamily="2" charset="0"/>
              </a:rPr>
              <a:t>Pour tout les types de chirurgies ?</a:t>
            </a:r>
          </a:p>
          <a:p>
            <a:endParaRPr lang="fr-FR" sz="2200" dirty="0">
              <a:latin typeface="Helvetica" pitchFamily="2" charset="0"/>
            </a:endParaRPr>
          </a:p>
          <a:p>
            <a:r>
              <a:rPr lang="fr-FR" sz="2200" b="1" dirty="0">
                <a:latin typeface="Helvetica" pitchFamily="2" charset="0"/>
              </a:rPr>
              <a:t>Chirurgie cardiaque : </a:t>
            </a:r>
            <a:r>
              <a:rPr lang="fr-FR" sz="2200" dirty="0">
                <a:latin typeface="Helvetica" pitchFamily="2" charset="0"/>
              </a:rPr>
              <a:t>ICOX2 et </a:t>
            </a:r>
            <a:r>
              <a:rPr lang="fr-FR" sz="2200" b="1" dirty="0">
                <a:latin typeface="Helvetica" pitchFamily="2" charset="0"/>
              </a:rPr>
              <a:t>risque cardiovasculaire </a:t>
            </a:r>
          </a:p>
          <a:p>
            <a:endParaRPr lang="fr-FR" sz="2200" dirty="0">
              <a:latin typeface="Helvetica" pitchFamily="2" charset="0"/>
            </a:endParaRPr>
          </a:p>
          <a:p>
            <a:r>
              <a:rPr lang="fr-FR" sz="2200" dirty="0">
                <a:latin typeface="Helvetica" pitchFamily="2" charset="0"/>
              </a:rPr>
              <a:t>Méta-analyse en chirurgie non cardiaque (32 études prospectives):</a:t>
            </a:r>
          </a:p>
          <a:p>
            <a:pPr algn="r"/>
            <a:endParaRPr lang="fr-FR" i="0" u="none" strike="noStrike" dirty="0">
              <a:effectLst/>
              <a:latin typeface="Helvetica" pitchFamily="2" charset="0"/>
            </a:endParaRPr>
          </a:p>
          <a:p>
            <a:pPr algn="r"/>
            <a:r>
              <a:rPr lang="fr-FR" i="0" u="none" strike="noStrike" dirty="0">
                <a:effectLst/>
                <a:latin typeface="Helvetica" pitchFamily="2" charset="0"/>
              </a:rPr>
              <a:t>Pas d’augmentation du risqu</a:t>
            </a:r>
            <a:r>
              <a:rPr lang="fr-FR" dirty="0">
                <a:latin typeface="Helvetica" pitchFamily="2" charset="0"/>
              </a:rPr>
              <a:t>e cardiovasculaire par rapport à un placebo</a:t>
            </a:r>
          </a:p>
          <a:p>
            <a:pPr algn="r"/>
            <a:endParaRPr lang="fr-FR" sz="2000" b="1" dirty="0">
              <a:latin typeface="Helvetica" pitchFamily="2" charset="0"/>
            </a:endParaRPr>
          </a:p>
          <a:p>
            <a:r>
              <a:rPr lang="fr-FR" sz="2000" b="1" dirty="0">
                <a:solidFill>
                  <a:srgbClr val="C00000"/>
                </a:solidFill>
                <a:latin typeface="Helvetica" pitchFamily="2" charset="0"/>
              </a:rPr>
              <a:t>ICOX2 possibles en chirurgie non cardiaque</a:t>
            </a:r>
          </a:p>
          <a:p>
            <a:r>
              <a:rPr lang="fr-FR" sz="2200" b="1" dirty="0">
                <a:solidFill>
                  <a:srgbClr val="C00000"/>
                </a:solidFill>
                <a:latin typeface="Helvetica" pitchFamily="2" charset="0"/>
              </a:rPr>
              <a:t>	</a:t>
            </a:r>
          </a:p>
          <a:p>
            <a:r>
              <a:rPr lang="fr-FR" sz="2200" b="1" dirty="0">
                <a:latin typeface="Helvetica" pitchFamily="2" charset="0"/>
              </a:rPr>
              <a:t>	 </a:t>
            </a:r>
          </a:p>
          <a:p>
            <a:endParaRPr lang="fr-FR" sz="2200" dirty="0">
              <a:latin typeface="Helvetica" pitchFamily="2" charset="0"/>
            </a:endParaRPr>
          </a:p>
          <a:p>
            <a:r>
              <a:rPr lang="fr-FR" sz="2200" dirty="0">
                <a:latin typeface="Helvetica" pitchFamily="2" charset="0"/>
              </a:rPr>
              <a:t>	</a:t>
            </a:r>
          </a:p>
          <a:p>
            <a:pPr algn="r"/>
            <a:endParaRPr lang="fr-FR" sz="2200" b="1" dirty="0">
              <a:latin typeface="Helvetica" pitchFamily="2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4FB6E6DF-931F-30BB-D86D-B92416033CF6}"/>
              </a:ext>
            </a:extLst>
          </p:cNvPr>
          <p:cNvSpPr txBox="1"/>
          <p:nvPr/>
        </p:nvSpPr>
        <p:spPr>
          <a:xfrm>
            <a:off x="7044266" y="5049574"/>
            <a:ext cx="44929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600" b="1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Table 5 : </a:t>
            </a:r>
            <a:r>
              <a:rPr lang="fr-FR" sz="1600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Incidence of CV Events per </a:t>
            </a:r>
            <a:r>
              <a:rPr lang="fr-FR" sz="1600" b="0" i="0" u="none" strike="noStrike" dirty="0" err="1">
                <a:solidFill>
                  <a:srgbClr val="000000"/>
                </a:solidFill>
                <a:effectLst/>
                <a:latin typeface="Helvetica" pitchFamily="2" charset="0"/>
              </a:rPr>
              <a:t>Number</a:t>
            </a:r>
            <a:r>
              <a:rPr lang="fr-FR" sz="1600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 of CV Risk </a:t>
            </a:r>
            <a:r>
              <a:rPr lang="fr-FR" sz="1600" b="0" i="0" u="none" strike="noStrike" dirty="0" err="1">
                <a:solidFill>
                  <a:srgbClr val="000000"/>
                </a:solidFill>
                <a:effectLst/>
                <a:latin typeface="Helvetica" pitchFamily="2" charset="0"/>
              </a:rPr>
              <a:t>Factors</a:t>
            </a:r>
            <a:r>
              <a:rPr lang="fr-FR" sz="1600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, Following </a:t>
            </a:r>
            <a:r>
              <a:rPr lang="fr-FR" sz="1600" b="0" i="0" u="none" strike="noStrike" dirty="0" err="1">
                <a:solidFill>
                  <a:srgbClr val="000000"/>
                </a:solidFill>
                <a:effectLst/>
                <a:latin typeface="Helvetica" pitchFamily="2" charset="0"/>
              </a:rPr>
              <a:t>Treatment</a:t>
            </a:r>
            <a:r>
              <a:rPr lang="fr-FR" sz="1600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fr-FR" sz="1600" b="0" i="0" u="none" strike="noStrike" dirty="0" err="1">
                <a:solidFill>
                  <a:srgbClr val="000000"/>
                </a:solidFill>
                <a:effectLst/>
                <a:latin typeface="Helvetica" pitchFamily="2" charset="0"/>
              </a:rPr>
              <a:t>With</a:t>
            </a:r>
            <a:r>
              <a:rPr lang="fr-FR" sz="1600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fr-FR" sz="1600" b="0" i="0" u="none" strike="noStrike" dirty="0" err="1">
                <a:solidFill>
                  <a:srgbClr val="000000"/>
                </a:solidFill>
                <a:effectLst/>
                <a:latin typeface="Helvetica" pitchFamily="2" charset="0"/>
              </a:rPr>
              <a:t>Parecoxib</a:t>
            </a:r>
            <a:r>
              <a:rPr lang="fr-FR" sz="1600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 20–80 mg TDD or </a:t>
            </a:r>
            <a:r>
              <a:rPr lang="fr-FR" sz="1600" b="0" i="0" u="none" strike="noStrike" dirty="0" err="1">
                <a:solidFill>
                  <a:srgbClr val="000000"/>
                </a:solidFill>
                <a:effectLst/>
                <a:latin typeface="Helvetica" pitchFamily="2" charset="0"/>
              </a:rPr>
              <a:t>Valdecoxib</a:t>
            </a:r>
            <a:r>
              <a:rPr lang="fr-FR" sz="1600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 20–80 mg TDD for </a:t>
            </a:r>
            <a:r>
              <a:rPr lang="fr-FR" sz="1600" b="0" i="0" u="none" strike="noStrike" dirty="0" err="1">
                <a:solidFill>
                  <a:srgbClr val="000000"/>
                </a:solidFill>
                <a:effectLst/>
                <a:latin typeface="Helvetica" pitchFamily="2" charset="0"/>
              </a:rPr>
              <a:t>Noncardiac</a:t>
            </a:r>
            <a:r>
              <a:rPr lang="fr-FR" sz="1600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fr-FR" sz="1600" b="0" i="0" u="none" strike="noStrike" dirty="0" err="1">
                <a:solidFill>
                  <a:srgbClr val="000000"/>
                </a:solidFill>
                <a:effectLst/>
                <a:latin typeface="Helvetica" pitchFamily="2" charset="0"/>
              </a:rPr>
              <a:t>Surgery</a:t>
            </a:r>
            <a:endParaRPr lang="fr-FR" sz="1600" b="0" i="0" u="none" strike="noStrike" dirty="0">
              <a:solidFill>
                <a:srgbClr val="000000"/>
              </a:solidFill>
              <a:effectLst/>
              <a:latin typeface="Helvetica" pitchFamily="2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09C8176-6953-D35F-83AE-35F79F02F366}"/>
              </a:ext>
            </a:extLst>
          </p:cNvPr>
          <p:cNvSpPr txBox="1"/>
          <p:nvPr/>
        </p:nvSpPr>
        <p:spPr>
          <a:xfrm>
            <a:off x="3200206" y="6308571"/>
            <a:ext cx="88676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000" dirty="0" err="1">
                <a:effectLst/>
                <a:latin typeface="Helvetica" pitchFamily="2" charset="0"/>
              </a:rPr>
              <a:t>Schug</a:t>
            </a:r>
            <a:r>
              <a:rPr lang="fr-FR" sz="1000" dirty="0">
                <a:effectLst/>
                <a:latin typeface="Helvetica" pitchFamily="2" charset="0"/>
              </a:rPr>
              <a:t>, S.A., et al., </a:t>
            </a:r>
            <a:r>
              <a:rPr lang="fr-FR" sz="1000" dirty="0" err="1">
                <a:effectLst/>
                <a:latin typeface="Helvetica" pitchFamily="2" charset="0"/>
              </a:rPr>
              <a:t>Cardiovascular</a:t>
            </a:r>
            <a:r>
              <a:rPr lang="fr-FR" sz="1000" dirty="0">
                <a:effectLst/>
                <a:latin typeface="Helvetica" pitchFamily="2" charset="0"/>
              </a:rPr>
              <a:t> </a:t>
            </a:r>
            <a:r>
              <a:rPr lang="fr-FR" sz="1000" dirty="0" err="1">
                <a:effectLst/>
                <a:latin typeface="Helvetica" pitchFamily="2" charset="0"/>
              </a:rPr>
              <a:t>safety</a:t>
            </a:r>
            <a:r>
              <a:rPr lang="fr-FR" sz="1000" dirty="0">
                <a:effectLst/>
                <a:latin typeface="Helvetica" pitchFamily="2" charset="0"/>
              </a:rPr>
              <a:t> of the cyclooxygenase-2 </a:t>
            </a:r>
            <a:r>
              <a:rPr lang="fr-FR" sz="1000" dirty="0" err="1">
                <a:effectLst/>
                <a:latin typeface="Helvetica" pitchFamily="2" charset="0"/>
              </a:rPr>
              <a:t>selective</a:t>
            </a:r>
            <a:r>
              <a:rPr lang="fr-FR" sz="1000" dirty="0">
                <a:effectLst/>
                <a:latin typeface="Helvetica" pitchFamily="2" charset="0"/>
              </a:rPr>
              <a:t> </a:t>
            </a:r>
            <a:r>
              <a:rPr lang="fr-FR" sz="1000" dirty="0" err="1">
                <a:effectLst/>
                <a:latin typeface="Helvetica" pitchFamily="2" charset="0"/>
              </a:rPr>
              <a:t>inhibitors</a:t>
            </a:r>
            <a:r>
              <a:rPr lang="fr-FR" sz="1000" dirty="0">
                <a:effectLst/>
                <a:latin typeface="Helvetica" pitchFamily="2" charset="0"/>
              </a:rPr>
              <a:t> </a:t>
            </a:r>
            <a:r>
              <a:rPr lang="fr-FR" sz="1000" dirty="0" err="1">
                <a:effectLst/>
                <a:latin typeface="Helvetica" pitchFamily="2" charset="0"/>
              </a:rPr>
              <a:t>parecoxib</a:t>
            </a:r>
            <a:r>
              <a:rPr lang="fr-FR" sz="1000" dirty="0">
                <a:effectLst/>
                <a:latin typeface="Helvetica" pitchFamily="2" charset="0"/>
              </a:rPr>
              <a:t> and </a:t>
            </a:r>
            <a:r>
              <a:rPr lang="fr-FR" sz="1000" dirty="0" err="1">
                <a:effectLst/>
                <a:latin typeface="Helvetica" pitchFamily="2" charset="0"/>
              </a:rPr>
              <a:t>valdecoxib</a:t>
            </a:r>
            <a:r>
              <a:rPr lang="fr-FR" sz="1000" dirty="0">
                <a:effectLst/>
                <a:latin typeface="Helvetica" pitchFamily="2" charset="0"/>
              </a:rPr>
              <a:t> in the </a:t>
            </a:r>
            <a:r>
              <a:rPr lang="fr-FR" sz="1000" dirty="0" err="1">
                <a:effectLst/>
                <a:latin typeface="Helvetica" pitchFamily="2" charset="0"/>
              </a:rPr>
              <a:t>postopertavie</a:t>
            </a:r>
            <a:r>
              <a:rPr lang="fr-FR" sz="1000" dirty="0">
                <a:effectLst/>
                <a:latin typeface="Helvetica" pitchFamily="2" charset="0"/>
              </a:rPr>
              <a:t> setting: an </a:t>
            </a:r>
            <a:r>
              <a:rPr lang="fr-FR" sz="1000" dirty="0" err="1">
                <a:effectLst/>
                <a:latin typeface="Helvetica" pitchFamily="2" charset="0"/>
              </a:rPr>
              <a:t>analysis</a:t>
            </a:r>
            <a:r>
              <a:rPr lang="fr-FR" sz="1000" dirty="0">
                <a:effectLst/>
                <a:latin typeface="Helvetica" pitchFamily="2" charset="0"/>
              </a:rPr>
              <a:t> of </a:t>
            </a:r>
            <a:r>
              <a:rPr lang="fr-FR" sz="1000" dirty="0" err="1">
                <a:effectLst/>
                <a:latin typeface="Helvetica" pitchFamily="2" charset="0"/>
              </a:rPr>
              <a:t>integrated</a:t>
            </a:r>
            <a:r>
              <a:rPr lang="fr-FR" sz="1000" dirty="0">
                <a:effectLst/>
                <a:latin typeface="Helvetica" pitchFamily="2" charset="0"/>
              </a:rPr>
              <a:t> data. </a:t>
            </a:r>
            <a:r>
              <a:rPr lang="fr-FR" sz="1000" dirty="0" err="1">
                <a:effectLst/>
                <a:latin typeface="Helvetica" pitchFamily="2" charset="0"/>
              </a:rPr>
              <a:t>Anesthesia</a:t>
            </a:r>
            <a:r>
              <a:rPr lang="fr-FR" sz="1000" dirty="0">
                <a:effectLst/>
                <a:latin typeface="Helvetica" pitchFamily="2" charset="0"/>
              </a:rPr>
              <a:t> </a:t>
            </a:r>
            <a:r>
              <a:rPr lang="fr-FR" sz="1000" dirty="0" err="1">
                <a:effectLst/>
                <a:latin typeface="Helvetica" pitchFamily="2" charset="0"/>
              </a:rPr>
              <a:t>Analgesia</a:t>
            </a:r>
            <a:r>
              <a:rPr lang="fr-FR" sz="1000" dirty="0">
                <a:effectLst/>
                <a:latin typeface="Helvetica" pitchFamily="2" charset="0"/>
              </a:rPr>
              <a:t>, 2009. 108(1): p. 299-307 </a:t>
            </a:r>
          </a:p>
        </p:txBody>
      </p:sp>
      <p:pic>
        <p:nvPicPr>
          <p:cNvPr id="19458" name="Picture 2">
            <a:extLst>
              <a:ext uri="{FF2B5EF4-FFF2-40B4-BE49-F238E27FC236}">
                <a16:creationId xmlns:a16="http://schemas.microsoft.com/office/drawing/2014/main" id="{1C4E957A-E277-98F1-EDC2-11555DB98E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4266" y="1828728"/>
            <a:ext cx="4277783" cy="2980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A920D193-4747-AAFB-BC68-511928F2E3D0}"/>
              </a:ext>
            </a:extLst>
          </p:cNvPr>
          <p:cNvSpPr txBox="1"/>
          <p:nvPr/>
        </p:nvSpPr>
        <p:spPr>
          <a:xfrm>
            <a:off x="361243" y="244396"/>
            <a:ext cx="1125929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sz="2200" b="1" i="0" u="none" strike="noStrike" dirty="0">
                <a:solidFill>
                  <a:schemeClr val="bg1"/>
                </a:solidFill>
                <a:effectLst/>
                <a:latin typeface="Helvetica" pitchFamily="2" charset="0"/>
                <a:cs typeface="Arial" panose="020B0604020202020204" pitchFamily="34" charset="0"/>
              </a:rPr>
              <a:t>Introduction    </a:t>
            </a:r>
            <a:r>
              <a:rPr lang="fr-FR" sz="2200" b="1" dirty="0">
                <a:solidFill>
                  <a:schemeClr val="bg1"/>
                </a:solidFill>
                <a:latin typeface="Helvetica" pitchFamily="2" charset="0"/>
                <a:cs typeface="Arial" panose="020B0604020202020204" pitchFamily="34" charset="0"/>
              </a:rPr>
              <a:t>A</a:t>
            </a:r>
            <a:r>
              <a:rPr lang="fr-FR" sz="2200" b="1" i="0" u="none" strike="noStrike" dirty="0">
                <a:solidFill>
                  <a:schemeClr val="bg1"/>
                </a:solidFill>
                <a:effectLst/>
                <a:latin typeface="Helvetica" pitchFamily="2" charset="0"/>
                <a:cs typeface="Arial" panose="020B0604020202020204" pitchFamily="34" charset="0"/>
              </a:rPr>
              <a:t>nalgésie multimodale    Effets secondaires     Interactions    </a:t>
            </a:r>
          </a:p>
          <a:p>
            <a:pPr algn="r"/>
            <a:r>
              <a:rPr lang="fr-FR" sz="2200" b="1" i="0" u="none" strike="noStrike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Helvetica" pitchFamily="2" charset="0"/>
                <a:cs typeface="Arial" panose="020B0604020202020204" pitchFamily="34" charset="0"/>
              </a:rPr>
              <a:t>Indications</a:t>
            </a:r>
            <a:r>
              <a:rPr lang="fr-FR" sz="2200" b="1" i="0" u="none" strike="noStrike" dirty="0">
                <a:solidFill>
                  <a:schemeClr val="bg1"/>
                </a:solidFill>
                <a:effectLst/>
                <a:latin typeface="Helvetica" pitchFamily="2" charset="0"/>
                <a:cs typeface="Arial" panose="020B0604020202020204" pitchFamily="34" charset="0"/>
              </a:rPr>
              <a:t>    Contre-indications     Conclusion</a:t>
            </a:r>
            <a:endParaRPr lang="fr-FR" sz="2200" b="1" dirty="0"/>
          </a:p>
        </p:txBody>
      </p:sp>
    </p:spTree>
    <p:extLst>
      <p:ext uri="{BB962C8B-B14F-4D97-AF65-F5344CB8AC3E}">
        <p14:creationId xmlns:p14="http://schemas.microsoft.com/office/powerpoint/2010/main" val="182257416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1D848C4-976E-2DA3-2329-9CB9A0D43B7D}"/>
              </a:ext>
            </a:extLst>
          </p:cNvPr>
          <p:cNvSpPr/>
          <p:nvPr/>
        </p:nvSpPr>
        <p:spPr>
          <a:xfrm>
            <a:off x="-1" y="0"/>
            <a:ext cx="12192001" cy="125403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56F9BD6-89DB-2DFF-4DBB-DBB01C56FEF2}"/>
              </a:ext>
            </a:extLst>
          </p:cNvPr>
          <p:cNvSpPr txBox="1"/>
          <p:nvPr/>
        </p:nvSpPr>
        <p:spPr>
          <a:xfrm>
            <a:off x="462458" y="1658426"/>
            <a:ext cx="1127798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dirty="0">
                <a:solidFill>
                  <a:schemeClr val="accent1">
                    <a:lumMod val="50000"/>
                  </a:schemeClr>
                </a:solidFill>
                <a:latin typeface="Helvetica" pitchFamily="2" charset="0"/>
              </a:rPr>
              <a:t>Pour tout les types de chirurgies ?</a:t>
            </a:r>
          </a:p>
          <a:p>
            <a:endParaRPr lang="fr-FR" sz="2200" dirty="0">
              <a:latin typeface="Helvetica" pitchFamily="2" charset="0"/>
            </a:endParaRPr>
          </a:p>
          <a:p>
            <a:r>
              <a:rPr lang="fr-FR" sz="2200" b="1" dirty="0">
                <a:latin typeface="Helvetica" pitchFamily="2" charset="0"/>
              </a:rPr>
              <a:t>Chirurgie plastique : </a:t>
            </a:r>
            <a:r>
              <a:rPr lang="fr-FR" sz="2200" dirty="0">
                <a:latin typeface="Helvetica" pitchFamily="2" charset="0"/>
              </a:rPr>
              <a:t>risque</a:t>
            </a:r>
            <a:r>
              <a:rPr lang="fr-FR" sz="2200" b="1" dirty="0">
                <a:latin typeface="Helvetica" pitchFamily="2" charset="0"/>
              </a:rPr>
              <a:t> hémorragique, </a:t>
            </a:r>
          </a:p>
          <a:p>
            <a:r>
              <a:rPr lang="fr-FR" sz="2200" b="1" dirty="0">
                <a:latin typeface="Helvetica" pitchFamily="2" charset="0"/>
              </a:rPr>
              <a:t>infectieux… ?</a:t>
            </a:r>
          </a:p>
          <a:p>
            <a:endParaRPr lang="fr-FR" sz="2200" b="1" dirty="0">
              <a:latin typeface="Helvetica" pitchFamily="2" charset="0"/>
            </a:endParaRPr>
          </a:p>
          <a:p>
            <a:r>
              <a:rPr lang="fr-FR" sz="2200" dirty="0">
                <a:latin typeface="Helvetica" pitchFamily="2" charset="0"/>
              </a:rPr>
              <a:t>Méta-analyse (2019) : 3000 patients : </a:t>
            </a:r>
            <a:r>
              <a:rPr lang="fr-FR" sz="2200" b="1" dirty="0">
                <a:latin typeface="Helvetica" pitchFamily="2" charset="0"/>
              </a:rPr>
              <a:t>pas de</a:t>
            </a:r>
          </a:p>
          <a:p>
            <a:r>
              <a:rPr lang="fr-FR" sz="2200" b="1" dirty="0">
                <a:latin typeface="Helvetica" pitchFamily="2" charset="0"/>
              </a:rPr>
              <a:t>surrisque d’hématome postopératoire</a:t>
            </a:r>
          </a:p>
          <a:p>
            <a:endParaRPr lang="fr-FR" sz="2200" dirty="0">
              <a:latin typeface="Helvetica" pitchFamily="2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641343F-E6F1-8444-7123-4BC93C17BCEE}"/>
              </a:ext>
            </a:extLst>
          </p:cNvPr>
          <p:cNvSpPr txBox="1"/>
          <p:nvPr/>
        </p:nvSpPr>
        <p:spPr>
          <a:xfrm>
            <a:off x="361243" y="244396"/>
            <a:ext cx="1125929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sz="2200" b="1" i="0" u="none" strike="noStrike" dirty="0">
                <a:solidFill>
                  <a:schemeClr val="bg1"/>
                </a:solidFill>
                <a:effectLst/>
                <a:latin typeface="Helvetica" pitchFamily="2" charset="0"/>
                <a:cs typeface="Arial" panose="020B0604020202020204" pitchFamily="34" charset="0"/>
              </a:rPr>
              <a:t>Introduction    </a:t>
            </a:r>
            <a:r>
              <a:rPr lang="fr-FR" sz="2200" b="1" dirty="0">
                <a:solidFill>
                  <a:schemeClr val="bg1"/>
                </a:solidFill>
                <a:latin typeface="Helvetica" pitchFamily="2" charset="0"/>
                <a:cs typeface="Arial" panose="020B0604020202020204" pitchFamily="34" charset="0"/>
              </a:rPr>
              <a:t>A</a:t>
            </a:r>
            <a:r>
              <a:rPr lang="fr-FR" sz="2200" b="1" i="0" u="none" strike="noStrike" dirty="0">
                <a:solidFill>
                  <a:schemeClr val="bg1"/>
                </a:solidFill>
                <a:effectLst/>
                <a:latin typeface="Helvetica" pitchFamily="2" charset="0"/>
                <a:cs typeface="Arial" panose="020B0604020202020204" pitchFamily="34" charset="0"/>
              </a:rPr>
              <a:t>nalgésie multimodale    Effets secondaires     Interactions    </a:t>
            </a:r>
          </a:p>
          <a:p>
            <a:pPr algn="r"/>
            <a:r>
              <a:rPr lang="fr-FR" sz="2200" b="1" i="0" u="none" strike="noStrike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Helvetica" pitchFamily="2" charset="0"/>
                <a:cs typeface="Arial" panose="020B0604020202020204" pitchFamily="34" charset="0"/>
              </a:rPr>
              <a:t>Indications</a:t>
            </a:r>
            <a:r>
              <a:rPr lang="fr-FR" sz="2200" b="1" i="0" u="none" strike="noStrike" dirty="0">
                <a:solidFill>
                  <a:schemeClr val="bg1"/>
                </a:solidFill>
                <a:effectLst/>
                <a:latin typeface="Helvetica" pitchFamily="2" charset="0"/>
                <a:cs typeface="Arial" panose="020B0604020202020204" pitchFamily="34" charset="0"/>
              </a:rPr>
              <a:t>    Contre-indications     Conclusion</a:t>
            </a:r>
            <a:endParaRPr lang="fr-FR" sz="2200" b="1" dirty="0"/>
          </a:p>
        </p:txBody>
      </p:sp>
      <p:pic>
        <p:nvPicPr>
          <p:cNvPr id="4097" name="Picture 1" descr="page2image227375536">
            <a:extLst>
              <a:ext uri="{FF2B5EF4-FFF2-40B4-BE49-F238E27FC236}">
                <a16:creationId xmlns:a16="http://schemas.microsoft.com/office/drawing/2014/main" id="{11F012B1-17DF-0AB1-1A3E-9F2281A926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1628" y="1658426"/>
            <a:ext cx="3733054" cy="3648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F1AF6F4B-CD36-8AFB-C856-8D5D17384A1C}"/>
              </a:ext>
            </a:extLst>
          </p:cNvPr>
          <p:cNvSpPr txBox="1"/>
          <p:nvPr/>
        </p:nvSpPr>
        <p:spPr>
          <a:xfrm>
            <a:off x="7452841" y="5548327"/>
            <a:ext cx="4682041" cy="4085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000" b="1" dirty="0">
                <a:solidFill>
                  <a:srgbClr val="211E1E"/>
                </a:solidFill>
                <a:effectLst/>
                <a:latin typeface="Helvetica" pitchFamily="2" charset="0"/>
              </a:rPr>
              <a:t>Figure 1. </a:t>
            </a:r>
            <a:r>
              <a:rPr lang="fr-FR" sz="1000" dirty="0">
                <a:solidFill>
                  <a:srgbClr val="211E1E"/>
                </a:solidFill>
                <a:effectLst/>
                <a:latin typeface="Helvetica" pitchFamily="2" charset="0"/>
              </a:rPr>
              <a:t>Forest plot </a:t>
            </a:r>
            <a:r>
              <a:rPr lang="fr-FR" sz="1000" dirty="0" err="1">
                <a:solidFill>
                  <a:srgbClr val="211E1E"/>
                </a:solidFill>
                <a:effectLst/>
                <a:latin typeface="Helvetica" pitchFamily="2" charset="0"/>
              </a:rPr>
              <a:t>from</a:t>
            </a:r>
            <a:r>
              <a:rPr lang="fr-FR" sz="1000" dirty="0">
                <a:solidFill>
                  <a:srgbClr val="211E1E"/>
                </a:solidFill>
                <a:effectLst/>
                <a:latin typeface="Helvetica" pitchFamily="2" charset="0"/>
              </a:rPr>
              <a:t> </a:t>
            </a:r>
            <a:r>
              <a:rPr lang="fr-FR" sz="1000" dirty="0" err="1">
                <a:solidFill>
                  <a:srgbClr val="211E1E"/>
                </a:solidFill>
                <a:effectLst/>
                <a:latin typeface="Helvetica" pitchFamily="2" charset="0"/>
              </a:rPr>
              <a:t>meta-analysis</a:t>
            </a:r>
            <a:r>
              <a:rPr lang="fr-FR" sz="1000" dirty="0">
                <a:solidFill>
                  <a:srgbClr val="211E1E"/>
                </a:solidFill>
                <a:effectLst/>
                <a:latin typeface="Helvetica" pitchFamily="2" charset="0"/>
              </a:rPr>
              <a:t> </a:t>
            </a:r>
            <a:r>
              <a:rPr lang="fr-FR" sz="1000" dirty="0" err="1">
                <a:solidFill>
                  <a:srgbClr val="211E1E"/>
                </a:solidFill>
                <a:effectLst/>
                <a:latin typeface="Helvetica" pitchFamily="2" charset="0"/>
              </a:rPr>
              <a:t>that</a:t>
            </a:r>
            <a:r>
              <a:rPr lang="fr-FR" sz="1000" dirty="0">
                <a:solidFill>
                  <a:srgbClr val="211E1E"/>
                </a:solidFill>
                <a:effectLst/>
                <a:latin typeface="Helvetica" pitchFamily="2" charset="0"/>
              </a:rPr>
              <a:t> </a:t>
            </a:r>
            <a:r>
              <a:rPr lang="fr-FR" sz="1000" dirty="0" err="1">
                <a:solidFill>
                  <a:srgbClr val="211E1E"/>
                </a:solidFill>
                <a:effectLst/>
                <a:latin typeface="Helvetica" pitchFamily="2" charset="0"/>
              </a:rPr>
              <a:t>summarizes</a:t>
            </a:r>
            <a:r>
              <a:rPr lang="fr-FR" sz="1000" dirty="0">
                <a:solidFill>
                  <a:srgbClr val="211E1E"/>
                </a:solidFill>
                <a:effectLst/>
                <a:latin typeface="Helvetica" pitchFamily="2" charset="0"/>
              </a:rPr>
              <a:t> </a:t>
            </a:r>
            <a:r>
              <a:rPr lang="fr-FR" sz="1000" dirty="0" err="1">
                <a:solidFill>
                  <a:srgbClr val="211E1E"/>
                </a:solidFill>
                <a:effectLst/>
                <a:latin typeface="Helvetica" pitchFamily="2" charset="0"/>
              </a:rPr>
              <a:t>individual</a:t>
            </a:r>
            <a:r>
              <a:rPr lang="fr-FR" sz="1000" dirty="0">
                <a:solidFill>
                  <a:srgbClr val="211E1E"/>
                </a:solidFill>
                <a:effectLst/>
                <a:latin typeface="Helvetica" pitchFamily="2" charset="0"/>
              </a:rPr>
              <a:t> </a:t>
            </a:r>
            <a:r>
              <a:rPr lang="fr-FR" sz="1000" dirty="0" err="1">
                <a:solidFill>
                  <a:srgbClr val="211E1E"/>
                </a:solidFill>
                <a:effectLst/>
                <a:latin typeface="Helvetica" pitchFamily="2" charset="0"/>
              </a:rPr>
              <a:t>ORs</a:t>
            </a:r>
            <a:r>
              <a:rPr lang="fr-FR" sz="1000" dirty="0">
                <a:solidFill>
                  <a:srgbClr val="211E1E"/>
                </a:solidFill>
                <a:effectLst/>
                <a:latin typeface="Helvetica" pitchFamily="2" charset="0"/>
              </a:rPr>
              <a:t> and the </a:t>
            </a:r>
            <a:r>
              <a:rPr lang="fr-FR" sz="1000" dirty="0" err="1">
                <a:solidFill>
                  <a:srgbClr val="211E1E"/>
                </a:solidFill>
                <a:effectLst/>
                <a:latin typeface="Helvetica" pitchFamily="2" charset="0"/>
              </a:rPr>
              <a:t>overall</a:t>
            </a:r>
            <a:r>
              <a:rPr lang="fr-FR" sz="1000" dirty="0">
                <a:solidFill>
                  <a:srgbClr val="211E1E"/>
                </a:solidFill>
                <a:effectLst/>
                <a:latin typeface="Helvetica" pitchFamily="2" charset="0"/>
              </a:rPr>
              <a:t> OR. LCL, </a:t>
            </a:r>
            <a:r>
              <a:rPr lang="fr-FR" sz="1000" dirty="0" err="1">
                <a:solidFill>
                  <a:srgbClr val="211E1E"/>
                </a:solidFill>
                <a:effectLst/>
                <a:latin typeface="Helvetica" pitchFamily="2" charset="0"/>
              </a:rPr>
              <a:t>lower</a:t>
            </a:r>
            <a:r>
              <a:rPr lang="fr-FR" sz="1000" dirty="0">
                <a:solidFill>
                  <a:srgbClr val="211E1E"/>
                </a:solidFill>
                <a:effectLst/>
                <a:latin typeface="Helvetica" pitchFamily="2" charset="0"/>
              </a:rPr>
              <a:t> confidence </a:t>
            </a:r>
            <a:r>
              <a:rPr lang="fr-FR" sz="1000" dirty="0" err="1">
                <a:solidFill>
                  <a:srgbClr val="211E1E"/>
                </a:solidFill>
                <a:effectLst/>
                <a:latin typeface="Helvetica" pitchFamily="2" charset="0"/>
              </a:rPr>
              <a:t>limit</a:t>
            </a:r>
            <a:r>
              <a:rPr lang="fr-FR" sz="1000" dirty="0">
                <a:solidFill>
                  <a:srgbClr val="211E1E"/>
                </a:solidFill>
                <a:effectLst/>
                <a:latin typeface="Helvetica" pitchFamily="2" charset="0"/>
              </a:rPr>
              <a:t>; UCL, </a:t>
            </a:r>
            <a:r>
              <a:rPr lang="fr-FR" sz="1000" dirty="0" err="1">
                <a:solidFill>
                  <a:srgbClr val="211E1E"/>
                </a:solidFill>
                <a:effectLst/>
                <a:latin typeface="Helvetica" pitchFamily="2" charset="0"/>
              </a:rPr>
              <a:t>upper</a:t>
            </a:r>
            <a:r>
              <a:rPr lang="fr-FR" sz="1000" dirty="0">
                <a:solidFill>
                  <a:srgbClr val="211E1E"/>
                </a:solidFill>
                <a:effectLst/>
                <a:latin typeface="Helvetica" pitchFamily="2" charset="0"/>
              </a:rPr>
              <a:t> confidence </a:t>
            </a:r>
            <a:r>
              <a:rPr lang="fr-FR" sz="1000" dirty="0" err="1">
                <a:solidFill>
                  <a:srgbClr val="211E1E"/>
                </a:solidFill>
                <a:effectLst/>
                <a:latin typeface="Helvetica" pitchFamily="2" charset="0"/>
              </a:rPr>
              <a:t>limit</a:t>
            </a:r>
            <a:r>
              <a:rPr lang="fr-FR" sz="1000" dirty="0">
                <a:solidFill>
                  <a:srgbClr val="211E1E"/>
                </a:solidFill>
                <a:effectLst/>
                <a:latin typeface="Helvetica" pitchFamily="2" charset="0"/>
              </a:rPr>
              <a:t>. </a:t>
            </a:r>
            <a:endParaRPr lang="fr-FR" sz="1000" dirty="0">
              <a:latin typeface="Helvetica" pitchFamily="2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64C29D4-ED02-A705-D2BE-0E2C9AA5BC39}"/>
              </a:ext>
            </a:extLst>
          </p:cNvPr>
          <p:cNvSpPr txBox="1"/>
          <p:nvPr/>
        </p:nvSpPr>
        <p:spPr>
          <a:xfrm>
            <a:off x="968181" y="6280697"/>
            <a:ext cx="1107705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sz="1000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Nicholas J Walker, Veronica M Jones, Lauren </a:t>
            </a:r>
            <a:r>
              <a:rPr lang="fr-FR" sz="1000" b="0" i="0" u="none" strike="noStrike" dirty="0" err="1">
                <a:solidFill>
                  <a:srgbClr val="000000"/>
                </a:solidFill>
                <a:effectLst/>
                <a:latin typeface="Helvetica" pitchFamily="2" charset="0"/>
              </a:rPr>
              <a:t>Kratky</a:t>
            </a:r>
            <a:r>
              <a:rPr lang="fr-FR" sz="1000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, </a:t>
            </a:r>
            <a:r>
              <a:rPr lang="fr-FR" sz="1000" b="0" i="0" u="none" strike="noStrike" dirty="0" err="1">
                <a:solidFill>
                  <a:srgbClr val="000000"/>
                </a:solidFill>
                <a:effectLst/>
                <a:latin typeface="Helvetica" pitchFamily="2" charset="0"/>
              </a:rPr>
              <a:t>Haiying</a:t>
            </a:r>
            <a:r>
              <a:rPr lang="fr-FR" sz="1000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 Chen, Christopher M </a:t>
            </a:r>
            <a:r>
              <a:rPr lang="fr-FR" sz="1000" b="0" i="0" u="none" strike="noStrike" dirty="0" err="1">
                <a:solidFill>
                  <a:srgbClr val="000000"/>
                </a:solidFill>
                <a:effectLst/>
                <a:latin typeface="Helvetica" pitchFamily="2" charset="0"/>
              </a:rPr>
              <a:t>Runyan</a:t>
            </a:r>
            <a:r>
              <a:rPr lang="fr-FR" sz="1000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. </a:t>
            </a:r>
            <a:r>
              <a:rPr lang="fr-FR" sz="1000" b="0" i="0" u="none" strike="noStrike" dirty="0" err="1">
                <a:solidFill>
                  <a:srgbClr val="000000"/>
                </a:solidFill>
                <a:effectLst/>
                <a:latin typeface="Helvetica" pitchFamily="2" charset="0"/>
              </a:rPr>
              <a:t>Hematoma</a:t>
            </a:r>
            <a:r>
              <a:rPr lang="fr-FR" sz="1000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 Risks of </a:t>
            </a:r>
            <a:r>
              <a:rPr lang="fr-FR" sz="1000" b="0" i="0" u="none" strike="noStrike" dirty="0" err="1">
                <a:solidFill>
                  <a:srgbClr val="000000"/>
                </a:solidFill>
                <a:effectLst/>
                <a:latin typeface="Helvetica" pitchFamily="2" charset="0"/>
              </a:rPr>
              <a:t>Nonsteroidal</a:t>
            </a:r>
            <a:r>
              <a:rPr lang="fr-FR" sz="1000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 Anti-</a:t>
            </a:r>
            <a:r>
              <a:rPr lang="fr-FR" sz="1000" b="0" i="0" u="none" strike="noStrike" dirty="0" err="1">
                <a:solidFill>
                  <a:srgbClr val="000000"/>
                </a:solidFill>
                <a:effectLst/>
                <a:latin typeface="Helvetica" pitchFamily="2" charset="0"/>
              </a:rPr>
              <a:t>inflammatory</a:t>
            </a:r>
            <a:r>
              <a:rPr lang="fr-FR" sz="1000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fr-FR" sz="1000" b="0" i="0" u="none" strike="noStrike" dirty="0" err="1">
                <a:solidFill>
                  <a:srgbClr val="000000"/>
                </a:solidFill>
                <a:effectLst/>
                <a:latin typeface="Helvetica" pitchFamily="2" charset="0"/>
              </a:rPr>
              <a:t>Drugs</a:t>
            </a:r>
            <a:r>
              <a:rPr lang="fr-FR" sz="1000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fr-FR" sz="1000" b="0" i="0" u="none" strike="noStrike" dirty="0" err="1">
                <a:solidFill>
                  <a:srgbClr val="000000"/>
                </a:solidFill>
                <a:effectLst/>
                <a:latin typeface="Helvetica" pitchFamily="2" charset="0"/>
              </a:rPr>
              <a:t>Used</a:t>
            </a:r>
            <a:r>
              <a:rPr lang="fr-FR" sz="1000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 in Plastic </a:t>
            </a:r>
            <a:r>
              <a:rPr lang="fr-FR" sz="1000" b="0" i="0" u="none" strike="noStrike" dirty="0" err="1">
                <a:solidFill>
                  <a:srgbClr val="000000"/>
                </a:solidFill>
                <a:effectLst/>
                <a:latin typeface="Helvetica" pitchFamily="2" charset="0"/>
              </a:rPr>
              <a:t>Surgery</a:t>
            </a:r>
            <a:r>
              <a:rPr lang="fr-FR" sz="1000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fr-FR" sz="1000" b="0" i="0" u="none" strike="noStrike" dirty="0" err="1">
                <a:solidFill>
                  <a:srgbClr val="000000"/>
                </a:solidFill>
                <a:effectLst/>
                <a:latin typeface="Helvetica" pitchFamily="2" charset="0"/>
              </a:rPr>
              <a:t>Procedures</a:t>
            </a:r>
            <a:r>
              <a:rPr lang="fr-FR" sz="1000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: A </a:t>
            </a:r>
            <a:r>
              <a:rPr lang="fr-FR" sz="1000" b="0" i="0" u="none" strike="noStrike" dirty="0" err="1">
                <a:solidFill>
                  <a:srgbClr val="000000"/>
                </a:solidFill>
                <a:effectLst/>
                <a:latin typeface="Helvetica" pitchFamily="2" charset="0"/>
              </a:rPr>
              <a:t>Systematic</a:t>
            </a:r>
            <a:r>
              <a:rPr lang="fr-FR" sz="1000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fr-FR" sz="1000" b="0" i="0" u="none" strike="noStrike" dirty="0" err="1">
                <a:solidFill>
                  <a:srgbClr val="000000"/>
                </a:solidFill>
                <a:effectLst/>
                <a:latin typeface="Helvetica" pitchFamily="2" charset="0"/>
              </a:rPr>
              <a:t>Review</a:t>
            </a:r>
            <a:r>
              <a:rPr lang="fr-FR" sz="1000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 and Meta-</a:t>
            </a:r>
            <a:r>
              <a:rPr lang="fr-FR" sz="1000" b="0" i="0" u="none" strike="noStrike" dirty="0" err="1">
                <a:solidFill>
                  <a:srgbClr val="000000"/>
                </a:solidFill>
                <a:effectLst/>
                <a:latin typeface="Helvetica" pitchFamily="2" charset="0"/>
              </a:rPr>
              <a:t>analysis</a:t>
            </a:r>
            <a:r>
              <a:rPr lang="fr-FR" sz="1000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. Ann Plast </a:t>
            </a:r>
            <a:r>
              <a:rPr lang="fr-FR" sz="1000" b="0" i="0" u="none" strike="noStrike" dirty="0" err="1">
                <a:solidFill>
                  <a:srgbClr val="000000"/>
                </a:solidFill>
                <a:effectLst/>
                <a:latin typeface="Helvetica" pitchFamily="2" charset="0"/>
              </a:rPr>
              <a:t>Surg</a:t>
            </a:r>
            <a:r>
              <a:rPr lang="fr-FR" sz="1000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. 2019 Jun;82(6S </a:t>
            </a:r>
            <a:r>
              <a:rPr lang="fr-FR" sz="1000" b="0" i="0" u="none" strike="noStrike" dirty="0" err="1">
                <a:solidFill>
                  <a:srgbClr val="000000"/>
                </a:solidFill>
                <a:effectLst/>
                <a:latin typeface="Helvetica" pitchFamily="2" charset="0"/>
              </a:rPr>
              <a:t>Suppl</a:t>
            </a:r>
            <a:r>
              <a:rPr lang="fr-FR" sz="1000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 5):S437-S445</a:t>
            </a:r>
            <a:endParaRPr lang="fr-FR" sz="100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49945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1D848C4-976E-2DA3-2329-9CB9A0D43B7D}"/>
              </a:ext>
            </a:extLst>
          </p:cNvPr>
          <p:cNvSpPr/>
          <p:nvPr/>
        </p:nvSpPr>
        <p:spPr>
          <a:xfrm>
            <a:off x="-1" y="0"/>
            <a:ext cx="12192001" cy="125403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56F9BD6-89DB-2DFF-4DBB-DBB01C56FEF2}"/>
              </a:ext>
            </a:extLst>
          </p:cNvPr>
          <p:cNvSpPr txBox="1"/>
          <p:nvPr/>
        </p:nvSpPr>
        <p:spPr>
          <a:xfrm>
            <a:off x="462458" y="1658426"/>
            <a:ext cx="1127798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dirty="0">
                <a:solidFill>
                  <a:schemeClr val="accent1">
                    <a:lumMod val="50000"/>
                  </a:schemeClr>
                </a:solidFill>
                <a:latin typeface="Helvetica" pitchFamily="2" charset="0"/>
              </a:rPr>
              <a:t>Pour tout les types de chirurgies ?</a:t>
            </a:r>
          </a:p>
          <a:p>
            <a:endParaRPr lang="fr-FR" sz="2200" dirty="0">
              <a:latin typeface="Helvetica" pitchFamily="2" charset="0"/>
            </a:endParaRPr>
          </a:p>
          <a:p>
            <a:r>
              <a:rPr lang="fr-FR" sz="2200" b="1" dirty="0">
                <a:latin typeface="Helvetica" pitchFamily="2" charset="0"/>
              </a:rPr>
              <a:t>Chirurgie plastique : </a:t>
            </a:r>
            <a:r>
              <a:rPr lang="fr-FR" sz="2200" dirty="0">
                <a:latin typeface="Helvetica" pitchFamily="2" charset="0"/>
              </a:rPr>
              <a:t>risque</a:t>
            </a:r>
            <a:r>
              <a:rPr lang="fr-FR" sz="2200" b="1" dirty="0">
                <a:latin typeface="Helvetica" pitchFamily="2" charset="0"/>
              </a:rPr>
              <a:t> hémorragique, </a:t>
            </a:r>
          </a:p>
          <a:p>
            <a:r>
              <a:rPr lang="fr-FR" sz="2200" b="1" dirty="0">
                <a:latin typeface="Helvetica" pitchFamily="2" charset="0"/>
              </a:rPr>
              <a:t>infectieux… ?</a:t>
            </a:r>
          </a:p>
          <a:p>
            <a:endParaRPr lang="fr-FR" sz="2200" b="1" dirty="0">
              <a:latin typeface="Helvetica" pitchFamily="2" charset="0"/>
            </a:endParaRPr>
          </a:p>
          <a:p>
            <a:r>
              <a:rPr lang="fr-FR" sz="2200" dirty="0">
                <a:latin typeface="Helvetica" pitchFamily="2" charset="0"/>
              </a:rPr>
              <a:t>Méta-analyse (2019) : 3000 patients : </a:t>
            </a:r>
            <a:r>
              <a:rPr lang="fr-FR" sz="2200" b="1" dirty="0">
                <a:latin typeface="Helvetica" pitchFamily="2" charset="0"/>
              </a:rPr>
              <a:t>pas de </a:t>
            </a:r>
          </a:p>
          <a:p>
            <a:r>
              <a:rPr lang="fr-FR" sz="2200" b="1" dirty="0">
                <a:latin typeface="Helvetica" pitchFamily="2" charset="0"/>
              </a:rPr>
              <a:t>surrisque d’hématome postopératoire</a:t>
            </a:r>
          </a:p>
          <a:p>
            <a:endParaRPr lang="fr-FR" sz="2200" dirty="0">
              <a:latin typeface="Helvetica" pitchFamily="2" charset="0"/>
            </a:endParaRPr>
          </a:p>
          <a:p>
            <a:endParaRPr lang="fr-FR" sz="2200" b="1" dirty="0">
              <a:solidFill>
                <a:srgbClr val="C00000"/>
              </a:solidFill>
              <a:latin typeface="Helvetica" pitchFamily="2" charset="0"/>
            </a:endParaRPr>
          </a:p>
          <a:p>
            <a:r>
              <a:rPr lang="fr-FR" sz="2200" b="1" dirty="0">
                <a:solidFill>
                  <a:srgbClr val="C00000"/>
                </a:solidFill>
                <a:latin typeface="Helvetica" pitchFamily="2" charset="0"/>
              </a:rPr>
              <a:t>Pas de différences d’indications et de </a:t>
            </a:r>
          </a:p>
          <a:p>
            <a:r>
              <a:rPr lang="fr-FR" sz="2200" b="1" dirty="0">
                <a:solidFill>
                  <a:srgbClr val="C00000"/>
                </a:solidFill>
                <a:latin typeface="Helvetica" pitchFamily="2" charset="0"/>
              </a:rPr>
              <a:t>contre indications par rapport aux autres </a:t>
            </a:r>
          </a:p>
          <a:p>
            <a:r>
              <a:rPr lang="fr-FR" sz="2200" b="1" dirty="0">
                <a:solidFill>
                  <a:srgbClr val="C00000"/>
                </a:solidFill>
                <a:latin typeface="Helvetica" pitchFamily="2" charset="0"/>
              </a:rPr>
              <a:t>chirurgies non cardiaques</a:t>
            </a:r>
            <a:endParaRPr lang="fr-FR" sz="2200" dirty="0">
              <a:solidFill>
                <a:srgbClr val="C00000"/>
              </a:solidFill>
              <a:latin typeface="Helvetica" pitchFamily="2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641343F-E6F1-8444-7123-4BC93C17BCEE}"/>
              </a:ext>
            </a:extLst>
          </p:cNvPr>
          <p:cNvSpPr txBox="1"/>
          <p:nvPr/>
        </p:nvSpPr>
        <p:spPr>
          <a:xfrm>
            <a:off x="361243" y="244396"/>
            <a:ext cx="1125929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sz="2200" b="1" i="0" u="none" strike="noStrike" dirty="0">
                <a:solidFill>
                  <a:schemeClr val="bg1"/>
                </a:solidFill>
                <a:effectLst/>
                <a:latin typeface="Helvetica" pitchFamily="2" charset="0"/>
                <a:cs typeface="Arial" panose="020B0604020202020204" pitchFamily="34" charset="0"/>
              </a:rPr>
              <a:t>Introduction    </a:t>
            </a:r>
            <a:r>
              <a:rPr lang="fr-FR" sz="2200" b="1" dirty="0">
                <a:solidFill>
                  <a:schemeClr val="bg1"/>
                </a:solidFill>
                <a:latin typeface="Helvetica" pitchFamily="2" charset="0"/>
                <a:cs typeface="Arial" panose="020B0604020202020204" pitchFamily="34" charset="0"/>
              </a:rPr>
              <a:t>A</a:t>
            </a:r>
            <a:r>
              <a:rPr lang="fr-FR" sz="2200" b="1" i="0" u="none" strike="noStrike" dirty="0">
                <a:solidFill>
                  <a:schemeClr val="bg1"/>
                </a:solidFill>
                <a:effectLst/>
                <a:latin typeface="Helvetica" pitchFamily="2" charset="0"/>
                <a:cs typeface="Arial" panose="020B0604020202020204" pitchFamily="34" charset="0"/>
              </a:rPr>
              <a:t>nalgésie multimodale    Effets secondaires     Interactions    </a:t>
            </a:r>
          </a:p>
          <a:p>
            <a:pPr algn="r"/>
            <a:r>
              <a:rPr lang="fr-FR" sz="2200" b="1" i="0" u="none" strike="noStrike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Helvetica" pitchFamily="2" charset="0"/>
                <a:cs typeface="Arial" panose="020B0604020202020204" pitchFamily="34" charset="0"/>
              </a:rPr>
              <a:t>Indications</a:t>
            </a:r>
            <a:r>
              <a:rPr lang="fr-FR" sz="2200" b="1" i="0" u="none" strike="noStrike" dirty="0">
                <a:solidFill>
                  <a:schemeClr val="bg1"/>
                </a:solidFill>
                <a:effectLst/>
                <a:latin typeface="Helvetica" pitchFamily="2" charset="0"/>
                <a:cs typeface="Arial" panose="020B0604020202020204" pitchFamily="34" charset="0"/>
              </a:rPr>
              <a:t>    Contre-indications     Conclusion</a:t>
            </a:r>
            <a:endParaRPr lang="fr-FR" sz="2200" b="1" dirty="0"/>
          </a:p>
        </p:txBody>
      </p:sp>
      <p:pic>
        <p:nvPicPr>
          <p:cNvPr id="4097" name="Picture 1" descr="page2image227375536">
            <a:extLst>
              <a:ext uri="{FF2B5EF4-FFF2-40B4-BE49-F238E27FC236}">
                <a16:creationId xmlns:a16="http://schemas.microsoft.com/office/drawing/2014/main" id="{11F012B1-17DF-0AB1-1A3E-9F2281A926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1628" y="1658426"/>
            <a:ext cx="3733054" cy="3648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F1AF6F4B-CD36-8AFB-C856-8D5D17384A1C}"/>
              </a:ext>
            </a:extLst>
          </p:cNvPr>
          <p:cNvSpPr txBox="1"/>
          <p:nvPr/>
        </p:nvSpPr>
        <p:spPr>
          <a:xfrm>
            <a:off x="7452841" y="5548327"/>
            <a:ext cx="4682041" cy="4085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000" b="1" dirty="0">
                <a:solidFill>
                  <a:srgbClr val="211E1E"/>
                </a:solidFill>
                <a:effectLst/>
                <a:latin typeface="Helvetica" pitchFamily="2" charset="0"/>
              </a:rPr>
              <a:t>Figure 1. </a:t>
            </a:r>
            <a:r>
              <a:rPr lang="fr-FR" sz="1000" dirty="0">
                <a:solidFill>
                  <a:srgbClr val="211E1E"/>
                </a:solidFill>
                <a:effectLst/>
                <a:latin typeface="Helvetica" pitchFamily="2" charset="0"/>
              </a:rPr>
              <a:t>Forest plot </a:t>
            </a:r>
            <a:r>
              <a:rPr lang="fr-FR" sz="1000" dirty="0" err="1">
                <a:solidFill>
                  <a:srgbClr val="211E1E"/>
                </a:solidFill>
                <a:effectLst/>
                <a:latin typeface="Helvetica" pitchFamily="2" charset="0"/>
              </a:rPr>
              <a:t>from</a:t>
            </a:r>
            <a:r>
              <a:rPr lang="fr-FR" sz="1000" dirty="0">
                <a:solidFill>
                  <a:srgbClr val="211E1E"/>
                </a:solidFill>
                <a:effectLst/>
                <a:latin typeface="Helvetica" pitchFamily="2" charset="0"/>
              </a:rPr>
              <a:t> </a:t>
            </a:r>
            <a:r>
              <a:rPr lang="fr-FR" sz="1000" dirty="0" err="1">
                <a:solidFill>
                  <a:srgbClr val="211E1E"/>
                </a:solidFill>
                <a:effectLst/>
                <a:latin typeface="Helvetica" pitchFamily="2" charset="0"/>
              </a:rPr>
              <a:t>meta-analysis</a:t>
            </a:r>
            <a:r>
              <a:rPr lang="fr-FR" sz="1000" dirty="0">
                <a:solidFill>
                  <a:srgbClr val="211E1E"/>
                </a:solidFill>
                <a:effectLst/>
                <a:latin typeface="Helvetica" pitchFamily="2" charset="0"/>
              </a:rPr>
              <a:t> </a:t>
            </a:r>
            <a:r>
              <a:rPr lang="fr-FR" sz="1000" dirty="0" err="1">
                <a:solidFill>
                  <a:srgbClr val="211E1E"/>
                </a:solidFill>
                <a:effectLst/>
                <a:latin typeface="Helvetica" pitchFamily="2" charset="0"/>
              </a:rPr>
              <a:t>that</a:t>
            </a:r>
            <a:r>
              <a:rPr lang="fr-FR" sz="1000" dirty="0">
                <a:solidFill>
                  <a:srgbClr val="211E1E"/>
                </a:solidFill>
                <a:effectLst/>
                <a:latin typeface="Helvetica" pitchFamily="2" charset="0"/>
              </a:rPr>
              <a:t> </a:t>
            </a:r>
            <a:r>
              <a:rPr lang="fr-FR" sz="1000" dirty="0" err="1">
                <a:solidFill>
                  <a:srgbClr val="211E1E"/>
                </a:solidFill>
                <a:effectLst/>
                <a:latin typeface="Helvetica" pitchFamily="2" charset="0"/>
              </a:rPr>
              <a:t>summarizes</a:t>
            </a:r>
            <a:r>
              <a:rPr lang="fr-FR" sz="1000" dirty="0">
                <a:solidFill>
                  <a:srgbClr val="211E1E"/>
                </a:solidFill>
                <a:effectLst/>
                <a:latin typeface="Helvetica" pitchFamily="2" charset="0"/>
              </a:rPr>
              <a:t> </a:t>
            </a:r>
            <a:r>
              <a:rPr lang="fr-FR" sz="1000" dirty="0" err="1">
                <a:solidFill>
                  <a:srgbClr val="211E1E"/>
                </a:solidFill>
                <a:effectLst/>
                <a:latin typeface="Helvetica" pitchFamily="2" charset="0"/>
              </a:rPr>
              <a:t>individual</a:t>
            </a:r>
            <a:r>
              <a:rPr lang="fr-FR" sz="1000" dirty="0">
                <a:solidFill>
                  <a:srgbClr val="211E1E"/>
                </a:solidFill>
                <a:effectLst/>
                <a:latin typeface="Helvetica" pitchFamily="2" charset="0"/>
              </a:rPr>
              <a:t> </a:t>
            </a:r>
            <a:r>
              <a:rPr lang="fr-FR" sz="1000" dirty="0" err="1">
                <a:solidFill>
                  <a:srgbClr val="211E1E"/>
                </a:solidFill>
                <a:effectLst/>
                <a:latin typeface="Helvetica" pitchFamily="2" charset="0"/>
              </a:rPr>
              <a:t>ORs</a:t>
            </a:r>
            <a:r>
              <a:rPr lang="fr-FR" sz="1000" dirty="0">
                <a:solidFill>
                  <a:srgbClr val="211E1E"/>
                </a:solidFill>
                <a:effectLst/>
                <a:latin typeface="Helvetica" pitchFamily="2" charset="0"/>
              </a:rPr>
              <a:t> and the </a:t>
            </a:r>
            <a:r>
              <a:rPr lang="fr-FR" sz="1000" dirty="0" err="1">
                <a:solidFill>
                  <a:srgbClr val="211E1E"/>
                </a:solidFill>
                <a:effectLst/>
                <a:latin typeface="Helvetica" pitchFamily="2" charset="0"/>
              </a:rPr>
              <a:t>overall</a:t>
            </a:r>
            <a:r>
              <a:rPr lang="fr-FR" sz="1000" dirty="0">
                <a:solidFill>
                  <a:srgbClr val="211E1E"/>
                </a:solidFill>
                <a:effectLst/>
                <a:latin typeface="Helvetica" pitchFamily="2" charset="0"/>
              </a:rPr>
              <a:t> OR. LCL, </a:t>
            </a:r>
            <a:r>
              <a:rPr lang="fr-FR" sz="1000" dirty="0" err="1">
                <a:solidFill>
                  <a:srgbClr val="211E1E"/>
                </a:solidFill>
                <a:effectLst/>
                <a:latin typeface="Helvetica" pitchFamily="2" charset="0"/>
              </a:rPr>
              <a:t>lower</a:t>
            </a:r>
            <a:r>
              <a:rPr lang="fr-FR" sz="1000" dirty="0">
                <a:solidFill>
                  <a:srgbClr val="211E1E"/>
                </a:solidFill>
                <a:effectLst/>
                <a:latin typeface="Helvetica" pitchFamily="2" charset="0"/>
              </a:rPr>
              <a:t> confidence </a:t>
            </a:r>
            <a:r>
              <a:rPr lang="fr-FR" sz="1000" dirty="0" err="1">
                <a:solidFill>
                  <a:srgbClr val="211E1E"/>
                </a:solidFill>
                <a:effectLst/>
                <a:latin typeface="Helvetica" pitchFamily="2" charset="0"/>
              </a:rPr>
              <a:t>limit</a:t>
            </a:r>
            <a:r>
              <a:rPr lang="fr-FR" sz="1000" dirty="0">
                <a:solidFill>
                  <a:srgbClr val="211E1E"/>
                </a:solidFill>
                <a:effectLst/>
                <a:latin typeface="Helvetica" pitchFamily="2" charset="0"/>
              </a:rPr>
              <a:t>; UCL, </a:t>
            </a:r>
            <a:r>
              <a:rPr lang="fr-FR" sz="1000" dirty="0" err="1">
                <a:solidFill>
                  <a:srgbClr val="211E1E"/>
                </a:solidFill>
                <a:effectLst/>
                <a:latin typeface="Helvetica" pitchFamily="2" charset="0"/>
              </a:rPr>
              <a:t>upper</a:t>
            </a:r>
            <a:r>
              <a:rPr lang="fr-FR" sz="1000" dirty="0">
                <a:solidFill>
                  <a:srgbClr val="211E1E"/>
                </a:solidFill>
                <a:effectLst/>
                <a:latin typeface="Helvetica" pitchFamily="2" charset="0"/>
              </a:rPr>
              <a:t> confidence </a:t>
            </a:r>
            <a:r>
              <a:rPr lang="fr-FR" sz="1000" dirty="0" err="1">
                <a:solidFill>
                  <a:srgbClr val="211E1E"/>
                </a:solidFill>
                <a:effectLst/>
                <a:latin typeface="Helvetica" pitchFamily="2" charset="0"/>
              </a:rPr>
              <a:t>limit</a:t>
            </a:r>
            <a:r>
              <a:rPr lang="fr-FR" sz="1000" dirty="0">
                <a:solidFill>
                  <a:srgbClr val="211E1E"/>
                </a:solidFill>
                <a:effectLst/>
                <a:latin typeface="Helvetica" pitchFamily="2" charset="0"/>
              </a:rPr>
              <a:t>. </a:t>
            </a:r>
            <a:endParaRPr lang="fr-FR" sz="1000" dirty="0">
              <a:latin typeface="Helvetica" pitchFamily="2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64C29D4-ED02-A705-D2BE-0E2C9AA5BC39}"/>
              </a:ext>
            </a:extLst>
          </p:cNvPr>
          <p:cNvSpPr txBox="1"/>
          <p:nvPr/>
        </p:nvSpPr>
        <p:spPr>
          <a:xfrm>
            <a:off x="968181" y="6280697"/>
            <a:ext cx="1107705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sz="1000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Nicholas J Walker, Veronica M Jones, Lauren </a:t>
            </a:r>
            <a:r>
              <a:rPr lang="fr-FR" sz="1000" b="0" i="0" u="none" strike="noStrike" dirty="0" err="1">
                <a:solidFill>
                  <a:srgbClr val="000000"/>
                </a:solidFill>
                <a:effectLst/>
                <a:latin typeface="Helvetica" pitchFamily="2" charset="0"/>
              </a:rPr>
              <a:t>Kratky</a:t>
            </a:r>
            <a:r>
              <a:rPr lang="fr-FR" sz="1000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, </a:t>
            </a:r>
            <a:r>
              <a:rPr lang="fr-FR" sz="1000" b="0" i="0" u="none" strike="noStrike" dirty="0" err="1">
                <a:solidFill>
                  <a:srgbClr val="000000"/>
                </a:solidFill>
                <a:effectLst/>
                <a:latin typeface="Helvetica" pitchFamily="2" charset="0"/>
              </a:rPr>
              <a:t>Haiying</a:t>
            </a:r>
            <a:r>
              <a:rPr lang="fr-FR" sz="1000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 Chen, Christopher M </a:t>
            </a:r>
            <a:r>
              <a:rPr lang="fr-FR" sz="1000" b="0" i="0" u="none" strike="noStrike" dirty="0" err="1">
                <a:solidFill>
                  <a:srgbClr val="000000"/>
                </a:solidFill>
                <a:effectLst/>
                <a:latin typeface="Helvetica" pitchFamily="2" charset="0"/>
              </a:rPr>
              <a:t>Runyan</a:t>
            </a:r>
            <a:r>
              <a:rPr lang="fr-FR" sz="1000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. </a:t>
            </a:r>
            <a:r>
              <a:rPr lang="fr-FR" sz="1000" b="0" i="0" u="none" strike="noStrike" dirty="0" err="1">
                <a:solidFill>
                  <a:srgbClr val="000000"/>
                </a:solidFill>
                <a:effectLst/>
                <a:latin typeface="Helvetica" pitchFamily="2" charset="0"/>
              </a:rPr>
              <a:t>Hematoma</a:t>
            </a:r>
            <a:r>
              <a:rPr lang="fr-FR" sz="1000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 Risks of </a:t>
            </a:r>
            <a:r>
              <a:rPr lang="fr-FR" sz="1000" b="0" i="0" u="none" strike="noStrike" dirty="0" err="1">
                <a:solidFill>
                  <a:srgbClr val="000000"/>
                </a:solidFill>
                <a:effectLst/>
                <a:latin typeface="Helvetica" pitchFamily="2" charset="0"/>
              </a:rPr>
              <a:t>Nonsteroidal</a:t>
            </a:r>
            <a:r>
              <a:rPr lang="fr-FR" sz="1000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 Anti-</a:t>
            </a:r>
            <a:r>
              <a:rPr lang="fr-FR" sz="1000" b="0" i="0" u="none" strike="noStrike" dirty="0" err="1">
                <a:solidFill>
                  <a:srgbClr val="000000"/>
                </a:solidFill>
                <a:effectLst/>
                <a:latin typeface="Helvetica" pitchFamily="2" charset="0"/>
              </a:rPr>
              <a:t>inflammatory</a:t>
            </a:r>
            <a:r>
              <a:rPr lang="fr-FR" sz="1000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fr-FR" sz="1000" b="0" i="0" u="none" strike="noStrike" dirty="0" err="1">
                <a:solidFill>
                  <a:srgbClr val="000000"/>
                </a:solidFill>
                <a:effectLst/>
                <a:latin typeface="Helvetica" pitchFamily="2" charset="0"/>
              </a:rPr>
              <a:t>Drugs</a:t>
            </a:r>
            <a:r>
              <a:rPr lang="fr-FR" sz="1000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fr-FR" sz="1000" b="0" i="0" u="none" strike="noStrike" dirty="0" err="1">
                <a:solidFill>
                  <a:srgbClr val="000000"/>
                </a:solidFill>
                <a:effectLst/>
                <a:latin typeface="Helvetica" pitchFamily="2" charset="0"/>
              </a:rPr>
              <a:t>Used</a:t>
            </a:r>
            <a:r>
              <a:rPr lang="fr-FR" sz="1000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 in Plastic </a:t>
            </a:r>
            <a:r>
              <a:rPr lang="fr-FR" sz="1000" b="0" i="0" u="none" strike="noStrike" dirty="0" err="1">
                <a:solidFill>
                  <a:srgbClr val="000000"/>
                </a:solidFill>
                <a:effectLst/>
                <a:latin typeface="Helvetica" pitchFamily="2" charset="0"/>
              </a:rPr>
              <a:t>Surgery</a:t>
            </a:r>
            <a:r>
              <a:rPr lang="fr-FR" sz="1000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fr-FR" sz="1000" b="0" i="0" u="none" strike="noStrike" dirty="0" err="1">
                <a:solidFill>
                  <a:srgbClr val="000000"/>
                </a:solidFill>
                <a:effectLst/>
                <a:latin typeface="Helvetica" pitchFamily="2" charset="0"/>
              </a:rPr>
              <a:t>Procedures</a:t>
            </a:r>
            <a:r>
              <a:rPr lang="fr-FR" sz="1000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: A </a:t>
            </a:r>
            <a:r>
              <a:rPr lang="fr-FR" sz="1000" b="0" i="0" u="none" strike="noStrike" dirty="0" err="1">
                <a:solidFill>
                  <a:srgbClr val="000000"/>
                </a:solidFill>
                <a:effectLst/>
                <a:latin typeface="Helvetica" pitchFamily="2" charset="0"/>
              </a:rPr>
              <a:t>Systematic</a:t>
            </a:r>
            <a:r>
              <a:rPr lang="fr-FR" sz="1000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fr-FR" sz="1000" b="0" i="0" u="none" strike="noStrike" dirty="0" err="1">
                <a:solidFill>
                  <a:srgbClr val="000000"/>
                </a:solidFill>
                <a:effectLst/>
                <a:latin typeface="Helvetica" pitchFamily="2" charset="0"/>
              </a:rPr>
              <a:t>Review</a:t>
            </a:r>
            <a:r>
              <a:rPr lang="fr-FR" sz="1000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 and Meta-</a:t>
            </a:r>
            <a:r>
              <a:rPr lang="fr-FR" sz="1000" b="0" i="0" u="none" strike="noStrike" dirty="0" err="1">
                <a:solidFill>
                  <a:srgbClr val="000000"/>
                </a:solidFill>
                <a:effectLst/>
                <a:latin typeface="Helvetica" pitchFamily="2" charset="0"/>
              </a:rPr>
              <a:t>analysis</a:t>
            </a:r>
            <a:r>
              <a:rPr lang="fr-FR" sz="1000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. Ann Plast </a:t>
            </a:r>
            <a:r>
              <a:rPr lang="fr-FR" sz="1000" b="0" i="0" u="none" strike="noStrike" dirty="0" err="1">
                <a:solidFill>
                  <a:srgbClr val="000000"/>
                </a:solidFill>
                <a:effectLst/>
                <a:latin typeface="Helvetica" pitchFamily="2" charset="0"/>
              </a:rPr>
              <a:t>Surg</a:t>
            </a:r>
            <a:r>
              <a:rPr lang="fr-FR" sz="1000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. 2019 Jun;82(6S </a:t>
            </a:r>
            <a:r>
              <a:rPr lang="fr-FR" sz="1000" b="0" i="0" u="none" strike="noStrike" dirty="0" err="1">
                <a:solidFill>
                  <a:srgbClr val="000000"/>
                </a:solidFill>
                <a:effectLst/>
                <a:latin typeface="Helvetica" pitchFamily="2" charset="0"/>
              </a:rPr>
              <a:t>Suppl</a:t>
            </a:r>
            <a:r>
              <a:rPr lang="fr-FR" sz="1000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 5):S437-S445</a:t>
            </a:r>
            <a:endParaRPr lang="fr-FR" sz="100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53614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1D848C4-976E-2DA3-2329-9CB9A0D43B7D}"/>
              </a:ext>
            </a:extLst>
          </p:cNvPr>
          <p:cNvSpPr/>
          <p:nvPr/>
        </p:nvSpPr>
        <p:spPr>
          <a:xfrm>
            <a:off x="-1" y="0"/>
            <a:ext cx="12192001" cy="125403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56F9BD6-89DB-2DFF-4DBB-DBB01C56FEF2}"/>
              </a:ext>
            </a:extLst>
          </p:cNvPr>
          <p:cNvSpPr txBox="1"/>
          <p:nvPr/>
        </p:nvSpPr>
        <p:spPr>
          <a:xfrm>
            <a:off x="462458" y="1745135"/>
            <a:ext cx="1131964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dirty="0">
                <a:solidFill>
                  <a:schemeClr val="accent1">
                    <a:lumMod val="50000"/>
                  </a:schemeClr>
                </a:solidFill>
                <a:latin typeface="Helvetica" pitchFamily="2" charset="0"/>
              </a:rPr>
              <a:t>HAS (2016) :</a:t>
            </a:r>
          </a:p>
          <a:p>
            <a:r>
              <a:rPr lang="fr-FR" sz="2200" b="1" dirty="0">
                <a:effectLst/>
                <a:latin typeface="Helvetica" pitchFamily="2" charset="0"/>
              </a:rPr>
              <a:t>	- Ulcère évolutif			</a:t>
            </a:r>
            <a:r>
              <a:rPr lang="fr-FR" sz="2200" b="1" dirty="0">
                <a:latin typeface="Helvetica" pitchFamily="2" charset="0"/>
              </a:rPr>
              <a:t>- I</a:t>
            </a:r>
            <a:r>
              <a:rPr lang="fr-FR" sz="2200" b="1" dirty="0">
                <a:effectLst/>
                <a:latin typeface="Helvetica" pitchFamily="2" charset="0"/>
              </a:rPr>
              <a:t>nsuffisance hépatocellulaire sévère</a:t>
            </a:r>
          </a:p>
          <a:p>
            <a:r>
              <a:rPr lang="fr-FR" sz="2200" b="1" dirty="0">
                <a:effectLst/>
                <a:latin typeface="Helvetica" pitchFamily="2" charset="0"/>
              </a:rPr>
              <a:t>	- ATCD d’ulcère compliqué		- Insuffisance cardiaque et rénale sévère</a:t>
            </a:r>
          </a:p>
          <a:p>
            <a:r>
              <a:rPr lang="fr-FR" sz="2200" b="1" dirty="0">
                <a:effectLst/>
                <a:latin typeface="Helvetica" pitchFamily="2" charset="0"/>
              </a:rPr>
              <a:t>	- Grossesse &gt; 6 mois</a:t>
            </a:r>
            <a:endParaRPr lang="fr-FR" sz="2200" b="1" dirty="0">
              <a:solidFill>
                <a:schemeClr val="accent1">
                  <a:lumMod val="50000"/>
                </a:schemeClr>
              </a:solidFill>
              <a:latin typeface="Helvetica" pitchFamily="2" charset="0"/>
            </a:endParaRPr>
          </a:p>
          <a:p>
            <a:endParaRPr lang="fr-FR" sz="2200" b="1" dirty="0">
              <a:solidFill>
                <a:schemeClr val="accent1">
                  <a:lumMod val="50000"/>
                </a:schemeClr>
              </a:solidFill>
              <a:latin typeface="Helvetica" pitchFamily="2" charset="0"/>
            </a:endParaRPr>
          </a:p>
          <a:p>
            <a:endParaRPr lang="fr-FR" sz="2200" b="1" dirty="0">
              <a:latin typeface="Helvetica" pitchFamily="2" charset="0"/>
            </a:endParaRPr>
          </a:p>
          <a:p>
            <a:endParaRPr lang="fr-FR" sz="2200" dirty="0">
              <a:latin typeface="Helvetica" pitchFamily="2" charset="0"/>
            </a:endParaRPr>
          </a:p>
          <a:p>
            <a:endParaRPr lang="fr-FR" sz="2200" b="1" dirty="0">
              <a:latin typeface="Helvetica" pitchFamily="2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0AB2C6D-F7E0-9AA1-9244-34CF92B20072}"/>
              </a:ext>
            </a:extLst>
          </p:cNvPr>
          <p:cNvSpPr txBox="1"/>
          <p:nvPr/>
        </p:nvSpPr>
        <p:spPr>
          <a:xfrm>
            <a:off x="361243" y="244396"/>
            <a:ext cx="1125929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sz="2200" b="1" i="0" u="none" strike="noStrike" dirty="0">
                <a:solidFill>
                  <a:schemeClr val="bg1"/>
                </a:solidFill>
                <a:effectLst/>
                <a:latin typeface="Helvetica" pitchFamily="2" charset="0"/>
                <a:cs typeface="Arial" panose="020B0604020202020204" pitchFamily="34" charset="0"/>
              </a:rPr>
              <a:t>Introduction    </a:t>
            </a:r>
            <a:r>
              <a:rPr lang="fr-FR" sz="2200" b="1" dirty="0">
                <a:solidFill>
                  <a:schemeClr val="bg1"/>
                </a:solidFill>
                <a:latin typeface="Helvetica" pitchFamily="2" charset="0"/>
                <a:cs typeface="Arial" panose="020B0604020202020204" pitchFamily="34" charset="0"/>
              </a:rPr>
              <a:t>A</a:t>
            </a:r>
            <a:r>
              <a:rPr lang="fr-FR" sz="2200" b="1" i="0" u="none" strike="noStrike" dirty="0">
                <a:solidFill>
                  <a:schemeClr val="bg1"/>
                </a:solidFill>
                <a:effectLst/>
                <a:latin typeface="Helvetica" pitchFamily="2" charset="0"/>
                <a:cs typeface="Arial" panose="020B0604020202020204" pitchFamily="34" charset="0"/>
              </a:rPr>
              <a:t>nalgésie multimodale    Effets secondaires     Interactions    </a:t>
            </a:r>
          </a:p>
          <a:p>
            <a:pPr algn="r"/>
            <a:r>
              <a:rPr lang="fr-FR" sz="2200" b="1" i="0" u="none" strike="noStrike" dirty="0">
                <a:solidFill>
                  <a:schemeClr val="bg1"/>
                </a:solidFill>
                <a:effectLst/>
                <a:latin typeface="Helvetica" pitchFamily="2" charset="0"/>
                <a:cs typeface="Arial" panose="020B0604020202020204" pitchFamily="34" charset="0"/>
              </a:rPr>
              <a:t>Indications    </a:t>
            </a:r>
            <a:r>
              <a:rPr lang="fr-FR" sz="2200" b="1" i="0" u="none" strike="noStrike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Helvetica" pitchFamily="2" charset="0"/>
                <a:cs typeface="Arial" panose="020B0604020202020204" pitchFamily="34" charset="0"/>
              </a:rPr>
              <a:t>Contre-indications</a:t>
            </a:r>
            <a:r>
              <a:rPr lang="fr-FR" sz="2200" b="1" i="0" u="none" strike="noStrike" dirty="0">
                <a:solidFill>
                  <a:schemeClr val="bg1"/>
                </a:solidFill>
                <a:effectLst/>
                <a:latin typeface="Helvetica" pitchFamily="2" charset="0"/>
                <a:cs typeface="Arial" panose="020B0604020202020204" pitchFamily="34" charset="0"/>
              </a:rPr>
              <a:t>     Conclusion</a:t>
            </a:r>
            <a:endParaRPr lang="fr-FR" sz="2200" b="1" dirty="0"/>
          </a:p>
        </p:txBody>
      </p:sp>
    </p:spTree>
    <p:extLst>
      <p:ext uri="{BB962C8B-B14F-4D97-AF65-F5344CB8AC3E}">
        <p14:creationId xmlns:p14="http://schemas.microsoft.com/office/powerpoint/2010/main" val="4022663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1D848C4-976E-2DA3-2329-9CB9A0D43B7D}"/>
              </a:ext>
            </a:extLst>
          </p:cNvPr>
          <p:cNvSpPr/>
          <p:nvPr/>
        </p:nvSpPr>
        <p:spPr>
          <a:xfrm>
            <a:off x="-1" y="0"/>
            <a:ext cx="12192001" cy="125403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56F9BD6-89DB-2DFF-4DBB-DBB01C56FEF2}"/>
              </a:ext>
            </a:extLst>
          </p:cNvPr>
          <p:cNvSpPr txBox="1"/>
          <p:nvPr/>
        </p:nvSpPr>
        <p:spPr>
          <a:xfrm>
            <a:off x="462458" y="2236493"/>
            <a:ext cx="1131964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dirty="0">
                <a:latin typeface="Helvetica" pitchFamily="2" charset="0"/>
              </a:rPr>
              <a:t>AINS : </a:t>
            </a:r>
            <a:r>
              <a:rPr lang="fr-FR" sz="2200" dirty="0">
                <a:latin typeface="Helvetica" pitchFamily="2" charset="0"/>
              </a:rPr>
              <a:t>médicaments clé dans la prise en charge </a:t>
            </a:r>
            <a:r>
              <a:rPr lang="fr-FR" sz="2200" dirty="0" err="1">
                <a:latin typeface="Helvetica" pitchFamily="2" charset="0"/>
              </a:rPr>
              <a:t>péri-opératoire</a:t>
            </a:r>
            <a:r>
              <a:rPr lang="fr-FR" sz="2200" dirty="0">
                <a:latin typeface="Helvetica" pitchFamily="2" charset="0"/>
              </a:rPr>
              <a:t> de la douleur</a:t>
            </a:r>
          </a:p>
          <a:p>
            <a:endParaRPr lang="fr-FR" sz="2200" b="1" dirty="0">
              <a:latin typeface="Helvetica" pitchFamily="2" charset="0"/>
            </a:endParaRPr>
          </a:p>
          <a:p>
            <a:r>
              <a:rPr lang="fr-FR" sz="2200" b="1" dirty="0">
                <a:latin typeface="Helvetica" pitchFamily="2" charset="0"/>
              </a:rPr>
              <a:t>Analgésie multi modale : </a:t>
            </a:r>
            <a:r>
              <a:rPr lang="fr-FR" sz="2200" dirty="0">
                <a:latin typeface="Helvetica" pitchFamily="2" charset="0"/>
              </a:rPr>
              <a:t>prise en charge optimale de la douleur, épargne morphinique maximale</a:t>
            </a:r>
          </a:p>
          <a:p>
            <a:endParaRPr lang="fr-FR" sz="2200" dirty="0">
              <a:latin typeface="Helvetica" pitchFamily="2" charset="0"/>
            </a:endParaRPr>
          </a:p>
          <a:p>
            <a:r>
              <a:rPr lang="fr-FR" sz="2200" b="1" dirty="0">
                <a:latin typeface="Helvetica" pitchFamily="2" charset="0"/>
              </a:rPr>
              <a:t>Epargne morphinique : 	</a:t>
            </a:r>
          </a:p>
          <a:p>
            <a:r>
              <a:rPr lang="fr-FR" sz="2200" b="1" dirty="0">
                <a:latin typeface="Helvetica" pitchFamily="2" charset="0"/>
              </a:rPr>
              <a:t>	</a:t>
            </a:r>
            <a:r>
              <a:rPr lang="fr-FR" sz="2200" dirty="0">
                <a:latin typeface="Helvetica" pitchFamily="2" charset="0"/>
              </a:rPr>
              <a:t>- réduction de la sédation, iléus et NVPO</a:t>
            </a:r>
          </a:p>
          <a:p>
            <a:r>
              <a:rPr lang="fr-FR" sz="2200" dirty="0">
                <a:latin typeface="Helvetica" pitchFamily="2" charset="0"/>
              </a:rPr>
              <a:t>	- problématique majeure (dépendance, EI, morbi-mortalité…)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0BA5E15-6CF9-3819-2EDB-6A138191F881}"/>
              </a:ext>
            </a:extLst>
          </p:cNvPr>
          <p:cNvSpPr txBox="1"/>
          <p:nvPr/>
        </p:nvSpPr>
        <p:spPr>
          <a:xfrm>
            <a:off x="361243" y="244396"/>
            <a:ext cx="1125929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sz="2200" b="1" i="0" u="none" strike="noStrike" dirty="0">
                <a:solidFill>
                  <a:schemeClr val="bg1"/>
                </a:solidFill>
                <a:effectLst/>
                <a:latin typeface="Helvetica" pitchFamily="2" charset="0"/>
                <a:cs typeface="Arial" panose="020B0604020202020204" pitchFamily="34" charset="0"/>
              </a:rPr>
              <a:t>Introduction    </a:t>
            </a:r>
            <a:r>
              <a:rPr lang="fr-FR" sz="2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A</a:t>
            </a:r>
            <a:r>
              <a:rPr lang="fr-FR" sz="2200" b="1" i="0" u="none" strike="noStrike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Helvetica" pitchFamily="2" charset="0"/>
                <a:cs typeface="Arial" panose="020B0604020202020204" pitchFamily="34" charset="0"/>
              </a:rPr>
              <a:t>nalgésie multimodale    </a:t>
            </a:r>
            <a:r>
              <a:rPr lang="fr-FR" sz="2200" b="1" i="0" u="none" strike="noStrike" dirty="0">
                <a:solidFill>
                  <a:schemeClr val="bg1"/>
                </a:solidFill>
                <a:effectLst/>
                <a:latin typeface="Helvetica" pitchFamily="2" charset="0"/>
                <a:cs typeface="Arial" panose="020B0604020202020204" pitchFamily="34" charset="0"/>
              </a:rPr>
              <a:t>Effets secondaires     Interactions    </a:t>
            </a:r>
          </a:p>
          <a:p>
            <a:pPr algn="r"/>
            <a:r>
              <a:rPr lang="fr-FR" sz="2200" b="1" i="0" u="none" strike="noStrike" dirty="0">
                <a:solidFill>
                  <a:schemeClr val="bg1"/>
                </a:solidFill>
                <a:effectLst/>
                <a:latin typeface="Helvetica" pitchFamily="2" charset="0"/>
                <a:cs typeface="Arial" panose="020B0604020202020204" pitchFamily="34" charset="0"/>
              </a:rPr>
              <a:t>Indications    Contre-indications     Conclusion</a:t>
            </a:r>
            <a:endParaRPr lang="fr-FR" sz="2200" b="1" dirty="0"/>
          </a:p>
        </p:txBody>
      </p:sp>
    </p:spTree>
    <p:extLst>
      <p:ext uri="{BB962C8B-B14F-4D97-AF65-F5344CB8AC3E}">
        <p14:creationId xmlns:p14="http://schemas.microsoft.com/office/powerpoint/2010/main" val="40811666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1D848C4-976E-2DA3-2329-9CB9A0D43B7D}"/>
              </a:ext>
            </a:extLst>
          </p:cNvPr>
          <p:cNvSpPr/>
          <p:nvPr/>
        </p:nvSpPr>
        <p:spPr>
          <a:xfrm>
            <a:off x="-1" y="0"/>
            <a:ext cx="12192001" cy="125403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56F9BD6-89DB-2DFF-4DBB-DBB01C56FEF2}"/>
              </a:ext>
            </a:extLst>
          </p:cNvPr>
          <p:cNvSpPr txBox="1"/>
          <p:nvPr/>
        </p:nvSpPr>
        <p:spPr>
          <a:xfrm>
            <a:off x="462458" y="1745135"/>
            <a:ext cx="11319641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dirty="0">
                <a:solidFill>
                  <a:schemeClr val="accent1">
                    <a:lumMod val="50000"/>
                  </a:schemeClr>
                </a:solidFill>
                <a:latin typeface="Helvetica" pitchFamily="2" charset="0"/>
              </a:rPr>
              <a:t>HAS (2016) :</a:t>
            </a:r>
          </a:p>
          <a:p>
            <a:r>
              <a:rPr lang="fr-FR" sz="2200" b="1" dirty="0">
                <a:effectLst/>
                <a:latin typeface="Helvetica" pitchFamily="2" charset="0"/>
              </a:rPr>
              <a:t>	- Ulcère évolutif			</a:t>
            </a:r>
            <a:r>
              <a:rPr lang="fr-FR" sz="2200" b="1" dirty="0">
                <a:latin typeface="Helvetica" pitchFamily="2" charset="0"/>
              </a:rPr>
              <a:t>- I</a:t>
            </a:r>
            <a:r>
              <a:rPr lang="fr-FR" sz="2200" b="1" dirty="0">
                <a:effectLst/>
                <a:latin typeface="Helvetica" pitchFamily="2" charset="0"/>
              </a:rPr>
              <a:t>nsuffisance hépatocellulaire sévère</a:t>
            </a:r>
          </a:p>
          <a:p>
            <a:r>
              <a:rPr lang="fr-FR" sz="2200" b="1" dirty="0">
                <a:effectLst/>
                <a:latin typeface="Helvetica" pitchFamily="2" charset="0"/>
              </a:rPr>
              <a:t>	- ATCD d’ulcère compliqué		- Insuffisance cardiaque et rénale sévère</a:t>
            </a:r>
          </a:p>
          <a:p>
            <a:r>
              <a:rPr lang="fr-FR" sz="2200" b="1" dirty="0">
                <a:effectLst/>
                <a:latin typeface="Helvetica" pitchFamily="2" charset="0"/>
              </a:rPr>
              <a:t>	- Grossesse &gt; 6 mois</a:t>
            </a:r>
            <a:endParaRPr lang="fr-FR" sz="2200" b="1" dirty="0">
              <a:solidFill>
                <a:schemeClr val="accent1">
                  <a:lumMod val="50000"/>
                </a:schemeClr>
              </a:solidFill>
              <a:latin typeface="Helvetica" pitchFamily="2" charset="0"/>
            </a:endParaRPr>
          </a:p>
          <a:p>
            <a:endParaRPr lang="fr-FR" sz="2200" b="1" dirty="0">
              <a:solidFill>
                <a:schemeClr val="accent1">
                  <a:lumMod val="50000"/>
                </a:schemeClr>
              </a:solidFill>
              <a:latin typeface="Helvetica" pitchFamily="2" charset="0"/>
            </a:endParaRPr>
          </a:p>
          <a:p>
            <a:r>
              <a:rPr lang="fr-FR" sz="2200" b="1" dirty="0">
                <a:solidFill>
                  <a:schemeClr val="accent1">
                    <a:lumMod val="50000"/>
                  </a:schemeClr>
                </a:solidFill>
                <a:latin typeface="Helvetica" pitchFamily="2" charset="0"/>
              </a:rPr>
              <a:t>Contre indications (RFE SFAR 2016) :</a:t>
            </a:r>
          </a:p>
          <a:p>
            <a:r>
              <a:rPr lang="fr-FR" sz="2200" b="1" dirty="0">
                <a:solidFill>
                  <a:schemeClr val="accent1">
                    <a:lumMod val="50000"/>
                  </a:schemeClr>
                </a:solidFill>
                <a:latin typeface="Helvetica" pitchFamily="2" charset="0"/>
              </a:rPr>
              <a:t>	</a:t>
            </a:r>
            <a:r>
              <a:rPr lang="fr-FR" sz="2200" b="1" dirty="0">
                <a:latin typeface="Helvetica" pitchFamily="2" charset="0"/>
              </a:rPr>
              <a:t>- DFG &lt; 50 ml/min</a:t>
            </a:r>
          </a:p>
          <a:p>
            <a:r>
              <a:rPr lang="fr-FR" sz="2200" b="1" dirty="0">
                <a:latin typeface="Helvetica" pitchFamily="2" charset="0"/>
              </a:rPr>
              <a:t>	- ICOX2 et diclofénac si ATCD thrombo-embolique artériel</a:t>
            </a:r>
          </a:p>
          <a:p>
            <a:r>
              <a:rPr lang="fr-FR" sz="2200" b="1" dirty="0">
                <a:latin typeface="Helvetica" pitchFamily="2" charset="0"/>
              </a:rPr>
              <a:t>	- Probablement AINS-NS &gt; 7 jours si ATCD thrombo-embolique artériel</a:t>
            </a:r>
          </a:p>
          <a:p>
            <a:r>
              <a:rPr lang="fr-FR" sz="2200" b="1" dirty="0">
                <a:latin typeface="Helvetica" pitchFamily="2" charset="0"/>
              </a:rPr>
              <a:t>	- Association à une anticoagulation curative</a:t>
            </a:r>
          </a:p>
          <a:p>
            <a:endParaRPr lang="fr-FR" sz="2200" b="1" dirty="0">
              <a:latin typeface="Helvetica" pitchFamily="2" charset="0"/>
            </a:endParaRPr>
          </a:p>
          <a:p>
            <a:endParaRPr lang="fr-FR" sz="2200" dirty="0">
              <a:latin typeface="Helvetica" pitchFamily="2" charset="0"/>
            </a:endParaRPr>
          </a:p>
          <a:p>
            <a:endParaRPr lang="fr-FR" sz="2200" b="1" dirty="0">
              <a:latin typeface="Helvetica" pitchFamily="2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94C9966-943B-18AF-3F5F-4858D5695AE4}"/>
              </a:ext>
            </a:extLst>
          </p:cNvPr>
          <p:cNvSpPr txBox="1"/>
          <p:nvPr/>
        </p:nvSpPr>
        <p:spPr>
          <a:xfrm>
            <a:off x="361243" y="244396"/>
            <a:ext cx="1125929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sz="2200" b="1" i="0" u="none" strike="noStrike" dirty="0">
                <a:solidFill>
                  <a:schemeClr val="bg1"/>
                </a:solidFill>
                <a:effectLst/>
                <a:latin typeface="Helvetica" pitchFamily="2" charset="0"/>
                <a:cs typeface="Arial" panose="020B0604020202020204" pitchFamily="34" charset="0"/>
              </a:rPr>
              <a:t>Introduction    </a:t>
            </a:r>
            <a:r>
              <a:rPr lang="fr-FR" sz="2200" b="1" dirty="0">
                <a:solidFill>
                  <a:schemeClr val="bg1"/>
                </a:solidFill>
                <a:latin typeface="Helvetica" pitchFamily="2" charset="0"/>
                <a:cs typeface="Arial" panose="020B0604020202020204" pitchFamily="34" charset="0"/>
              </a:rPr>
              <a:t>A</a:t>
            </a:r>
            <a:r>
              <a:rPr lang="fr-FR" sz="2200" b="1" i="0" u="none" strike="noStrike" dirty="0">
                <a:solidFill>
                  <a:schemeClr val="bg1"/>
                </a:solidFill>
                <a:effectLst/>
                <a:latin typeface="Helvetica" pitchFamily="2" charset="0"/>
                <a:cs typeface="Arial" panose="020B0604020202020204" pitchFamily="34" charset="0"/>
              </a:rPr>
              <a:t>nalgésie multimodale    Effets secondaires     Interactions    </a:t>
            </a:r>
          </a:p>
          <a:p>
            <a:pPr algn="r"/>
            <a:r>
              <a:rPr lang="fr-FR" sz="2200" b="1" i="0" u="none" strike="noStrike" dirty="0">
                <a:solidFill>
                  <a:schemeClr val="bg1"/>
                </a:solidFill>
                <a:effectLst/>
                <a:latin typeface="Helvetica" pitchFamily="2" charset="0"/>
                <a:cs typeface="Arial" panose="020B0604020202020204" pitchFamily="34" charset="0"/>
              </a:rPr>
              <a:t>Indications    </a:t>
            </a:r>
            <a:r>
              <a:rPr lang="fr-FR" sz="2200" b="1" i="0" u="none" strike="noStrike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Helvetica" pitchFamily="2" charset="0"/>
                <a:cs typeface="Arial" panose="020B0604020202020204" pitchFamily="34" charset="0"/>
              </a:rPr>
              <a:t>Contre-indications</a:t>
            </a:r>
            <a:r>
              <a:rPr lang="fr-FR" sz="2200" b="1" i="0" u="none" strike="noStrike" dirty="0">
                <a:solidFill>
                  <a:schemeClr val="bg1"/>
                </a:solidFill>
                <a:effectLst/>
                <a:latin typeface="Helvetica" pitchFamily="2" charset="0"/>
                <a:cs typeface="Arial" panose="020B0604020202020204" pitchFamily="34" charset="0"/>
              </a:rPr>
              <a:t>     Conclusion</a:t>
            </a:r>
            <a:endParaRPr lang="fr-FR" sz="2200" b="1" dirty="0"/>
          </a:p>
        </p:txBody>
      </p:sp>
    </p:spTree>
    <p:extLst>
      <p:ext uri="{BB962C8B-B14F-4D97-AF65-F5344CB8AC3E}">
        <p14:creationId xmlns:p14="http://schemas.microsoft.com/office/powerpoint/2010/main" val="74065464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1D848C4-976E-2DA3-2329-9CB9A0D43B7D}"/>
              </a:ext>
            </a:extLst>
          </p:cNvPr>
          <p:cNvSpPr/>
          <p:nvPr/>
        </p:nvSpPr>
        <p:spPr>
          <a:xfrm>
            <a:off x="-1" y="0"/>
            <a:ext cx="12192001" cy="125403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56F9BD6-89DB-2DFF-4DBB-DBB01C56FEF2}"/>
              </a:ext>
            </a:extLst>
          </p:cNvPr>
          <p:cNvSpPr txBox="1"/>
          <p:nvPr/>
        </p:nvSpPr>
        <p:spPr>
          <a:xfrm>
            <a:off x="462458" y="1745135"/>
            <a:ext cx="11319641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dirty="0">
                <a:solidFill>
                  <a:schemeClr val="accent1">
                    <a:lumMod val="50000"/>
                  </a:schemeClr>
                </a:solidFill>
                <a:latin typeface="Helvetica" pitchFamily="2" charset="0"/>
              </a:rPr>
              <a:t>HAS (2016) :</a:t>
            </a:r>
          </a:p>
          <a:p>
            <a:r>
              <a:rPr lang="fr-FR" sz="2200" b="1" dirty="0">
                <a:effectLst/>
                <a:latin typeface="Helvetica" pitchFamily="2" charset="0"/>
              </a:rPr>
              <a:t>	- Ulcère évolutif			</a:t>
            </a:r>
            <a:r>
              <a:rPr lang="fr-FR" sz="2200" b="1" dirty="0">
                <a:latin typeface="Helvetica" pitchFamily="2" charset="0"/>
              </a:rPr>
              <a:t>- I</a:t>
            </a:r>
            <a:r>
              <a:rPr lang="fr-FR" sz="2200" b="1" dirty="0">
                <a:effectLst/>
                <a:latin typeface="Helvetica" pitchFamily="2" charset="0"/>
              </a:rPr>
              <a:t>nsuffisance hépatocellulaire sévère</a:t>
            </a:r>
          </a:p>
          <a:p>
            <a:r>
              <a:rPr lang="fr-FR" sz="2200" b="1" dirty="0">
                <a:effectLst/>
                <a:latin typeface="Helvetica" pitchFamily="2" charset="0"/>
              </a:rPr>
              <a:t>	- ATCD d’ulcère compliqué		- Insuffisance cardiaque et rénale sévère</a:t>
            </a:r>
          </a:p>
          <a:p>
            <a:r>
              <a:rPr lang="fr-FR" sz="2200" b="1" dirty="0">
                <a:effectLst/>
                <a:latin typeface="Helvetica" pitchFamily="2" charset="0"/>
              </a:rPr>
              <a:t>	- Grossesse &gt; 6 mois</a:t>
            </a:r>
            <a:endParaRPr lang="fr-FR" sz="2200" b="1" dirty="0">
              <a:solidFill>
                <a:schemeClr val="accent1">
                  <a:lumMod val="50000"/>
                </a:schemeClr>
              </a:solidFill>
              <a:latin typeface="Helvetica" pitchFamily="2" charset="0"/>
            </a:endParaRPr>
          </a:p>
          <a:p>
            <a:endParaRPr lang="fr-FR" sz="2200" b="1" dirty="0">
              <a:solidFill>
                <a:schemeClr val="accent1">
                  <a:lumMod val="50000"/>
                </a:schemeClr>
              </a:solidFill>
              <a:latin typeface="Helvetica" pitchFamily="2" charset="0"/>
            </a:endParaRPr>
          </a:p>
          <a:p>
            <a:r>
              <a:rPr lang="fr-FR" sz="2200" b="1" dirty="0">
                <a:solidFill>
                  <a:schemeClr val="accent1">
                    <a:lumMod val="50000"/>
                  </a:schemeClr>
                </a:solidFill>
                <a:latin typeface="Helvetica" pitchFamily="2" charset="0"/>
              </a:rPr>
              <a:t>Contre indications (RFE SFAR 2016) :</a:t>
            </a:r>
          </a:p>
          <a:p>
            <a:r>
              <a:rPr lang="fr-FR" sz="2200" b="1" dirty="0">
                <a:solidFill>
                  <a:schemeClr val="accent1">
                    <a:lumMod val="50000"/>
                  </a:schemeClr>
                </a:solidFill>
                <a:latin typeface="Helvetica" pitchFamily="2" charset="0"/>
              </a:rPr>
              <a:t>	</a:t>
            </a:r>
            <a:r>
              <a:rPr lang="fr-FR" sz="2200" b="1" dirty="0">
                <a:latin typeface="Helvetica" pitchFamily="2" charset="0"/>
              </a:rPr>
              <a:t>- DFG &lt; 50 ml/min</a:t>
            </a:r>
          </a:p>
          <a:p>
            <a:r>
              <a:rPr lang="fr-FR" sz="2200" b="1" dirty="0">
                <a:latin typeface="Helvetica" pitchFamily="2" charset="0"/>
              </a:rPr>
              <a:t>	- ICOX2 et diclofénac si ATCD thrombo-embolique artériel</a:t>
            </a:r>
          </a:p>
          <a:p>
            <a:r>
              <a:rPr lang="fr-FR" sz="2200" b="1" dirty="0">
                <a:latin typeface="Helvetica" pitchFamily="2" charset="0"/>
              </a:rPr>
              <a:t>	- Probablement AINS-NS &gt; 7 jours si ATCD thrombo-embolique artériel</a:t>
            </a:r>
          </a:p>
          <a:p>
            <a:r>
              <a:rPr lang="fr-FR" sz="2200" b="1" dirty="0">
                <a:latin typeface="Helvetica" pitchFamily="2" charset="0"/>
              </a:rPr>
              <a:t>	- Association à une anticoagulation curative</a:t>
            </a:r>
          </a:p>
          <a:p>
            <a:endParaRPr lang="fr-FR" sz="2200" b="1" dirty="0">
              <a:latin typeface="Helvetica" pitchFamily="2" charset="0"/>
            </a:endParaRPr>
          </a:p>
          <a:p>
            <a:r>
              <a:rPr lang="fr-FR" sz="2200" b="1" dirty="0">
                <a:solidFill>
                  <a:schemeClr val="accent1">
                    <a:lumMod val="50000"/>
                  </a:schemeClr>
                </a:solidFill>
                <a:latin typeface="Helvetica" pitchFamily="2" charset="0"/>
              </a:rPr>
              <a:t>Association déconseillées (SFAR 2016) :</a:t>
            </a:r>
          </a:p>
          <a:p>
            <a:r>
              <a:rPr lang="fr-FR" sz="2200" b="1" dirty="0">
                <a:effectLst/>
                <a:latin typeface="Helvetica" pitchFamily="2" charset="0"/>
              </a:rPr>
              <a:t>	- Aspirine au long cours et AINS</a:t>
            </a:r>
            <a:endParaRPr lang="fr-FR" sz="2200" b="1" dirty="0">
              <a:solidFill>
                <a:schemeClr val="accent1">
                  <a:lumMod val="50000"/>
                </a:schemeClr>
              </a:solidFill>
              <a:latin typeface="Helvetica" pitchFamily="2" charset="0"/>
            </a:endParaRPr>
          </a:p>
          <a:p>
            <a:endParaRPr lang="fr-FR" sz="2200" b="1" dirty="0">
              <a:latin typeface="Helvetica" pitchFamily="2" charset="0"/>
            </a:endParaRPr>
          </a:p>
          <a:p>
            <a:endParaRPr lang="fr-FR" sz="2200" dirty="0">
              <a:latin typeface="Helvetica" pitchFamily="2" charset="0"/>
            </a:endParaRPr>
          </a:p>
          <a:p>
            <a:endParaRPr lang="fr-FR" sz="2200" b="1" dirty="0">
              <a:latin typeface="Helvetica" pitchFamily="2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70AAB0E-DF2F-9DC8-7D03-C6D4933C430D}"/>
              </a:ext>
            </a:extLst>
          </p:cNvPr>
          <p:cNvSpPr txBox="1"/>
          <p:nvPr/>
        </p:nvSpPr>
        <p:spPr>
          <a:xfrm>
            <a:off x="361243" y="244396"/>
            <a:ext cx="1125929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sz="2200" b="1" i="0" u="none" strike="noStrike" dirty="0">
                <a:solidFill>
                  <a:schemeClr val="bg1"/>
                </a:solidFill>
                <a:effectLst/>
                <a:latin typeface="Helvetica" pitchFamily="2" charset="0"/>
                <a:cs typeface="Arial" panose="020B0604020202020204" pitchFamily="34" charset="0"/>
              </a:rPr>
              <a:t>Introduction    </a:t>
            </a:r>
            <a:r>
              <a:rPr lang="fr-FR" sz="2200" b="1" dirty="0">
                <a:solidFill>
                  <a:schemeClr val="bg1"/>
                </a:solidFill>
                <a:latin typeface="Helvetica" pitchFamily="2" charset="0"/>
                <a:cs typeface="Arial" panose="020B0604020202020204" pitchFamily="34" charset="0"/>
              </a:rPr>
              <a:t>A</a:t>
            </a:r>
            <a:r>
              <a:rPr lang="fr-FR" sz="2200" b="1" i="0" u="none" strike="noStrike" dirty="0">
                <a:solidFill>
                  <a:schemeClr val="bg1"/>
                </a:solidFill>
                <a:effectLst/>
                <a:latin typeface="Helvetica" pitchFamily="2" charset="0"/>
                <a:cs typeface="Arial" panose="020B0604020202020204" pitchFamily="34" charset="0"/>
              </a:rPr>
              <a:t>nalgésie multimodale    Effets secondaires     Interactions    </a:t>
            </a:r>
          </a:p>
          <a:p>
            <a:pPr algn="r"/>
            <a:r>
              <a:rPr lang="fr-FR" sz="2200" b="1" i="0" u="none" strike="noStrike" dirty="0">
                <a:solidFill>
                  <a:schemeClr val="bg1"/>
                </a:solidFill>
                <a:effectLst/>
                <a:latin typeface="Helvetica" pitchFamily="2" charset="0"/>
                <a:cs typeface="Arial" panose="020B0604020202020204" pitchFamily="34" charset="0"/>
              </a:rPr>
              <a:t>Indications    </a:t>
            </a:r>
            <a:r>
              <a:rPr lang="fr-FR" sz="2200" b="1" i="0" u="none" strike="noStrike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Helvetica" pitchFamily="2" charset="0"/>
                <a:cs typeface="Arial" panose="020B0604020202020204" pitchFamily="34" charset="0"/>
              </a:rPr>
              <a:t>Contre-indications</a:t>
            </a:r>
            <a:r>
              <a:rPr lang="fr-FR" sz="2200" b="1" i="0" u="none" strike="noStrike" dirty="0">
                <a:solidFill>
                  <a:schemeClr val="bg1"/>
                </a:solidFill>
                <a:effectLst/>
                <a:latin typeface="Helvetica" pitchFamily="2" charset="0"/>
                <a:cs typeface="Arial" panose="020B0604020202020204" pitchFamily="34" charset="0"/>
              </a:rPr>
              <a:t>     Conclusion</a:t>
            </a:r>
            <a:endParaRPr lang="fr-FR" sz="2200" b="1" dirty="0"/>
          </a:p>
        </p:txBody>
      </p:sp>
    </p:spTree>
    <p:extLst>
      <p:ext uri="{BB962C8B-B14F-4D97-AF65-F5344CB8AC3E}">
        <p14:creationId xmlns:p14="http://schemas.microsoft.com/office/powerpoint/2010/main" val="196687827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1D848C4-976E-2DA3-2329-9CB9A0D43B7D}"/>
              </a:ext>
            </a:extLst>
          </p:cNvPr>
          <p:cNvSpPr/>
          <p:nvPr/>
        </p:nvSpPr>
        <p:spPr>
          <a:xfrm>
            <a:off x="-1" y="0"/>
            <a:ext cx="12192001" cy="125403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56F9BD6-89DB-2DFF-4DBB-DBB01C56FEF2}"/>
              </a:ext>
            </a:extLst>
          </p:cNvPr>
          <p:cNvSpPr txBox="1"/>
          <p:nvPr/>
        </p:nvSpPr>
        <p:spPr>
          <a:xfrm>
            <a:off x="462458" y="1745135"/>
            <a:ext cx="11319641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dirty="0">
                <a:latin typeface="Helvetica" pitchFamily="2" charset="0"/>
              </a:rPr>
              <a:t>Molécules à </a:t>
            </a:r>
            <a:r>
              <a:rPr lang="fr-FR" sz="2200" b="1" dirty="0">
                <a:latin typeface="Helvetica" pitchFamily="2" charset="0"/>
              </a:rPr>
              <a:t>l’efficacité bien démontrée</a:t>
            </a:r>
          </a:p>
          <a:p>
            <a:endParaRPr lang="fr-FR" sz="2200" b="1" dirty="0">
              <a:latin typeface="Helvetica" pitchFamily="2" charset="0"/>
            </a:endParaRPr>
          </a:p>
          <a:p>
            <a:r>
              <a:rPr lang="fr-FR" sz="2200" dirty="0">
                <a:latin typeface="Helvetica" pitchFamily="2" charset="0"/>
              </a:rPr>
              <a:t>Molécule de choix dans </a:t>
            </a:r>
            <a:r>
              <a:rPr lang="fr-FR" sz="2200" b="1" dirty="0">
                <a:latin typeface="Helvetica" pitchFamily="2" charset="0"/>
              </a:rPr>
              <a:t>l’analgésie multimodale</a:t>
            </a:r>
          </a:p>
          <a:p>
            <a:endParaRPr lang="fr-FR" sz="2200" b="1" dirty="0">
              <a:latin typeface="Helvetica" pitchFamily="2" charset="0"/>
            </a:endParaRPr>
          </a:p>
          <a:p>
            <a:r>
              <a:rPr lang="fr-FR" sz="2200" b="1" dirty="0">
                <a:latin typeface="Helvetica" pitchFamily="2" charset="0"/>
              </a:rPr>
              <a:t>Effets secondaires </a:t>
            </a:r>
            <a:r>
              <a:rPr lang="fr-FR" sz="2200" dirty="0">
                <a:latin typeface="Helvetica" pitchFamily="2" charset="0"/>
              </a:rPr>
              <a:t>craints mais </a:t>
            </a:r>
            <a:r>
              <a:rPr lang="fr-FR" sz="2200" b="1" dirty="0">
                <a:latin typeface="Helvetica" pitchFamily="2" charset="0"/>
              </a:rPr>
              <a:t>connus et documentés</a:t>
            </a:r>
          </a:p>
          <a:p>
            <a:endParaRPr lang="fr-FR" sz="2200" b="1" dirty="0">
              <a:latin typeface="Helvetica" pitchFamily="2" charset="0"/>
            </a:endParaRPr>
          </a:p>
          <a:p>
            <a:r>
              <a:rPr lang="fr-FR" sz="2200" b="1" dirty="0">
                <a:latin typeface="Helvetica" pitchFamily="2" charset="0"/>
              </a:rPr>
              <a:t>Sécurité</a:t>
            </a:r>
            <a:r>
              <a:rPr lang="fr-FR" sz="2200" dirty="0">
                <a:latin typeface="Helvetica" pitchFamily="2" charset="0"/>
              </a:rPr>
              <a:t> d’emploi bonne si </a:t>
            </a:r>
            <a:r>
              <a:rPr lang="fr-FR" sz="2200" b="1" dirty="0">
                <a:latin typeface="Helvetica" pitchFamily="2" charset="0"/>
              </a:rPr>
              <a:t>CI respectées</a:t>
            </a:r>
          </a:p>
          <a:p>
            <a:endParaRPr lang="fr-FR" sz="2200" b="1" dirty="0">
              <a:latin typeface="Helvetica" pitchFamily="2" charset="0"/>
            </a:endParaRPr>
          </a:p>
          <a:p>
            <a:r>
              <a:rPr lang="fr-FR" sz="2200" b="1" dirty="0">
                <a:latin typeface="Helvetica" pitchFamily="2" charset="0"/>
              </a:rPr>
              <a:t>Contexte peropératoire : </a:t>
            </a:r>
            <a:r>
              <a:rPr lang="fr-FR" sz="2200" dirty="0">
                <a:latin typeface="Helvetica" pitchFamily="2" charset="0"/>
              </a:rPr>
              <a:t>études</a:t>
            </a:r>
            <a:r>
              <a:rPr lang="fr-FR" sz="2200" b="1" dirty="0">
                <a:latin typeface="Helvetica" pitchFamily="2" charset="0"/>
              </a:rPr>
              <a:t> nombreuses </a:t>
            </a:r>
            <a:r>
              <a:rPr lang="fr-FR" sz="2200" dirty="0">
                <a:latin typeface="Helvetica" pitchFamily="2" charset="0"/>
              </a:rPr>
              <a:t>mais beaucoup </a:t>
            </a:r>
            <a:r>
              <a:rPr lang="fr-FR" sz="2200" b="1" dirty="0">
                <a:latin typeface="Helvetica" pitchFamily="2" charset="0"/>
              </a:rPr>
              <a:t>contradictoires, portant </a:t>
            </a:r>
            <a:r>
              <a:rPr lang="fr-FR" sz="2200" dirty="0">
                <a:latin typeface="Helvetica" pitchFamily="2" charset="0"/>
              </a:rPr>
              <a:t>sur de </a:t>
            </a:r>
            <a:r>
              <a:rPr lang="fr-FR" sz="2200" b="1" dirty="0">
                <a:latin typeface="Helvetica" pitchFamily="2" charset="0"/>
              </a:rPr>
              <a:t>faibles doses </a:t>
            </a:r>
            <a:r>
              <a:rPr lang="fr-FR" sz="2200" dirty="0">
                <a:latin typeface="Helvetica" pitchFamily="2" charset="0"/>
              </a:rPr>
              <a:t>et de </a:t>
            </a:r>
            <a:r>
              <a:rPr lang="fr-FR" sz="2200" b="1" dirty="0">
                <a:latin typeface="Helvetica" pitchFamily="2" charset="0"/>
              </a:rPr>
              <a:t>courtes durées</a:t>
            </a:r>
          </a:p>
          <a:p>
            <a:endParaRPr lang="fr-FR" sz="2200" b="1" dirty="0">
              <a:latin typeface="Helvetica" pitchFamily="2" charset="0"/>
            </a:endParaRPr>
          </a:p>
          <a:p>
            <a:r>
              <a:rPr lang="fr-FR" sz="2200" dirty="0">
                <a:latin typeface="Helvetica" pitchFamily="2" charset="0"/>
              </a:rPr>
              <a:t>Types de chirurgies </a:t>
            </a:r>
            <a:r>
              <a:rPr lang="fr-FR" sz="2200" b="1" dirty="0">
                <a:latin typeface="Helvetica" pitchFamily="2" charset="0"/>
              </a:rPr>
              <a:t>: ICOX2 et chirurgie cardiaque, chirurgie colorectale, chirurgie plastique</a:t>
            </a:r>
          </a:p>
          <a:p>
            <a:endParaRPr lang="fr-FR" sz="2200" dirty="0">
              <a:latin typeface="Helvetica" pitchFamily="2" charset="0"/>
            </a:endParaRPr>
          </a:p>
          <a:p>
            <a:endParaRPr lang="fr-FR" sz="2200" b="1" dirty="0">
              <a:latin typeface="Helvetica" pitchFamily="2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70AAB0E-DF2F-9DC8-7D03-C6D4933C430D}"/>
              </a:ext>
            </a:extLst>
          </p:cNvPr>
          <p:cNvSpPr txBox="1"/>
          <p:nvPr/>
        </p:nvSpPr>
        <p:spPr>
          <a:xfrm>
            <a:off x="361243" y="244396"/>
            <a:ext cx="1125929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sz="2200" b="1" i="0" u="none" strike="noStrike" dirty="0">
                <a:solidFill>
                  <a:schemeClr val="bg1"/>
                </a:solidFill>
                <a:effectLst/>
                <a:latin typeface="Helvetica" pitchFamily="2" charset="0"/>
                <a:cs typeface="Arial" panose="020B0604020202020204" pitchFamily="34" charset="0"/>
              </a:rPr>
              <a:t>Introduction    </a:t>
            </a:r>
            <a:r>
              <a:rPr lang="fr-FR" sz="2200" b="1" dirty="0">
                <a:solidFill>
                  <a:schemeClr val="bg1"/>
                </a:solidFill>
                <a:latin typeface="Helvetica" pitchFamily="2" charset="0"/>
                <a:cs typeface="Arial" panose="020B0604020202020204" pitchFamily="34" charset="0"/>
              </a:rPr>
              <a:t>A</a:t>
            </a:r>
            <a:r>
              <a:rPr lang="fr-FR" sz="2200" b="1" i="0" u="none" strike="noStrike" dirty="0">
                <a:solidFill>
                  <a:schemeClr val="bg1"/>
                </a:solidFill>
                <a:effectLst/>
                <a:latin typeface="Helvetica" pitchFamily="2" charset="0"/>
                <a:cs typeface="Arial" panose="020B0604020202020204" pitchFamily="34" charset="0"/>
              </a:rPr>
              <a:t>nalgésie multimodale    Effets secondaires     Interactions    </a:t>
            </a:r>
          </a:p>
          <a:p>
            <a:pPr algn="r"/>
            <a:r>
              <a:rPr lang="fr-FR" sz="2200" b="1" i="0" u="none" strike="noStrike" dirty="0">
                <a:solidFill>
                  <a:schemeClr val="bg1"/>
                </a:solidFill>
                <a:effectLst/>
                <a:latin typeface="Helvetica" pitchFamily="2" charset="0"/>
                <a:cs typeface="Arial" panose="020B0604020202020204" pitchFamily="34" charset="0"/>
              </a:rPr>
              <a:t>Indications    Contre-indications     </a:t>
            </a:r>
            <a:r>
              <a:rPr lang="fr-FR" sz="2200" b="1" i="0" u="none" strike="noStrike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Helvetica" pitchFamily="2" charset="0"/>
                <a:cs typeface="Arial" panose="020B0604020202020204" pitchFamily="34" charset="0"/>
              </a:rPr>
              <a:t>Conclusion</a:t>
            </a:r>
            <a:endParaRPr lang="fr-FR" sz="22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013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1D848C4-976E-2DA3-2329-9CB9A0D43B7D}"/>
              </a:ext>
            </a:extLst>
          </p:cNvPr>
          <p:cNvSpPr/>
          <p:nvPr/>
        </p:nvSpPr>
        <p:spPr>
          <a:xfrm>
            <a:off x="-1" y="0"/>
            <a:ext cx="12192001" cy="125403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56F9BD6-89DB-2DFF-4DBB-DBB01C56FEF2}"/>
              </a:ext>
            </a:extLst>
          </p:cNvPr>
          <p:cNvSpPr txBox="1"/>
          <p:nvPr/>
        </p:nvSpPr>
        <p:spPr>
          <a:xfrm>
            <a:off x="462458" y="1984244"/>
            <a:ext cx="1131964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dirty="0">
                <a:latin typeface="Helvetica" pitchFamily="2" charset="0"/>
              </a:rPr>
              <a:t>AINS : meilleure performance en terme d’épargne morphinique </a:t>
            </a:r>
            <a:r>
              <a:rPr lang="fr-FR" sz="1000" b="1" dirty="0">
                <a:latin typeface="Helvetica" pitchFamily="2" charset="0"/>
              </a:rPr>
              <a:t>(1)</a:t>
            </a:r>
          </a:p>
          <a:p>
            <a:r>
              <a:rPr lang="fr-FR" sz="2200" b="1" dirty="0">
                <a:latin typeface="Helvetica" pitchFamily="2" charset="0"/>
              </a:rPr>
              <a:t>	</a:t>
            </a:r>
            <a:r>
              <a:rPr lang="fr-FR" sz="2200" dirty="0">
                <a:latin typeface="Helvetica" pitchFamily="2" charset="0"/>
              </a:rPr>
              <a:t>- méta-analyse : 16 mg de morphine/intervention en moyenne (-50%)</a:t>
            </a:r>
          </a:p>
          <a:p>
            <a:r>
              <a:rPr lang="fr-FR" sz="2200" dirty="0">
                <a:latin typeface="Helvetica" pitchFamily="2" charset="0"/>
              </a:rPr>
              <a:t>	- amélioration significative des scores de douleur</a:t>
            </a:r>
          </a:p>
          <a:p>
            <a:endParaRPr lang="fr-FR" sz="2200" dirty="0">
              <a:latin typeface="Helvetica" pitchFamily="2" charset="0"/>
            </a:endParaRPr>
          </a:p>
          <a:p>
            <a:endParaRPr lang="fr-FR" sz="2200" dirty="0">
              <a:latin typeface="Helvetica" pitchFamily="2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FE26514-4486-45F7-60BC-EA06641E2153}"/>
              </a:ext>
            </a:extLst>
          </p:cNvPr>
          <p:cNvSpPr txBox="1"/>
          <p:nvPr/>
        </p:nvSpPr>
        <p:spPr>
          <a:xfrm>
            <a:off x="1107481" y="6217802"/>
            <a:ext cx="1083616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000" dirty="0">
                <a:effectLst/>
                <a:latin typeface="Helvetica" pitchFamily="2" charset="0"/>
              </a:rPr>
              <a:t>(1) Elia, N., C. </a:t>
            </a:r>
            <a:r>
              <a:rPr lang="fr-FR" sz="1000" dirty="0">
                <a:latin typeface="Helvetica" pitchFamily="2" charset="0"/>
              </a:rPr>
              <a:t>et al,</a:t>
            </a:r>
            <a:r>
              <a:rPr lang="fr-FR" sz="1000" dirty="0">
                <a:effectLst/>
                <a:latin typeface="Helvetica" pitchFamily="2" charset="0"/>
              </a:rPr>
              <a:t> </a:t>
            </a:r>
            <a:r>
              <a:rPr lang="fr-FR" sz="1000" dirty="0" err="1">
                <a:effectLst/>
                <a:latin typeface="Helvetica" pitchFamily="2" charset="0"/>
              </a:rPr>
              <a:t>Does</a:t>
            </a:r>
            <a:r>
              <a:rPr lang="fr-FR" sz="1000" dirty="0">
                <a:effectLst/>
                <a:latin typeface="Helvetica" pitchFamily="2" charset="0"/>
              </a:rPr>
              <a:t> multimodal </a:t>
            </a:r>
            <a:r>
              <a:rPr lang="fr-FR" sz="1000" dirty="0" err="1">
                <a:effectLst/>
                <a:latin typeface="Helvetica" pitchFamily="2" charset="0"/>
              </a:rPr>
              <a:t>analgesia</a:t>
            </a:r>
            <a:r>
              <a:rPr lang="fr-FR" sz="1000" dirty="0">
                <a:effectLst/>
                <a:latin typeface="Helvetica" pitchFamily="2" charset="0"/>
              </a:rPr>
              <a:t> </a:t>
            </a:r>
            <a:r>
              <a:rPr lang="fr-FR" sz="1000" dirty="0" err="1">
                <a:effectLst/>
                <a:latin typeface="Helvetica" pitchFamily="2" charset="0"/>
              </a:rPr>
              <a:t>with</a:t>
            </a:r>
            <a:r>
              <a:rPr lang="fr-FR" sz="1000" dirty="0">
                <a:effectLst/>
                <a:latin typeface="Helvetica" pitchFamily="2" charset="0"/>
              </a:rPr>
              <a:t> </a:t>
            </a:r>
            <a:r>
              <a:rPr lang="fr-FR" sz="1000" dirty="0" err="1">
                <a:effectLst/>
                <a:latin typeface="Helvetica" pitchFamily="2" charset="0"/>
              </a:rPr>
              <a:t>acetaminophen</a:t>
            </a:r>
            <a:r>
              <a:rPr lang="fr-FR" sz="1000" dirty="0">
                <a:effectLst/>
                <a:latin typeface="Helvetica" pitchFamily="2" charset="0"/>
              </a:rPr>
              <a:t>, </a:t>
            </a:r>
            <a:r>
              <a:rPr lang="fr-FR" sz="1000" dirty="0" err="1">
                <a:effectLst/>
                <a:latin typeface="Helvetica" pitchFamily="2" charset="0"/>
              </a:rPr>
              <a:t>nonsteroidal</a:t>
            </a:r>
            <a:r>
              <a:rPr lang="fr-FR" sz="1000" dirty="0">
                <a:effectLst/>
                <a:latin typeface="Helvetica" pitchFamily="2" charset="0"/>
              </a:rPr>
              <a:t> anti </a:t>
            </a:r>
            <a:r>
              <a:rPr lang="fr-FR" sz="1000" dirty="0" err="1">
                <a:effectLst/>
                <a:latin typeface="Helvetica" pitchFamily="2" charset="0"/>
              </a:rPr>
              <a:t>inflammatory</a:t>
            </a:r>
            <a:r>
              <a:rPr lang="fr-FR" sz="1000" dirty="0">
                <a:effectLst/>
                <a:latin typeface="Helvetica" pitchFamily="2" charset="0"/>
              </a:rPr>
              <a:t> </a:t>
            </a:r>
            <a:r>
              <a:rPr lang="fr-FR" sz="1000" dirty="0" err="1">
                <a:effectLst/>
                <a:latin typeface="Helvetica" pitchFamily="2" charset="0"/>
              </a:rPr>
              <a:t>drugs</a:t>
            </a:r>
            <a:r>
              <a:rPr lang="fr-FR" sz="1000" dirty="0">
                <a:effectLst/>
                <a:latin typeface="Helvetica" pitchFamily="2" charset="0"/>
              </a:rPr>
              <a:t>, or </a:t>
            </a:r>
            <a:r>
              <a:rPr lang="fr-FR" sz="1000" dirty="0" err="1">
                <a:effectLst/>
                <a:latin typeface="Helvetica" pitchFamily="2" charset="0"/>
              </a:rPr>
              <a:t>selective</a:t>
            </a:r>
            <a:r>
              <a:rPr lang="fr-FR" sz="1000" dirty="0">
                <a:effectLst/>
                <a:latin typeface="Helvetica" pitchFamily="2" charset="0"/>
              </a:rPr>
              <a:t> cyclooxygenase-2 </a:t>
            </a:r>
            <a:r>
              <a:rPr lang="fr-FR" sz="1000" dirty="0" err="1">
                <a:effectLst/>
                <a:latin typeface="Helvetica" pitchFamily="2" charset="0"/>
              </a:rPr>
              <a:t>inhibitors</a:t>
            </a:r>
            <a:r>
              <a:rPr lang="fr-FR" sz="1000" dirty="0">
                <a:effectLst/>
                <a:latin typeface="Helvetica" pitchFamily="2" charset="0"/>
              </a:rPr>
              <a:t> and patient-</a:t>
            </a:r>
            <a:r>
              <a:rPr lang="fr-FR" sz="1000" dirty="0" err="1">
                <a:effectLst/>
                <a:latin typeface="Helvetica" pitchFamily="2" charset="0"/>
              </a:rPr>
              <a:t>controlled</a:t>
            </a:r>
            <a:r>
              <a:rPr lang="fr-FR" sz="1000" dirty="0">
                <a:effectLst/>
                <a:latin typeface="Helvetica" pitchFamily="2" charset="0"/>
              </a:rPr>
              <a:t> </a:t>
            </a:r>
            <a:r>
              <a:rPr lang="fr-FR" sz="1000" dirty="0" err="1">
                <a:effectLst/>
                <a:latin typeface="Helvetica" pitchFamily="2" charset="0"/>
              </a:rPr>
              <a:t>analgesia</a:t>
            </a:r>
            <a:r>
              <a:rPr lang="fr-FR" sz="1000" dirty="0">
                <a:effectLst/>
                <a:latin typeface="Helvetica" pitchFamily="2" charset="0"/>
              </a:rPr>
              <a:t> morphine </a:t>
            </a:r>
            <a:r>
              <a:rPr lang="fr-FR" sz="1000" dirty="0" err="1">
                <a:effectLst/>
                <a:latin typeface="Helvetica" pitchFamily="2" charset="0"/>
              </a:rPr>
              <a:t>offer</a:t>
            </a:r>
            <a:r>
              <a:rPr lang="fr-FR" sz="1000" dirty="0">
                <a:effectLst/>
                <a:latin typeface="Helvetica" pitchFamily="2" charset="0"/>
              </a:rPr>
              <a:t> </a:t>
            </a:r>
            <a:r>
              <a:rPr lang="fr-FR" sz="1000" dirty="0" err="1">
                <a:effectLst/>
                <a:latin typeface="Helvetica" pitchFamily="2" charset="0"/>
              </a:rPr>
              <a:t>advantages</a:t>
            </a:r>
            <a:r>
              <a:rPr lang="fr-FR" sz="1000" dirty="0">
                <a:effectLst/>
                <a:latin typeface="Helvetica" pitchFamily="2" charset="0"/>
              </a:rPr>
              <a:t> over morphine </a:t>
            </a:r>
            <a:r>
              <a:rPr lang="fr-FR" sz="1000" dirty="0" err="1">
                <a:effectLst/>
                <a:latin typeface="Helvetica" pitchFamily="2" charset="0"/>
              </a:rPr>
              <a:t>alone</a:t>
            </a:r>
            <a:r>
              <a:rPr lang="fr-FR" sz="1000" dirty="0">
                <a:effectLst/>
                <a:latin typeface="Helvetica" pitchFamily="2" charset="0"/>
              </a:rPr>
              <a:t> ? Meta-analyses of </a:t>
            </a:r>
            <a:r>
              <a:rPr lang="fr-FR" sz="1000" dirty="0" err="1">
                <a:effectLst/>
                <a:latin typeface="Helvetica" pitchFamily="2" charset="0"/>
              </a:rPr>
              <a:t>randomized</a:t>
            </a:r>
            <a:r>
              <a:rPr lang="fr-FR" sz="1000" dirty="0">
                <a:effectLst/>
                <a:latin typeface="Helvetica" pitchFamily="2" charset="0"/>
              </a:rPr>
              <a:t> trials. </a:t>
            </a:r>
            <a:r>
              <a:rPr lang="fr-FR" sz="1000" dirty="0" err="1">
                <a:effectLst/>
                <a:latin typeface="Helvetica" pitchFamily="2" charset="0"/>
              </a:rPr>
              <a:t>Anesthesiology</a:t>
            </a:r>
            <a:r>
              <a:rPr lang="fr-FR" sz="1000" dirty="0">
                <a:effectLst/>
                <a:latin typeface="Helvetica" pitchFamily="2" charset="0"/>
              </a:rPr>
              <a:t>, 2005. 103(6): p. 1296- 304</a:t>
            </a:r>
          </a:p>
          <a:p>
            <a:pPr algn="r"/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49619C4-99B5-B73D-78BF-7CA41D0E7771}"/>
              </a:ext>
            </a:extLst>
          </p:cNvPr>
          <p:cNvSpPr txBox="1"/>
          <p:nvPr/>
        </p:nvSpPr>
        <p:spPr>
          <a:xfrm>
            <a:off x="361243" y="244396"/>
            <a:ext cx="1125929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sz="2200" b="1" i="0" u="none" strike="noStrike" dirty="0">
                <a:solidFill>
                  <a:schemeClr val="bg1"/>
                </a:solidFill>
                <a:effectLst/>
                <a:latin typeface="Helvetica" pitchFamily="2" charset="0"/>
                <a:cs typeface="Arial" panose="020B0604020202020204" pitchFamily="34" charset="0"/>
              </a:rPr>
              <a:t>Introduction    </a:t>
            </a:r>
            <a:r>
              <a:rPr lang="fr-FR" sz="2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A</a:t>
            </a:r>
            <a:r>
              <a:rPr lang="fr-FR" sz="2200" b="1" i="0" u="none" strike="noStrike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Helvetica" pitchFamily="2" charset="0"/>
                <a:cs typeface="Arial" panose="020B0604020202020204" pitchFamily="34" charset="0"/>
              </a:rPr>
              <a:t>nalgésie multimodale    </a:t>
            </a:r>
            <a:r>
              <a:rPr lang="fr-FR" sz="2200" b="1" i="0" u="none" strike="noStrike" dirty="0">
                <a:solidFill>
                  <a:schemeClr val="bg1"/>
                </a:solidFill>
                <a:effectLst/>
                <a:latin typeface="Helvetica" pitchFamily="2" charset="0"/>
                <a:cs typeface="Arial" panose="020B0604020202020204" pitchFamily="34" charset="0"/>
              </a:rPr>
              <a:t>Effets secondaires     Interactions    </a:t>
            </a:r>
          </a:p>
          <a:p>
            <a:pPr algn="r"/>
            <a:r>
              <a:rPr lang="fr-FR" sz="2200" b="1" i="0" u="none" strike="noStrike" dirty="0">
                <a:solidFill>
                  <a:schemeClr val="bg1"/>
                </a:solidFill>
                <a:effectLst/>
                <a:latin typeface="Helvetica" pitchFamily="2" charset="0"/>
                <a:cs typeface="Arial" panose="020B0604020202020204" pitchFamily="34" charset="0"/>
              </a:rPr>
              <a:t>Indications    Contre-indications     Conclusion</a:t>
            </a:r>
            <a:endParaRPr lang="fr-FR" sz="2200" b="1" dirty="0"/>
          </a:p>
        </p:txBody>
      </p:sp>
    </p:spTree>
    <p:extLst>
      <p:ext uri="{BB962C8B-B14F-4D97-AF65-F5344CB8AC3E}">
        <p14:creationId xmlns:p14="http://schemas.microsoft.com/office/powerpoint/2010/main" val="22887176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1D848C4-976E-2DA3-2329-9CB9A0D43B7D}"/>
              </a:ext>
            </a:extLst>
          </p:cNvPr>
          <p:cNvSpPr/>
          <p:nvPr/>
        </p:nvSpPr>
        <p:spPr>
          <a:xfrm>
            <a:off x="-1" y="0"/>
            <a:ext cx="12192001" cy="125403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56F9BD6-89DB-2DFF-4DBB-DBB01C56FEF2}"/>
              </a:ext>
            </a:extLst>
          </p:cNvPr>
          <p:cNvSpPr txBox="1"/>
          <p:nvPr/>
        </p:nvSpPr>
        <p:spPr>
          <a:xfrm>
            <a:off x="462458" y="1984244"/>
            <a:ext cx="11319641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dirty="0">
                <a:latin typeface="Helvetica" pitchFamily="2" charset="0"/>
              </a:rPr>
              <a:t>AINS : meilleure performance en terme d’épargne morphinique </a:t>
            </a:r>
            <a:r>
              <a:rPr lang="fr-FR" sz="1000" b="1" dirty="0">
                <a:latin typeface="Helvetica" pitchFamily="2" charset="0"/>
              </a:rPr>
              <a:t>(1)</a:t>
            </a:r>
          </a:p>
          <a:p>
            <a:r>
              <a:rPr lang="fr-FR" sz="2200" b="1" dirty="0">
                <a:latin typeface="Helvetica" pitchFamily="2" charset="0"/>
              </a:rPr>
              <a:t>	</a:t>
            </a:r>
            <a:r>
              <a:rPr lang="fr-FR" sz="2200" dirty="0">
                <a:latin typeface="Helvetica" pitchFamily="2" charset="0"/>
              </a:rPr>
              <a:t>- méta-analyse : 16 mg de morphine/intervention en moyenne (-50%)</a:t>
            </a:r>
          </a:p>
          <a:p>
            <a:r>
              <a:rPr lang="fr-FR" sz="2200" dirty="0">
                <a:latin typeface="Helvetica" pitchFamily="2" charset="0"/>
              </a:rPr>
              <a:t>	- amélioration significative des scores de douleur</a:t>
            </a:r>
          </a:p>
          <a:p>
            <a:endParaRPr lang="fr-FR" sz="2200" dirty="0">
              <a:latin typeface="Helvetica" pitchFamily="2" charset="0"/>
            </a:endParaRPr>
          </a:p>
          <a:p>
            <a:r>
              <a:rPr lang="fr-FR" sz="2200" b="1" dirty="0">
                <a:effectLst/>
                <a:latin typeface="Helvetica" pitchFamily="2" charset="0"/>
              </a:rPr>
              <a:t>RFE SFAR 2016 :</a:t>
            </a:r>
          </a:p>
          <a:p>
            <a:pPr marL="285750" indent="-285750">
              <a:buFontTx/>
              <a:buChar char="-"/>
            </a:pPr>
            <a:r>
              <a:rPr lang="fr-FR" sz="2200" dirty="0">
                <a:effectLst/>
                <a:latin typeface="Helvetica" pitchFamily="2" charset="0"/>
              </a:rPr>
              <a:t>AINS-NS : 15 </a:t>
            </a:r>
            <a:r>
              <a:rPr lang="fr-FR" sz="2200" dirty="0" err="1">
                <a:effectLst/>
                <a:latin typeface="Helvetica" pitchFamily="2" charset="0"/>
              </a:rPr>
              <a:t>études</a:t>
            </a:r>
            <a:r>
              <a:rPr lang="fr-FR" sz="2200" dirty="0">
                <a:latin typeface="Helvetica" pitchFamily="2" charset="0"/>
              </a:rPr>
              <a:t>, </a:t>
            </a:r>
            <a:r>
              <a:rPr lang="fr-FR" sz="2200" dirty="0">
                <a:effectLst/>
                <a:latin typeface="Helvetica" pitchFamily="2" charset="0"/>
              </a:rPr>
              <a:t>2 </a:t>
            </a:r>
            <a:r>
              <a:rPr lang="fr-FR" sz="2200" dirty="0" err="1">
                <a:effectLst/>
                <a:latin typeface="Helvetica" pitchFamily="2" charset="0"/>
              </a:rPr>
              <a:t>méta-analyses</a:t>
            </a:r>
            <a:endParaRPr lang="fr-FR" sz="2200" dirty="0">
              <a:effectLst/>
              <a:latin typeface="Helvetica" pitchFamily="2" charset="0"/>
            </a:endParaRPr>
          </a:p>
          <a:p>
            <a:pPr marL="285750" indent="-285750">
              <a:buFontTx/>
              <a:buChar char="-"/>
            </a:pPr>
            <a:r>
              <a:rPr lang="fr-FR" sz="2200" dirty="0" err="1">
                <a:latin typeface="Helvetica" pitchFamily="2" charset="0"/>
              </a:rPr>
              <a:t>Coxibs</a:t>
            </a:r>
            <a:r>
              <a:rPr lang="fr-FR" sz="2200" dirty="0">
                <a:latin typeface="Helvetica" pitchFamily="2" charset="0"/>
              </a:rPr>
              <a:t> : </a:t>
            </a:r>
            <a:r>
              <a:rPr lang="fr-FR" sz="2200" dirty="0">
                <a:effectLst/>
                <a:latin typeface="Helvetica" pitchFamily="2" charset="0"/>
              </a:rPr>
              <a:t>25 </a:t>
            </a:r>
            <a:r>
              <a:rPr lang="fr-FR" sz="2200" dirty="0" err="1">
                <a:effectLst/>
                <a:latin typeface="Helvetica" pitchFamily="2" charset="0"/>
              </a:rPr>
              <a:t>études</a:t>
            </a:r>
            <a:r>
              <a:rPr lang="fr-FR" sz="2200" dirty="0">
                <a:latin typeface="Helvetica" pitchFamily="2" charset="0"/>
              </a:rPr>
              <a:t>, </a:t>
            </a:r>
            <a:r>
              <a:rPr lang="fr-FR" sz="2200" dirty="0">
                <a:effectLst/>
                <a:latin typeface="Helvetica" pitchFamily="2" charset="0"/>
              </a:rPr>
              <a:t>1 </a:t>
            </a:r>
            <a:r>
              <a:rPr lang="fr-FR" sz="2200" dirty="0" err="1">
                <a:effectLst/>
                <a:latin typeface="Helvetica" pitchFamily="2" charset="0"/>
              </a:rPr>
              <a:t>méta</a:t>
            </a:r>
            <a:r>
              <a:rPr lang="fr-FR" sz="2200" dirty="0">
                <a:effectLst/>
                <a:latin typeface="Helvetica" pitchFamily="2" charset="0"/>
              </a:rPr>
              <a:t>- analyse </a:t>
            </a:r>
          </a:p>
          <a:p>
            <a:pPr marL="285750" indent="-285750">
              <a:buFontTx/>
              <a:buChar char="-"/>
            </a:pPr>
            <a:r>
              <a:rPr lang="fr-FR" sz="2200" dirty="0">
                <a:latin typeface="Helvetica" pitchFamily="2" charset="0"/>
              </a:rPr>
              <a:t>AINS-NS vs </a:t>
            </a:r>
            <a:r>
              <a:rPr lang="fr-FR" sz="2200" dirty="0" err="1">
                <a:latin typeface="Helvetica" pitchFamily="2" charset="0"/>
              </a:rPr>
              <a:t>Coxibs</a:t>
            </a:r>
            <a:r>
              <a:rPr lang="fr-FR" sz="2200" dirty="0">
                <a:latin typeface="Helvetica" pitchFamily="2" charset="0"/>
              </a:rPr>
              <a:t> : équivalents</a:t>
            </a:r>
          </a:p>
          <a:p>
            <a:pPr marL="285750" indent="-285750">
              <a:buFontTx/>
              <a:buChar char="-"/>
            </a:pPr>
            <a:endParaRPr lang="fr-FR" sz="2200" dirty="0">
              <a:latin typeface="Helvetica" pitchFamily="2" charset="0"/>
            </a:endParaRPr>
          </a:p>
          <a:p>
            <a:r>
              <a:rPr lang="fr-FR" sz="2200" b="1" dirty="0">
                <a:solidFill>
                  <a:srgbClr val="C00000"/>
                </a:solidFill>
                <a:latin typeface="Helvetica" pitchFamily="2" charset="0"/>
              </a:rPr>
              <a:t>Efficaces seuls ou en association avec des morphiniques</a:t>
            </a:r>
          </a:p>
          <a:p>
            <a:endParaRPr lang="fr-FR" sz="2200" dirty="0">
              <a:latin typeface="Helvetica" pitchFamily="2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FE26514-4486-45F7-60BC-EA06641E2153}"/>
              </a:ext>
            </a:extLst>
          </p:cNvPr>
          <p:cNvSpPr txBox="1"/>
          <p:nvPr/>
        </p:nvSpPr>
        <p:spPr>
          <a:xfrm>
            <a:off x="1107481" y="6217802"/>
            <a:ext cx="1083616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000" dirty="0">
                <a:effectLst/>
                <a:latin typeface="Helvetica" pitchFamily="2" charset="0"/>
              </a:rPr>
              <a:t>(1) Elia, N., C. </a:t>
            </a:r>
            <a:r>
              <a:rPr lang="fr-FR" sz="1000" dirty="0">
                <a:latin typeface="Helvetica" pitchFamily="2" charset="0"/>
              </a:rPr>
              <a:t>et al,</a:t>
            </a:r>
            <a:r>
              <a:rPr lang="fr-FR" sz="1000" dirty="0">
                <a:effectLst/>
                <a:latin typeface="Helvetica" pitchFamily="2" charset="0"/>
              </a:rPr>
              <a:t> </a:t>
            </a:r>
            <a:r>
              <a:rPr lang="fr-FR" sz="1000" dirty="0" err="1">
                <a:effectLst/>
                <a:latin typeface="Helvetica" pitchFamily="2" charset="0"/>
              </a:rPr>
              <a:t>Does</a:t>
            </a:r>
            <a:r>
              <a:rPr lang="fr-FR" sz="1000" dirty="0">
                <a:effectLst/>
                <a:latin typeface="Helvetica" pitchFamily="2" charset="0"/>
              </a:rPr>
              <a:t> multimodal </a:t>
            </a:r>
            <a:r>
              <a:rPr lang="fr-FR" sz="1000" dirty="0" err="1">
                <a:effectLst/>
                <a:latin typeface="Helvetica" pitchFamily="2" charset="0"/>
              </a:rPr>
              <a:t>analgesia</a:t>
            </a:r>
            <a:r>
              <a:rPr lang="fr-FR" sz="1000" dirty="0">
                <a:effectLst/>
                <a:latin typeface="Helvetica" pitchFamily="2" charset="0"/>
              </a:rPr>
              <a:t> </a:t>
            </a:r>
            <a:r>
              <a:rPr lang="fr-FR" sz="1000" dirty="0" err="1">
                <a:effectLst/>
                <a:latin typeface="Helvetica" pitchFamily="2" charset="0"/>
              </a:rPr>
              <a:t>with</a:t>
            </a:r>
            <a:r>
              <a:rPr lang="fr-FR" sz="1000" dirty="0">
                <a:effectLst/>
                <a:latin typeface="Helvetica" pitchFamily="2" charset="0"/>
              </a:rPr>
              <a:t> </a:t>
            </a:r>
            <a:r>
              <a:rPr lang="fr-FR" sz="1000" dirty="0" err="1">
                <a:effectLst/>
                <a:latin typeface="Helvetica" pitchFamily="2" charset="0"/>
              </a:rPr>
              <a:t>acetaminophen</a:t>
            </a:r>
            <a:r>
              <a:rPr lang="fr-FR" sz="1000" dirty="0">
                <a:effectLst/>
                <a:latin typeface="Helvetica" pitchFamily="2" charset="0"/>
              </a:rPr>
              <a:t>, </a:t>
            </a:r>
            <a:r>
              <a:rPr lang="fr-FR" sz="1000" dirty="0" err="1">
                <a:effectLst/>
                <a:latin typeface="Helvetica" pitchFamily="2" charset="0"/>
              </a:rPr>
              <a:t>nonsteroidal</a:t>
            </a:r>
            <a:r>
              <a:rPr lang="fr-FR" sz="1000" dirty="0">
                <a:effectLst/>
                <a:latin typeface="Helvetica" pitchFamily="2" charset="0"/>
              </a:rPr>
              <a:t> anti </a:t>
            </a:r>
            <a:r>
              <a:rPr lang="fr-FR" sz="1000" dirty="0" err="1">
                <a:effectLst/>
                <a:latin typeface="Helvetica" pitchFamily="2" charset="0"/>
              </a:rPr>
              <a:t>inflammatory</a:t>
            </a:r>
            <a:r>
              <a:rPr lang="fr-FR" sz="1000" dirty="0">
                <a:effectLst/>
                <a:latin typeface="Helvetica" pitchFamily="2" charset="0"/>
              </a:rPr>
              <a:t> </a:t>
            </a:r>
            <a:r>
              <a:rPr lang="fr-FR" sz="1000" dirty="0" err="1">
                <a:effectLst/>
                <a:latin typeface="Helvetica" pitchFamily="2" charset="0"/>
              </a:rPr>
              <a:t>drugs</a:t>
            </a:r>
            <a:r>
              <a:rPr lang="fr-FR" sz="1000" dirty="0">
                <a:effectLst/>
                <a:latin typeface="Helvetica" pitchFamily="2" charset="0"/>
              </a:rPr>
              <a:t>, or </a:t>
            </a:r>
            <a:r>
              <a:rPr lang="fr-FR" sz="1000" dirty="0" err="1">
                <a:effectLst/>
                <a:latin typeface="Helvetica" pitchFamily="2" charset="0"/>
              </a:rPr>
              <a:t>selective</a:t>
            </a:r>
            <a:r>
              <a:rPr lang="fr-FR" sz="1000" dirty="0">
                <a:effectLst/>
                <a:latin typeface="Helvetica" pitchFamily="2" charset="0"/>
              </a:rPr>
              <a:t> cyclooxygenase-2 </a:t>
            </a:r>
            <a:r>
              <a:rPr lang="fr-FR" sz="1000" dirty="0" err="1">
                <a:effectLst/>
                <a:latin typeface="Helvetica" pitchFamily="2" charset="0"/>
              </a:rPr>
              <a:t>inhibitors</a:t>
            </a:r>
            <a:r>
              <a:rPr lang="fr-FR" sz="1000" dirty="0">
                <a:effectLst/>
                <a:latin typeface="Helvetica" pitchFamily="2" charset="0"/>
              </a:rPr>
              <a:t> and patient-</a:t>
            </a:r>
            <a:r>
              <a:rPr lang="fr-FR" sz="1000" dirty="0" err="1">
                <a:effectLst/>
                <a:latin typeface="Helvetica" pitchFamily="2" charset="0"/>
              </a:rPr>
              <a:t>controlled</a:t>
            </a:r>
            <a:r>
              <a:rPr lang="fr-FR" sz="1000" dirty="0">
                <a:effectLst/>
                <a:latin typeface="Helvetica" pitchFamily="2" charset="0"/>
              </a:rPr>
              <a:t> </a:t>
            </a:r>
            <a:r>
              <a:rPr lang="fr-FR" sz="1000" dirty="0" err="1">
                <a:effectLst/>
                <a:latin typeface="Helvetica" pitchFamily="2" charset="0"/>
              </a:rPr>
              <a:t>analgesia</a:t>
            </a:r>
            <a:r>
              <a:rPr lang="fr-FR" sz="1000" dirty="0">
                <a:effectLst/>
                <a:latin typeface="Helvetica" pitchFamily="2" charset="0"/>
              </a:rPr>
              <a:t> morphine </a:t>
            </a:r>
            <a:r>
              <a:rPr lang="fr-FR" sz="1000" dirty="0" err="1">
                <a:effectLst/>
                <a:latin typeface="Helvetica" pitchFamily="2" charset="0"/>
              </a:rPr>
              <a:t>offer</a:t>
            </a:r>
            <a:r>
              <a:rPr lang="fr-FR" sz="1000" dirty="0">
                <a:effectLst/>
                <a:latin typeface="Helvetica" pitchFamily="2" charset="0"/>
              </a:rPr>
              <a:t> </a:t>
            </a:r>
            <a:r>
              <a:rPr lang="fr-FR" sz="1000" dirty="0" err="1">
                <a:effectLst/>
                <a:latin typeface="Helvetica" pitchFamily="2" charset="0"/>
              </a:rPr>
              <a:t>advantages</a:t>
            </a:r>
            <a:r>
              <a:rPr lang="fr-FR" sz="1000" dirty="0">
                <a:effectLst/>
                <a:latin typeface="Helvetica" pitchFamily="2" charset="0"/>
              </a:rPr>
              <a:t> over morphine </a:t>
            </a:r>
            <a:r>
              <a:rPr lang="fr-FR" sz="1000" dirty="0" err="1">
                <a:effectLst/>
                <a:latin typeface="Helvetica" pitchFamily="2" charset="0"/>
              </a:rPr>
              <a:t>alone</a:t>
            </a:r>
            <a:r>
              <a:rPr lang="fr-FR" sz="1000" dirty="0">
                <a:effectLst/>
                <a:latin typeface="Helvetica" pitchFamily="2" charset="0"/>
              </a:rPr>
              <a:t> ? Meta-analyses of </a:t>
            </a:r>
            <a:r>
              <a:rPr lang="fr-FR" sz="1000" dirty="0" err="1">
                <a:effectLst/>
                <a:latin typeface="Helvetica" pitchFamily="2" charset="0"/>
              </a:rPr>
              <a:t>randomized</a:t>
            </a:r>
            <a:r>
              <a:rPr lang="fr-FR" sz="1000" dirty="0">
                <a:effectLst/>
                <a:latin typeface="Helvetica" pitchFamily="2" charset="0"/>
              </a:rPr>
              <a:t> trials. </a:t>
            </a:r>
            <a:r>
              <a:rPr lang="fr-FR" sz="1000" dirty="0" err="1">
                <a:effectLst/>
                <a:latin typeface="Helvetica" pitchFamily="2" charset="0"/>
              </a:rPr>
              <a:t>Anesthesiology</a:t>
            </a:r>
            <a:r>
              <a:rPr lang="fr-FR" sz="1000" dirty="0">
                <a:effectLst/>
                <a:latin typeface="Helvetica" pitchFamily="2" charset="0"/>
              </a:rPr>
              <a:t>, 2005. 103(6): p. 1296- 304</a:t>
            </a:r>
          </a:p>
          <a:p>
            <a:pPr algn="r"/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1000B39-A677-E86E-48C2-80152B43E322}"/>
              </a:ext>
            </a:extLst>
          </p:cNvPr>
          <p:cNvSpPr txBox="1"/>
          <p:nvPr/>
        </p:nvSpPr>
        <p:spPr>
          <a:xfrm>
            <a:off x="361243" y="244396"/>
            <a:ext cx="1125929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sz="2200" b="1" i="0" u="none" strike="noStrike" dirty="0">
                <a:solidFill>
                  <a:schemeClr val="bg1"/>
                </a:solidFill>
                <a:effectLst/>
                <a:latin typeface="Helvetica" pitchFamily="2" charset="0"/>
                <a:cs typeface="Arial" panose="020B0604020202020204" pitchFamily="34" charset="0"/>
              </a:rPr>
              <a:t>Introduction    </a:t>
            </a:r>
            <a:r>
              <a:rPr lang="fr-FR" sz="2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A</a:t>
            </a:r>
            <a:r>
              <a:rPr lang="fr-FR" sz="2200" b="1" i="0" u="none" strike="noStrike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Helvetica" pitchFamily="2" charset="0"/>
                <a:cs typeface="Arial" panose="020B0604020202020204" pitchFamily="34" charset="0"/>
              </a:rPr>
              <a:t>nalgésie multimodale    </a:t>
            </a:r>
            <a:r>
              <a:rPr lang="fr-FR" sz="2200" b="1" i="0" u="none" strike="noStrike" dirty="0">
                <a:solidFill>
                  <a:schemeClr val="bg1"/>
                </a:solidFill>
                <a:effectLst/>
                <a:latin typeface="Helvetica" pitchFamily="2" charset="0"/>
                <a:cs typeface="Arial" panose="020B0604020202020204" pitchFamily="34" charset="0"/>
              </a:rPr>
              <a:t>Effets secondaires     Interactions    </a:t>
            </a:r>
          </a:p>
          <a:p>
            <a:pPr algn="r"/>
            <a:r>
              <a:rPr lang="fr-FR" sz="2200" b="1" i="0" u="none" strike="noStrike" dirty="0">
                <a:solidFill>
                  <a:schemeClr val="bg1"/>
                </a:solidFill>
                <a:effectLst/>
                <a:latin typeface="Helvetica" pitchFamily="2" charset="0"/>
                <a:cs typeface="Arial" panose="020B0604020202020204" pitchFamily="34" charset="0"/>
              </a:rPr>
              <a:t>Indications    Contre-indications     Conclusion</a:t>
            </a:r>
            <a:endParaRPr lang="fr-FR" sz="2200" b="1" dirty="0"/>
          </a:p>
        </p:txBody>
      </p:sp>
    </p:spTree>
    <p:extLst>
      <p:ext uri="{BB962C8B-B14F-4D97-AF65-F5344CB8AC3E}">
        <p14:creationId xmlns:p14="http://schemas.microsoft.com/office/powerpoint/2010/main" val="1113065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1D848C4-976E-2DA3-2329-9CB9A0D43B7D}"/>
              </a:ext>
            </a:extLst>
          </p:cNvPr>
          <p:cNvSpPr/>
          <p:nvPr/>
        </p:nvSpPr>
        <p:spPr>
          <a:xfrm>
            <a:off x="-1" y="0"/>
            <a:ext cx="12192001" cy="125403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56F9BD6-89DB-2DFF-4DBB-DBB01C56FEF2}"/>
              </a:ext>
            </a:extLst>
          </p:cNvPr>
          <p:cNvSpPr txBox="1"/>
          <p:nvPr/>
        </p:nvSpPr>
        <p:spPr>
          <a:xfrm>
            <a:off x="462458" y="1658426"/>
            <a:ext cx="11319641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dirty="0">
                <a:solidFill>
                  <a:schemeClr val="accent1">
                    <a:lumMod val="50000"/>
                  </a:schemeClr>
                </a:solidFill>
                <a:latin typeface="Helvetica" pitchFamily="2" charset="0"/>
              </a:rPr>
              <a:t>Classe médicamenteuse décriée : </a:t>
            </a:r>
            <a:r>
              <a:rPr lang="fr-FR" sz="2200" b="1" dirty="0">
                <a:latin typeface="Helvetica" pitchFamily="2" charset="0"/>
              </a:rPr>
              <a:t>nombreux effets indésirables documentés</a:t>
            </a:r>
          </a:p>
          <a:p>
            <a:endParaRPr lang="fr-FR" sz="2200" b="1" dirty="0">
              <a:latin typeface="Helvetica" pitchFamily="2" charset="0"/>
            </a:endParaRPr>
          </a:p>
          <a:p>
            <a:r>
              <a:rPr lang="fr-FR" sz="2200" b="1" dirty="0">
                <a:latin typeface="Helvetica" pitchFamily="2" charset="0"/>
              </a:rPr>
              <a:t>	- Rénal				- Septique</a:t>
            </a:r>
          </a:p>
          <a:p>
            <a:endParaRPr lang="fr-FR" sz="2200" b="1" dirty="0">
              <a:latin typeface="Helvetica" pitchFamily="2" charset="0"/>
            </a:endParaRPr>
          </a:p>
          <a:p>
            <a:endParaRPr lang="fr-FR" sz="2200" b="1" dirty="0">
              <a:latin typeface="Helvetica" pitchFamily="2" charset="0"/>
            </a:endParaRPr>
          </a:p>
          <a:p>
            <a:endParaRPr lang="fr-FR" sz="2200" b="1" dirty="0">
              <a:latin typeface="Helvetica" pitchFamily="2" charset="0"/>
            </a:endParaRPr>
          </a:p>
          <a:p>
            <a:r>
              <a:rPr lang="fr-FR" sz="2200" b="1" dirty="0">
                <a:latin typeface="Helvetica" pitchFamily="2" charset="0"/>
              </a:rPr>
              <a:t>	- Hémorragique			- Cardiovasculaire</a:t>
            </a:r>
          </a:p>
          <a:p>
            <a:endParaRPr lang="fr-FR" sz="2200" b="1" dirty="0">
              <a:latin typeface="Helvetica" pitchFamily="2" charset="0"/>
            </a:endParaRPr>
          </a:p>
          <a:p>
            <a:endParaRPr lang="fr-FR" sz="2200" b="1" dirty="0">
              <a:latin typeface="Helvetica" pitchFamily="2" charset="0"/>
            </a:endParaRPr>
          </a:p>
          <a:p>
            <a:endParaRPr lang="fr-FR" sz="2200" b="1" dirty="0">
              <a:latin typeface="Helvetica" pitchFamily="2" charset="0"/>
            </a:endParaRPr>
          </a:p>
          <a:p>
            <a:r>
              <a:rPr lang="fr-FR" sz="2200" b="1" dirty="0">
                <a:latin typeface="Helvetica" pitchFamily="2" charset="0"/>
              </a:rPr>
              <a:t>	- Gastro-intestinal</a:t>
            </a:r>
          </a:p>
          <a:p>
            <a:endParaRPr lang="fr-FR" sz="2200" b="1" dirty="0">
              <a:latin typeface="Helvetica" pitchFamily="2" charset="0"/>
            </a:endParaRPr>
          </a:p>
          <a:p>
            <a:r>
              <a:rPr lang="fr-FR" sz="2200" b="1" dirty="0">
                <a:latin typeface="Helvetica" pitchFamily="2" charset="0"/>
              </a:rPr>
              <a:t>	</a:t>
            </a:r>
          </a:p>
          <a:p>
            <a:r>
              <a:rPr lang="fr-FR" sz="2200" b="1" dirty="0">
                <a:latin typeface="Helvetica" pitchFamily="2" charset="0"/>
              </a:rPr>
              <a:t>	</a:t>
            </a:r>
            <a:endParaRPr lang="fr-FR" sz="2200" dirty="0">
              <a:latin typeface="Helvetica" pitchFamily="2" charset="0"/>
            </a:endParaRPr>
          </a:p>
          <a:p>
            <a:endParaRPr lang="fr-FR" sz="2200" b="1" dirty="0">
              <a:latin typeface="Helvetica" pitchFamily="2" charset="0"/>
            </a:endParaRPr>
          </a:p>
        </p:txBody>
      </p:sp>
      <p:pic>
        <p:nvPicPr>
          <p:cNvPr id="16388" name="Picture 4" descr="Insuffisance rénale aiguë versus maladie rénale chronique | Vivre le  Portugal">
            <a:extLst>
              <a:ext uri="{FF2B5EF4-FFF2-40B4-BE49-F238E27FC236}">
                <a16:creationId xmlns:a16="http://schemas.microsoft.com/office/drawing/2014/main" id="{12CBAA1F-0D98-2B9C-BD92-3A18CEED0E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033" y="2094332"/>
            <a:ext cx="1976856" cy="1072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L'analyse de gouttes de sang séché pour diagnostiquer l'hépatite C et le  VIH au Canada | CATIE - La source canadienne de renseignements sur le VIH  et l'hépatite C">
            <a:extLst>
              <a:ext uri="{FF2B5EF4-FFF2-40B4-BE49-F238E27FC236}">
                <a16:creationId xmlns:a16="http://schemas.microsoft.com/office/drawing/2014/main" id="{89F57025-6FEE-9422-B31C-241ECC3404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000" y="3337467"/>
            <a:ext cx="1486606" cy="1135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2" name="Picture 8" descr="Bactérie Bacille En Forme De Bâtonnet Bleu Avec Fimbriae Isolé Sur Fond  Blanc | Vecteur Premium">
            <a:extLst>
              <a:ext uri="{FF2B5EF4-FFF2-40B4-BE49-F238E27FC236}">
                <a16:creationId xmlns:a16="http://schemas.microsoft.com/office/drawing/2014/main" id="{3AE47F1F-98A1-DE82-262A-F0C6096380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431" y="1978576"/>
            <a:ext cx="1701800" cy="170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4" name="Picture 10" descr="Coeur Humain, Vecteur D'anatomie Des Organes Internes Illustration Isolé  Sur Fond Blanc. | Vecteur Premium">
            <a:extLst>
              <a:ext uri="{FF2B5EF4-FFF2-40B4-BE49-F238E27FC236}">
                <a16:creationId xmlns:a16="http://schemas.microsoft.com/office/drawing/2014/main" id="{D2590753-9641-19BB-257F-4E60A6A458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09" y="3092232"/>
            <a:ext cx="1758244" cy="1758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6" name="Picture 12" descr="Vue De Face De L'estomac Humain Sain Rose Réaliste Close Up Isolé Sur Fond  Blanc | Vecteur Premium">
            <a:extLst>
              <a:ext uri="{FF2B5EF4-FFF2-40B4-BE49-F238E27FC236}">
                <a16:creationId xmlns:a16="http://schemas.microsoft.com/office/drawing/2014/main" id="{C956A446-A6CD-E077-5D15-692A7E3951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0684" y="4797555"/>
            <a:ext cx="1354409" cy="1354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040B4EFF-9957-40D5-A536-951FF8D9C476}"/>
              </a:ext>
            </a:extLst>
          </p:cNvPr>
          <p:cNvSpPr txBox="1"/>
          <p:nvPr/>
        </p:nvSpPr>
        <p:spPr>
          <a:xfrm>
            <a:off x="361243" y="244396"/>
            <a:ext cx="1125929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sz="2200" b="1" i="0" u="none" strike="noStrike" dirty="0">
                <a:solidFill>
                  <a:schemeClr val="bg1"/>
                </a:solidFill>
                <a:effectLst/>
                <a:latin typeface="Helvetica" pitchFamily="2" charset="0"/>
                <a:cs typeface="Arial" panose="020B0604020202020204" pitchFamily="34" charset="0"/>
              </a:rPr>
              <a:t>Introduction    </a:t>
            </a:r>
            <a:r>
              <a:rPr lang="fr-FR" sz="2200" b="1" dirty="0">
                <a:solidFill>
                  <a:schemeClr val="bg1"/>
                </a:solidFill>
                <a:latin typeface="Helvetica" pitchFamily="2" charset="0"/>
                <a:cs typeface="Arial" panose="020B0604020202020204" pitchFamily="34" charset="0"/>
              </a:rPr>
              <a:t>A</a:t>
            </a:r>
            <a:r>
              <a:rPr lang="fr-FR" sz="2200" b="1" i="0" u="none" strike="noStrike" dirty="0">
                <a:solidFill>
                  <a:schemeClr val="bg1"/>
                </a:solidFill>
                <a:effectLst/>
                <a:latin typeface="Helvetica" pitchFamily="2" charset="0"/>
                <a:cs typeface="Arial" panose="020B0604020202020204" pitchFamily="34" charset="0"/>
              </a:rPr>
              <a:t>nalgésie multimodale    </a:t>
            </a:r>
            <a:r>
              <a:rPr lang="fr-FR" sz="2200" b="1" i="0" u="none" strike="noStrike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Helvetica" pitchFamily="2" charset="0"/>
                <a:cs typeface="Arial" panose="020B0604020202020204" pitchFamily="34" charset="0"/>
              </a:rPr>
              <a:t>Effets secondaires     </a:t>
            </a:r>
            <a:r>
              <a:rPr lang="fr-FR" sz="2200" b="1" i="0" u="none" strike="noStrike" dirty="0">
                <a:solidFill>
                  <a:schemeClr val="bg1"/>
                </a:solidFill>
                <a:effectLst/>
                <a:latin typeface="Helvetica" pitchFamily="2" charset="0"/>
                <a:cs typeface="Arial" panose="020B0604020202020204" pitchFamily="34" charset="0"/>
              </a:rPr>
              <a:t>Interactions    </a:t>
            </a:r>
          </a:p>
          <a:p>
            <a:pPr algn="r"/>
            <a:r>
              <a:rPr lang="fr-FR" sz="2200" b="1" i="0" u="none" strike="noStrike" dirty="0">
                <a:solidFill>
                  <a:schemeClr val="bg1"/>
                </a:solidFill>
                <a:effectLst/>
                <a:latin typeface="Helvetica" pitchFamily="2" charset="0"/>
                <a:cs typeface="Arial" panose="020B0604020202020204" pitchFamily="34" charset="0"/>
              </a:rPr>
              <a:t>Indications    Contre-indications     Conclusion</a:t>
            </a:r>
            <a:endParaRPr lang="fr-FR" sz="2200" b="1" dirty="0"/>
          </a:p>
        </p:txBody>
      </p:sp>
    </p:spTree>
    <p:extLst>
      <p:ext uri="{BB962C8B-B14F-4D97-AF65-F5344CB8AC3E}">
        <p14:creationId xmlns:p14="http://schemas.microsoft.com/office/powerpoint/2010/main" val="1555465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1D848C4-976E-2DA3-2329-9CB9A0D43B7D}"/>
              </a:ext>
            </a:extLst>
          </p:cNvPr>
          <p:cNvSpPr/>
          <p:nvPr/>
        </p:nvSpPr>
        <p:spPr>
          <a:xfrm>
            <a:off x="-1" y="0"/>
            <a:ext cx="12192001" cy="125403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56F9BD6-89DB-2DFF-4DBB-DBB01C56FEF2}"/>
              </a:ext>
            </a:extLst>
          </p:cNvPr>
          <p:cNvSpPr txBox="1"/>
          <p:nvPr/>
        </p:nvSpPr>
        <p:spPr>
          <a:xfrm>
            <a:off x="462458" y="1658426"/>
            <a:ext cx="1131964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dirty="0">
                <a:solidFill>
                  <a:schemeClr val="accent1">
                    <a:lumMod val="50000"/>
                  </a:schemeClr>
                </a:solidFill>
                <a:latin typeface="Helvetica" pitchFamily="2" charset="0"/>
              </a:rPr>
              <a:t>Risque rénal : </a:t>
            </a:r>
            <a:r>
              <a:rPr lang="fr-FR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2" charset="0"/>
              </a:rPr>
              <a:t>le plus craint</a:t>
            </a:r>
          </a:p>
          <a:p>
            <a:endParaRPr lang="fr-FR" sz="2200" dirty="0">
              <a:solidFill>
                <a:schemeClr val="tx1">
                  <a:lumMod val="95000"/>
                  <a:lumOff val="5000"/>
                </a:schemeClr>
              </a:solidFill>
              <a:latin typeface="Helvetica" pitchFamily="2" charset="0"/>
            </a:endParaRPr>
          </a:p>
          <a:p>
            <a:r>
              <a:rPr lang="fr-FR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2" charset="0"/>
              </a:rPr>
              <a:t>Inhibition de la sécrétion des </a:t>
            </a:r>
            <a:r>
              <a:rPr lang="fr-FR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2" charset="0"/>
              </a:rPr>
              <a:t>prostaglandines (COX1) rénales </a:t>
            </a:r>
            <a:r>
              <a:rPr lang="fr-FR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2" charset="0"/>
              </a:rPr>
              <a:t>et altération du </a:t>
            </a:r>
            <a:r>
              <a:rPr lang="fr-FR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2" charset="0"/>
              </a:rPr>
              <a:t>flux sanguin </a:t>
            </a:r>
            <a:r>
              <a:rPr lang="fr-FR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2" charset="0"/>
              </a:rPr>
              <a:t>et</a:t>
            </a:r>
            <a:r>
              <a:rPr lang="fr-FR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2" charset="0"/>
              </a:rPr>
              <a:t> tonus vasculaire</a:t>
            </a:r>
          </a:p>
          <a:p>
            <a:endParaRPr lang="fr-FR" sz="2200" b="1" dirty="0">
              <a:solidFill>
                <a:schemeClr val="tx1">
                  <a:lumMod val="95000"/>
                  <a:lumOff val="5000"/>
                </a:schemeClr>
              </a:solidFill>
              <a:latin typeface="Helvetica" pitchFamily="2" charset="0"/>
            </a:endParaRPr>
          </a:p>
          <a:p>
            <a:endParaRPr lang="fr-FR" sz="2200" b="1" dirty="0">
              <a:latin typeface="Helvetica" pitchFamily="2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F6A228B-6F28-E614-0A3C-2C92A88CD379}"/>
              </a:ext>
            </a:extLst>
          </p:cNvPr>
          <p:cNvSpPr txBox="1"/>
          <p:nvPr/>
        </p:nvSpPr>
        <p:spPr>
          <a:xfrm>
            <a:off x="361243" y="244396"/>
            <a:ext cx="1125929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sz="2200" b="1" i="0" u="none" strike="noStrike" dirty="0">
                <a:solidFill>
                  <a:schemeClr val="bg1"/>
                </a:solidFill>
                <a:effectLst/>
                <a:latin typeface="Helvetica" pitchFamily="2" charset="0"/>
                <a:cs typeface="Arial" panose="020B0604020202020204" pitchFamily="34" charset="0"/>
              </a:rPr>
              <a:t>Introduction    </a:t>
            </a:r>
            <a:r>
              <a:rPr lang="fr-FR" sz="2200" b="1" dirty="0">
                <a:solidFill>
                  <a:schemeClr val="bg1"/>
                </a:solidFill>
                <a:latin typeface="Helvetica" pitchFamily="2" charset="0"/>
                <a:cs typeface="Arial" panose="020B0604020202020204" pitchFamily="34" charset="0"/>
              </a:rPr>
              <a:t>A</a:t>
            </a:r>
            <a:r>
              <a:rPr lang="fr-FR" sz="2200" b="1" i="0" u="none" strike="noStrike" dirty="0">
                <a:solidFill>
                  <a:schemeClr val="bg1"/>
                </a:solidFill>
                <a:effectLst/>
                <a:latin typeface="Helvetica" pitchFamily="2" charset="0"/>
                <a:cs typeface="Arial" panose="020B0604020202020204" pitchFamily="34" charset="0"/>
              </a:rPr>
              <a:t>nalgésie multimodale    </a:t>
            </a:r>
            <a:r>
              <a:rPr lang="fr-FR" sz="2200" b="1" i="0" u="none" strike="noStrike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Helvetica" pitchFamily="2" charset="0"/>
                <a:cs typeface="Arial" panose="020B0604020202020204" pitchFamily="34" charset="0"/>
              </a:rPr>
              <a:t>Effets secondaires     </a:t>
            </a:r>
            <a:r>
              <a:rPr lang="fr-FR" sz="2200" b="1" i="0" u="none" strike="noStrike" dirty="0">
                <a:solidFill>
                  <a:schemeClr val="bg1"/>
                </a:solidFill>
                <a:effectLst/>
                <a:latin typeface="Helvetica" pitchFamily="2" charset="0"/>
                <a:cs typeface="Arial" panose="020B0604020202020204" pitchFamily="34" charset="0"/>
              </a:rPr>
              <a:t>Interactions    </a:t>
            </a:r>
          </a:p>
          <a:p>
            <a:pPr algn="r"/>
            <a:r>
              <a:rPr lang="fr-FR" sz="2200" b="1" i="0" u="none" strike="noStrike" dirty="0">
                <a:solidFill>
                  <a:schemeClr val="bg1"/>
                </a:solidFill>
                <a:effectLst/>
                <a:latin typeface="Helvetica" pitchFamily="2" charset="0"/>
                <a:cs typeface="Arial" panose="020B0604020202020204" pitchFamily="34" charset="0"/>
              </a:rPr>
              <a:t>Indications    Contre-indications     Conclusion</a:t>
            </a:r>
            <a:endParaRPr lang="fr-FR" sz="2200" b="1" dirty="0"/>
          </a:p>
        </p:txBody>
      </p:sp>
    </p:spTree>
    <p:extLst>
      <p:ext uri="{BB962C8B-B14F-4D97-AF65-F5344CB8AC3E}">
        <p14:creationId xmlns:p14="http://schemas.microsoft.com/office/powerpoint/2010/main" val="251235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3495</TotalTime>
  <Words>4135</Words>
  <Application>Microsoft Office PowerPoint</Application>
  <PresentationFormat>Grand écran</PresentationFormat>
  <Paragraphs>728</Paragraphs>
  <Slides>52</Slides>
  <Notes>42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52</vt:i4>
      </vt:variant>
    </vt:vector>
  </HeadingPairs>
  <TitlesOfParts>
    <vt:vector size="58" baseType="lpstr">
      <vt:lpstr>Arial</vt:lpstr>
      <vt:lpstr>Calibri</vt:lpstr>
      <vt:lpstr>Calibri Light</vt:lpstr>
      <vt:lpstr>ElsevierGulliver</vt:lpstr>
      <vt:lpstr>Helvetica</vt:lpstr>
      <vt:lpstr>Thème Office</vt:lpstr>
      <vt:lpstr>Les AINS en périopératoire : indications,  contre-indications, bénéfices, effets secondaires, interactions  médicamenteuses…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AINS en périopératoire : indications,  contre-indications, bénéfices, effets secondaires, interactions  médicamenteuses…</dc:title>
  <dc:creator>Arnaud Le Guillou</dc:creator>
  <cp:lastModifiedBy>COURTIN Nicolas</cp:lastModifiedBy>
  <cp:revision>1</cp:revision>
  <dcterms:created xsi:type="dcterms:W3CDTF">2023-10-14T15:48:55Z</dcterms:created>
  <dcterms:modified xsi:type="dcterms:W3CDTF">2023-10-19T15:50:50Z</dcterms:modified>
</cp:coreProperties>
</file>