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2" r:id="rId3"/>
    <p:sldId id="273" r:id="rId4"/>
    <p:sldId id="274" r:id="rId5"/>
    <p:sldId id="257" r:id="rId6"/>
    <p:sldId id="276" r:id="rId7"/>
    <p:sldId id="275" r:id="rId8"/>
    <p:sldId id="281" r:id="rId9"/>
    <p:sldId id="262" r:id="rId10"/>
    <p:sldId id="270" r:id="rId11"/>
    <p:sldId id="260" r:id="rId12"/>
    <p:sldId id="269" r:id="rId13"/>
    <p:sldId id="268" r:id="rId14"/>
    <p:sldId id="259" r:id="rId15"/>
    <p:sldId id="261" r:id="rId16"/>
    <p:sldId id="265" r:id="rId17"/>
    <p:sldId id="279" r:id="rId18"/>
    <p:sldId id="277" r:id="rId19"/>
    <p:sldId id="271" r:id="rId20"/>
    <p:sldId id="263" r:id="rId21"/>
    <p:sldId id="266" r:id="rId22"/>
    <p:sldId id="258" r:id="rId23"/>
    <p:sldId id="278" r:id="rId24"/>
    <p:sldId id="280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E1E97-7F4E-4876-8065-36B914914BFB}" type="datetimeFigureOut">
              <a:rPr lang="fr-FR" smtClean="0"/>
              <a:pPr/>
              <a:t>25/10/2022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85CBC-E863-4C41-876C-E5D833CFA25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344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prévention de</a:t>
            </a:r>
            <a:r>
              <a:rPr lang="fr-FR" baseline="0" dirty="0" smtClean="0"/>
              <a:t> la douleur chronique (ENIGMA II trial) : signal à une semaine, non maintenu à 12 mois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85CBC-E863-4C41-876C-E5D833CFA250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2833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85CBC-E863-4C41-876C-E5D833CFA250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966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propriété pro-</a:t>
            </a:r>
            <a:r>
              <a:rPr lang="fr-FR" dirty="0" err="1" smtClean="0"/>
              <a:t>épileptogène</a:t>
            </a:r>
            <a:r>
              <a:rPr lang="fr-FR" baseline="0" dirty="0" smtClean="0"/>
              <a:t> du </a:t>
            </a:r>
            <a:r>
              <a:rPr lang="fr-FR" baseline="0" dirty="0" err="1" smtClean="0"/>
              <a:t>sévoflurane</a:t>
            </a:r>
            <a:r>
              <a:rPr lang="fr-FR" baseline="0" dirty="0" smtClean="0"/>
              <a:t> par stimulation du R NMDA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85CBC-E863-4C41-876C-E5D833CFA250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120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1FE7-4BD5-40C7-9E57-E1D1BD3E7198}" type="datetimeFigureOut">
              <a:rPr lang="fr-FR" smtClean="0"/>
              <a:pPr/>
              <a:t>25/10/2022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3778-7B1B-4404-A28C-A41281AB368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590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1FE7-4BD5-40C7-9E57-E1D1BD3E7198}" type="datetimeFigureOut">
              <a:rPr lang="fr-FR" smtClean="0"/>
              <a:pPr/>
              <a:t>25/10/2022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3778-7B1B-4404-A28C-A41281AB368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740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1FE7-4BD5-40C7-9E57-E1D1BD3E7198}" type="datetimeFigureOut">
              <a:rPr lang="fr-FR" smtClean="0"/>
              <a:pPr/>
              <a:t>25/10/2022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3778-7B1B-4404-A28C-A41281AB368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746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1FE7-4BD5-40C7-9E57-E1D1BD3E7198}" type="datetimeFigureOut">
              <a:rPr lang="fr-FR" smtClean="0"/>
              <a:pPr/>
              <a:t>25/10/2022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3778-7B1B-4404-A28C-A41281AB368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168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1FE7-4BD5-40C7-9E57-E1D1BD3E7198}" type="datetimeFigureOut">
              <a:rPr lang="fr-FR" smtClean="0"/>
              <a:pPr/>
              <a:t>25/10/2022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3778-7B1B-4404-A28C-A41281AB368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464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1FE7-4BD5-40C7-9E57-E1D1BD3E7198}" type="datetimeFigureOut">
              <a:rPr lang="fr-FR" smtClean="0"/>
              <a:pPr/>
              <a:t>25/10/2022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3778-7B1B-4404-A28C-A41281AB368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789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1FE7-4BD5-40C7-9E57-E1D1BD3E7198}" type="datetimeFigureOut">
              <a:rPr lang="fr-FR" smtClean="0"/>
              <a:pPr/>
              <a:t>25/10/2022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3778-7B1B-4404-A28C-A41281AB368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86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1FE7-4BD5-40C7-9E57-E1D1BD3E7198}" type="datetimeFigureOut">
              <a:rPr lang="fr-FR" smtClean="0"/>
              <a:pPr/>
              <a:t>25/10/2022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3778-7B1B-4404-A28C-A41281AB368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45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1FE7-4BD5-40C7-9E57-E1D1BD3E7198}" type="datetimeFigureOut">
              <a:rPr lang="fr-FR" smtClean="0"/>
              <a:pPr/>
              <a:t>25/10/2022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3778-7B1B-4404-A28C-A41281AB368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57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1FE7-4BD5-40C7-9E57-E1D1BD3E7198}" type="datetimeFigureOut">
              <a:rPr lang="fr-FR" smtClean="0"/>
              <a:pPr/>
              <a:t>25/10/2022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3778-7B1B-4404-A28C-A41281AB368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300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1FE7-4BD5-40C7-9E57-E1D1BD3E7198}" type="datetimeFigureOut">
              <a:rPr lang="fr-FR" smtClean="0"/>
              <a:pPr/>
              <a:t>25/10/2022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3778-7B1B-4404-A28C-A41281AB368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4452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21FE7-4BD5-40C7-9E57-E1D1BD3E7198}" type="datetimeFigureOut">
              <a:rPr lang="fr-FR" smtClean="0"/>
              <a:pPr/>
              <a:t>25/10/2022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D3778-7B1B-4404-A28C-A41281AB368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37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3971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6460836"/>
            <a:ext cx="12192000" cy="3971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007363" y="2609681"/>
            <a:ext cx="1017727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DISCUSSION AUTOUR DE L’INDUCTION EN ANESTHESIE PEDIATRIQUE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7711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545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FAUT-IL PREMEDIQUER ?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6460836"/>
            <a:ext cx="12192000" cy="3971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385011" y="1410588"/>
            <a:ext cx="329485" cy="138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853439" y="1293297"/>
            <a:ext cx="4478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préférer les alpha-2 agonistes aux benzodiazépines ? 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44918" y="596897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i="1" dirty="0" err="1"/>
              <a:t>Pasin</a:t>
            </a:r>
            <a:r>
              <a:rPr lang="fr-FR" sz="1400" i="1" dirty="0"/>
              <a:t> </a:t>
            </a:r>
            <a:r>
              <a:rPr lang="fr-FR" sz="1400" i="1" dirty="0" smtClean="0"/>
              <a:t>L et al, </a:t>
            </a:r>
            <a:r>
              <a:rPr lang="fr-FR" sz="1400" i="1" dirty="0" err="1" smtClean="0"/>
              <a:t>Paediatr</a:t>
            </a:r>
            <a:r>
              <a:rPr lang="fr-FR" sz="1400" i="1" dirty="0" smtClean="0"/>
              <a:t> </a:t>
            </a:r>
            <a:r>
              <a:rPr lang="fr-FR" sz="1400" i="1" dirty="0" err="1"/>
              <a:t>Anaesth</a:t>
            </a:r>
            <a:r>
              <a:rPr lang="fr-FR" sz="1400" i="1" dirty="0"/>
              <a:t> </a:t>
            </a:r>
            <a:r>
              <a:rPr lang="fr-FR" sz="1400" i="1" dirty="0" smtClean="0"/>
              <a:t>2015</a:t>
            </a:r>
          </a:p>
          <a:p>
            <a:endParaRPr lang="fr-FR" sz="1400" i="1" dirty="0"/>
          </a:p>
        </p:txBody>
      </p:sp>
      <p:pic>
        <p:nvPicPr>
          <p:cNvPr id="15" name="Image 14" descr="Capture d’écra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396" y="1410588"/>
            <a:ext cx="6671237" cy="4866159"/>
          </a:xfrm>
          <a:prstGeom prst="rect">
            <a:avLst/>
          </a:prstGeom>
        </p:spPr>
      </p:pic>
      <p:cxnSp>
        <p:nvCxnSpPr>
          <p:cNvPr id="17" name="Connecteur droit avec flèche 16"/>
          <p:cNvCxnSpPr/>
          <p:nvPr/>
        </p:nvCxnSpPr>
        <p:spPr>
          <a:xfrm>
            <a:off x="408714" y="2417727"/>
            <a:ext cx="3272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5804538" y="899180"/>
            <a:ext cx="558088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méta-analyse de 13 RCT </a:t>
            </a:r>
            <a:r>
              <a:rPr lang="fr-FR" dirty="0" err="1" smtClean="0"/>
              <a:t>dexmedetomidine</a:t>
            </a:r>
            <a:r>
              <a:rPr lang="fr-FR" dirty="0" smtClean="0"/>
              <a:t> vs. </a:t>
            </a:r>
            <a:r>
              <a:rPr lang="fr-FR" dirty="0" err="1" smtClean="0"/>
              <a:t>midazolam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837396" y="2247405"/>
            <a:ext cx="44789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supériorité </a:t>
            </a:r>
            <a:r>
              <a:rPr lang="fr-FR" b="1" dirty="0" err="1" smtClean="0"/>
              <a:t>dexdor</a:t>
            </a:r>
            <a:r>
              <a:rPr lang="fr-FR" b="1" dirty="0" smtClean="0"/>
              <a:t> 1 à 4 µg/kg </a:t>
            </a:r>
            <a:r>
              <a:rPr lang="fr-FR" dirty="0" smtClean="0"/>
              <a:t>vs. </a:t>
            </a:r>
            <a:r>
              <a:rPr lang="fr-FR" b="1" dirty="0" err="1"/>
              <a:t>m</a:t>
            </a:r>
            <a:r>
              <a:rPr lang="fr-FR" b="1" dirty="0" err="1" smtClean="0"/>
              <a:t>idazolam</a:t>
            </a:r>
            <a:r>
              <a:rPr lang="fr-FR" b="1" dirty="0" smtClean="0"/>
              <a:t> 0,2 à 0,5 mg/kg </a:t>
            </a:r>
            <a:r>
              <a:rPr lang="fr-FR" dirty="0" smtClean="0"/>
              <a:t>sur séparation parentale, agitation post-opératoire, signal sur sédation à l’induction et consommation antalgique</a:t>
            </a:r>
            <a:endParaRPr lang="fr-FR" dirty="0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408714" y="4196797"/>
            <a:ext cx="3272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53439" y="4002533"/>
            <a:ext cx="44789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résultats similaires avec comparaison </a:t>
            </a:r>
            <a:r>
              <a:rPr lang="fr-FR" b="1" dirty="0" err="1" smtClean="0"/>
              <a:t>clonidine</a:t>
            </a:r>
            <a:r>
              <a:rPr lang="fr-FR" b="1" dirty="0" smtClean="0"/>
              <a:t> 2 à 5 µg/kg </a:t>
            </a:r>
            <a:r>
              <a:rPr lang="fr-FR" dirty="0" smtClean="0"/>
              <a:t>vs. </a:t>
            </a:r>
            <a:r>
              <a:rPr lang="fr-FR" b="1" dirty="0" err="1" smtClean="0"/>
              <a:t>midazolam</a:t>
            </a:r>
            <a:r>
              <a:rPr lang="fr-FR" b="1" dirty="0" smtClean="0"/>
              <a:t> 0,2 à 0,5 mg/kg</a:t>
            </a:r>
            <a:r>
              <a:rPr lang="fr-FR" dirty="0" smtClean="0"/>
              <a:t> (+ meilleure prévention NVPO)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5694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545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FAUT-IL CONTINUER A UTILISER DU PROTOXYDE D’AZOTE ?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6460836"/>
            <a:ext cx="12192000" cy="3971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4071486" y="1410588"/>
            <a:ext cx="462012" cy="1732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674668" y="1312549"/>
            <a:ext cx="7684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effet analgésique et sédatif par stimulation des récepteurs NMDA, </a:t>
            </a:r>
            <a:r>
              <a:rPr lang="fr-FR" dirty="0"/>
              <a:t>GABA, </a:t>
            </a:r>
            <a:r>
              <a:rPr lang="el-GR" dirty="0"/>
              <a:t>α</a:t>
            </a:r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9461509" y="5910534"/>
            <a:ext cx="273049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400" i="1" dirty="0" err="1" smtClean="0"/>
              <a:t>Buhre</a:t>
            </a:r>
            <a:r>
              <a:rPr lang="fr-FR" sz="1400" i="1" dirty="0" smtClean="0"/>
              <a:t> </a:t>
            </a:r>
            <a:r>
              <a:rPr lang="fr-FR" sz="1400" i="1" dirty="0"/>
              <a:t>W et al, Br J </a:t>
            </a:r>
            <a:r>
              <a:rPr lang="fr-FR" sz="1400" i="1" dirty="0" err="1"/>
              <a:t>Anaesth</a:t>
            </a:r>
            <a:r>
              <a:rPr lang="fr-FR" sz="1400" i="1" dirty="0"/>
              <a:t> </a:t>
            </a:r>
            <a:r>
              <a:rPr lang="fr-FR" sz="1400" i="1" dirty="0" smtClean="0"/>
              <a:t>2019</a:t>
            </a:r>
          </a:p>
          <a:p>
            <a:pPr algn="r"/>
            <a:r>
              <a:rPr lang="fr-FR" sz="1400" i="1" dirty="0" err="1"/>
              <a:t>Kihara</a:t>
            </a:r>
            <a:r>
              <a:rPr lang="fr-FR" sz="1400" i="1" dirty="0"/>
              <a:t> S et al, </a:t>
            </a:r>
            <a:r>
              <a:rPr lang="fr-FR" sz="1400" i="1" dirty="0" err="1"/>
              <a:t>Anesthesiology</a:t>
            </a:r>
            <a:r>
              <a:rPr lang="fr-FR" sz="1400" i="1" dirty="0"/>
              <a:t> 2003</a:t>
            </a:r>
          </a:p>
          <a:p>
            <a:pPr algn="r"/>
            <a:r>
              <a:rPr lang="en-US" sz="1400" i="1" dirty="0" smtClean="0"/>
              <a:t> </a:t>
            </a:r>
            <a:endParaRPr lang="fr-FR" sz="1400" i="1" dirty="0"/>
          </a:p>
        </p:txBody>
      </p:sp>
      <p:sp>
        <p:nvSpPr>
          <p:cNvPr id="14" name="Rectangle 13"/>
          <p:cNvSpPr/>
          <p:nvPr/>
        </p:nvSpPr>
        <p:spPr>
          <a:xfrm>
            <a:off x="4674668" y="2232182"/>
            <a:ext cx="7222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grande </a:t>
            </a:r>
            <a:r>
              <a:rPr lang="fr-FR" dirty="0" err="1" smtClean="0"/>
              <a:t>diffusibilité</a:t>
            </a:r>
            <a:r>
              <a:rPr lang="fr-FR" dirty="0" smtClean="0"/>
              <a:t> : effet « deuxième gaz » augmentant la concentration alvéolaire des AH (diminution de la MAC)</a:t>
            </a:r>
            <a:endParaRPr lang="fr-FR" dirty="0"/>
          </a:p>
        </p:txBody>
      </p:sp>
      <p:pic>
        <p:nvPicPr>
          <p:cNvPr id="16" name="Image 15" descr="Capture d’écra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8" y="823744"/>
            <a:ext cx="3684397" cy="5494150"/>
          </a:xfrm>
          <a:prstGeom prst="rect">
            <a:avLst/>
          </a:prstGeom>
        </p:spPr>
      </p:pic>
      <p:sp>
        <p:nvSpPr>
          <p:cNvPr id="17" name="Flèche droite 16"/>
          <p:cNvSpPr/>
          <p:nvPr/>
        </p:nvSpPr>
        <p:spPr>
          <a:xfrm>
            <a:off x="4071486" y="2339912"/>
            <a:ext cx="462012" cy="1732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0091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545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FAUT-IL CONTINUER A UTILISER DU PROTOXYDE D’AZOTE ?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6460836"/>
            <a:ext cx="12192000" cy="3971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48" y="962295"/>
            <a:ext cx="8245167" cy="45815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138728" y="6153059"/>
            <a:ext cx="30532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400" i="1" dirty="0" smtClean="0"/>
              <a:t>Gupta N et al, </a:t>
            </a:r>
            <a:r>
              <a:rPr lang="en-US" sz="1400" i="1" dirty="0" smtClean="0"/>
              <a:t>World J </a:t>
            </a:r>
            <a:r>
              <a:rPr lang="en-US" sz="1400" i="1" dirty="0" err="1" smtClean="0"/>
              <a:t>Clin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Pediatr</a:t>
            </a:r>
            <a:r>
              <a:rPr lang="en-US" sz="1400" i="1" dirty="0" smtClean="0"/>
              <a:t> 2022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142556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545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PEUT-ON OUVRIR LA CUVE DE SEVOFLURANE A FOND ?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6460836"/>
            <a:ext cx="12192000" cy="3971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Flèche droite 1"/>
          <p:cNvSpPr/>
          <p:nvPr/>
        </p:nvSpPr>
        <p:spPr>
          <a:xfrm>
            <a:off x="346510" y="1087655"/>
            <a:ext cx="481263" cy="259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952901" y="1032930"/>
            <a:ext cx="2889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tolérance hémodynamique :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020278" y="1476424"/>
            <a:ext cx="9365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action </a:t>
            </a:r>
            <a:r>
              <a:rPr lang="fr-FR" dirty="0" err="1" smtClean="0"/>
              <a:t>parasympathicomimétique</a:t>
            </a:r>
            <a:r>
              <a:rPr lang="fr-FR" dirty="0" smtClean="0"/>
              <a:t> vasodilatatrice + action sympathicomimétique inotrope positive = limitation de la chute de PA</a:t>
            </a:r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519763" y="1661090"/>
            <a:ext cx="3272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481262" y="2389116"/>
            <a:ext cx="3272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952901" y="2224168"/>
            <a:ext cx="9365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coinduction</a:t>
            </a:r>
            <a:r>
              <a:rPr lang="fr-FR" dirty="0" smtClean="0"/>
              <a:t> = risque </a:t>
            </a:r>
            <a:r>
              <a:rPr lang="fr-FR" dirty="0" err="1" smtClean="0"/>
              <a:t>hypoTA</a:t>
            </a:r>
            <a:endParaRPr lang="fr-FR" dirty="0"/>
          </a:p>
        </p:txBody>
      </p:sp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10" y="2919398"/>
            <a:ext cx="4523873" cy="3467276"/>
          </a:xfrm>
          <a:prstGeom prst="rect">
            <a:avLst/>
          </a:prstGeom>
        </p:spPr>
      </p:pic>
      <p:pic>
        <p:nvPicPr>
          <p:cNvPr id="15" name="Image 14" descr="Capture d’écra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383" y="2919398"/>
            <a:ext cx="4477224" cy="351635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474467" y="6104887"/>
            <a:ext cx="27367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i="1" dirty="0" err="1" smtClean="0"/>
              <a:t>Lerman</a:t>
            </a:r>
            <a:r>
              <a:rPr lang="fr-FR" sz="1400" i="1" dirty="0" smtClean="0"/>
              <a:t> J et al. </a:t>
            </a:r>
            <a:r>
              <a:rPr lang="fr-FR" sz="1400" i="1" dirty="0" err="1" smtClean="0"/>
              <a:t>Pediatr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Anesth</a:t>
            </a:r>
            <a:r>
              <a:rPr lang="fr-FR" sz="1400" i="1" dirty="0" smtClean="0"/>
              <a:t> 2009</a:t>
            </a:r>
            <a:endParaRPr lang="fr-FR" sz="1400" i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4957011" y="2236708"/>
            <a:ext cx="689168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essai 60 patients </a:t>
            </a:r>
            <a:r>
              <a:rPr lang="fr-FR" dirty="0"/>
              <a:t>2</a:t>
            </a:r>
            <a:r>
              <a:rPr lang="fr-FR" dirty="0" smtClean="0"/>
              <a:t>-8 ans induits par </a:t>
            </a:r>
            <a:r>
              <a:rPr lang="fr-FR" b="1" dirty="0" err="1" smtClean="0"/>
              <a:t>sévoflurane</a:t>
            </a:r>
            <a:r>
              <a:rPr lang="fr-FR" b="1" dirty="0" smtClean="0"/>
              <a:t> 8% + N2O +/- </a:t>
            </a:r>
            <a:r>
              <a:rPr lang="fr-FR" b="1" dirty="0" err="1" smtClean="0"/>
              <a:t>propofol</a:t>
            </a:r>
            <a:r>
              <a:rPr lang="fr-FR" b="1" dirty="0" smtClean="0"/>
              <a:t>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576073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545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PEUT-ON OUVRIR LA CUVE DE SEVOFLURANE A FOND ?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6460836"/>
            <a:ext cx="12192000" cy="3971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Flèche droite 1"/>
          <p:cNvSpPr/>
          <p:nvPr/>
        </p:nvSpPr>
        <p:spPr>
          <a:xfrm>
            <a:off x="346510" y="1087655"/>
            <a:ext cx="481263" cy="259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952901" y="1032930"/>
            <a:ext cx="2491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tolérance neurologique :</a:t>
            </a:r>
            <a:endParaRPr lang="fr-FR" dirty="0"/>
          </a:p>
        </p:txBody>
      </p:sp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938" y="847023"/>
            <a:ext cx="4784807" cy="561381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135782" y="1780674"/>
            <a:ext cx="5592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activité </a:t>
            </a:r>
            <a:r>
              <a:rPr lang="fr-FR" dirty="0" err="1" smtClean="0"/>
              <a:t>épileptogène</a:t>
            </a:r>
            <a:r>
              <a:rPr lang="fr-FR" dirty="0" smtClean="0"/>
              <a:t> EEG chez 0 à 100% des inductions </a:t>
            </a:r>
            <a:r>
              <a:rPr lang="fr-FR" dirty="0" err="1" smtClean="0"/>
              <a:t>inhalatoires</a:t>
            </a:r>
            <a:r>
              <a:rPr lang="fr-FR" dirty="0" smtClean="0"/>
              <a:t> en </a:t>
            </a:r>
            <a:r>
              <a:rPr lang="fr-FR" dirty="0" err="1" smtClean="0"/>
              <a:t>sévoflurane</a:t>
            </a:r>
            <a:r>
              <a:rPr lang="fr-FR" dirty="0" smtClean="0"/>
              <a:t> 8%...</a:t>
            </a:r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635267" y="1965340"/>
            <a:ext cx="3272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31546" y="5452004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i="1" dirty="0"/>
              <a:t>Constant </a:t>
            </a:r>
            <a:r>
              <a:rPr lang="fr-FR" sz="1400" i="1" dirty="0" smtClean="0"/>
              <a:t>I et al, </a:t>
            </a:r>
            <a:r>
              <a:rPr lang="fr-FR" sz="1400" i="1" dirty="0" err="1"/>
              <a:t>Paediatr</a:t>
            </a:r>
            <a:r>
              <a:rPr lang="fr-FR" sz="1400" i="1" dirty="0"/>
              <a:t> </a:t>
            </a:r>
            <a:r>
              <a:rPr lang="fr-FR" sz="1400" i="1" dirty="0" err="1"/>
              <a:t>Anaesth</a:t>
            </a:r>
            <a:r>
              <a:rPr lang="fr-FR" sz="1400" i="1" dirty="0"/>
              <a:t>. </a:t>
            </a:r>
            <a:r>
              <a:rPr lang="fr-FR" sz="1400" i="1" dirty="0" smtClean="0"/>
              <a:t>2005</a:t>
            </a:r>
          </a:p>
          <a:p>
            <a:r>
              <a:rPr lang="fr-FR" sz="1400" i="1" dirty="0" err="1"/>
              <a:t>Jaaskelainen</a:t>
            </a:r>
            <a:r>
              <a:rPr lang="fr-FR" sz="1400" i="1" dirty="0"/>
              <a:t> </a:t>
            </a:r>
            <a:r>
              <a:rPr lang="fr-FR" sz="1400" i="1" dirty="0" smtClean="0"/>
              <a:t>SK et al, </a:t>
            </a:r>
            <a:r>
              <a:rPr lang="fr-FR" sz="1400" i="1" dirty="0" err="1" smtClean="0"/>
              <a:t>Neurology</a:t>
            </a:r>
            <a:r>
              <a:rPr lang="fr-FR" sz="1400" i="1" dirty="0" smtClean="0"/>
              <a:t> 2003</a:t>
            </a:r>
          </a:p>
          <a:p>
            <a:r>
              <a:rPr lang="fr-FR" sz="1400" i="1" dirty="0" err="1"/>
              <a:t>Sato</a:t>
            </a:r>
            <a:r>
              <a:rPr lang="fr-FR" sz="1400" i="1" dirty="0"/>
              <a:t> </a:t>
            </a:r>
            <a:r>
              <a:rPr lang="fr-FR" sz="1400" i="1" dirty="0" smtClean="0"/>
              <a:t>K et al, J </a:t>
            </a:r>
            <a:r>
              <a:rPr lang="fr-FR" sz="1400" i="1" dirty="0" err="1"/>
              <a:t>Neurosurg</a:t>
            </a:r>
            <a:r>
              <a:rPr lang="fr-FR" sz="1400" i="1" dirty="0"/>
              <a:t> </a:t>
            </a:r>
            <a:r>
              <a:rPr lang="fr-FR" sz="1400" i="1" dirty="0" err="1"/>
              <a:t>Anesthesiol</a:t>
            </a:r>
            <a:r>
              <a:rPr lang="fr-FR" sz="1400" i="1" dirty="0"/>
              <a:t> </a:t>
            </a:r>
            <a:r>
              <a:rPr lang="fr-FR" sz="1400" i="1" dirty="0" smtClean="0"/>
              <a:t>2002</a:t>
            </a:r>
          </a:p>
          <a:p>
            <a:r>
              <a:rPr lang="fr-FR" sz="1400" i="1" dirty="0" err="1"/>
              <a:t>Iijima</a:t>
            </a:r>
            <a:r>
              <a:rPr lang="fr-FR" sz="1400" i="1" dirty="0"/>
              <a:t> </a:t>
            </a:r>
            <a:r>
              <a:rPr lang="fr-FR" sz="1400" i="1" dirty="0" smtClean="0"/>
              <a:t>T et al, </a:t>
            </a:r>
            <a:r>
              <a:rPr lang="fr-FR" sz="1400" i="1" dirty="0" err="1" smtClean="0"/>
              <a:t>Anesth</a:t>
            </a:r>
            <a:r>
              <a:rPr lang="fr-FR" sz="1400" i="1" dirty="0" smtClean="0"/>
              <a:t> </a:t>
            </a:r>
            <a:r>
              <a:rPr lang="fr-FR" sz="1400" i="1" dirty="0" err="1"/>
              <a:t>Analg</a:t>
            </a:r>
            <a:r>
              <a:rPr lang="fr-FR" sz="1400" i="1" dirty="0"/>
              <a:t> </a:t>
            </a:r>
            <a:r>
              <a:rPr lang="fr-FR" sz="1400" i="1" dirty="0" smtClean="0"/>
              <a:t>2000</a:t>
            </a:r>
            <a:endParaRPr lang="fr-FR" sz="1400" i="1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652914" y="3032140"/>
            <a:ext cx="3272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1135782" y="2830400"/>
            <a:ext cx="5592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aucune séquelle neurologique rapportée</a:t>
            </a:r>
            <a:endParaRPr lang="fr-FR" dirty="0"/>
          </a:p>
        </p:txBody>
      </p:sp>
      <p:sp>
        <p:nvSpPr>
          <p:cNvPr id="13" name="Flèche droite 12"/>
          <p:cNvSpPr/>
          <p:nvPr/>
        </p:nvSpPr>
        <p:spPr>
          <a:xfrm>
            <a:off x="331996" y="3848271"/>
            <a:ext cx="712269" cy="1516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161387" y="3738821"/>
            <a:ext cx="5417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« principe de précaution de maintenir une </a:t>
            </a:r>
            <a:r>
              <a:rPr lang="fr-FR" dirty="0" err="1" smtClean="0"/>
              <a:t>FeSev</a:t>
            </a:r>
            <a:r>
              <a:rPr lang="fr-FR" dirty="0" smtClean="0"/>
              <a:t> &lt; 6% »</a:t>
            </a:r>
          </a:p>
          <a:p>
            <a:r>
              <a:rPr lang="fr-FR" dirty="0" smtClean="0"/>
              <a:t>(intérêt de la </a:t>
            </a:r>
            <a:r>
              <a:rPr lang="fr-FR" dirty="0" err="1" smtClean="0"/>
              <a:t>co</a:t>
            </a:r>
            <a:r>
              <a:rPr lang="fr-FR" dirty="0" smtClean="0"/>
              <a:t>-induction)</a:t>
            </a:r>
            <a:endParaRPr lang="fr-FR" dirty="0"/>
          </a:p>
        </p:txBody>
      </p:sp>
      <p:sp>
        <p:nvSpPr>
          <p:cNvPr id="15" name="Flèche droite 14"/>
          <p:cNvSpPr/>
          <p:nvPr/>
        </p:nvSpPr>
        <p:spPr>
          <a:xfrm>
            <a:off x="353767" y="4784442"/>
            <a:ext cx="712269" cy="1516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1183158" y="4660478"/>
            <a:ext cx="5324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induction par </a:t>
            </a:r>
            <a:r>
              <a:rPr lang="fr-FR" dirty="0" err="1" smtClean="0"/>
              <a:t>palliers</a:t>
            </a:r>
            <a:r>
              <a:rPr lang="fr-FR" dirty="0" smtClean="0"/>
              <a:t> (2-4-6%...) en l’absence de N</a:t>
            </a:r>
            <a:r>
              <a:rPr lang="fr-FR" sz="1100" dirty="0" smtClean="0"/>
              <a:t>2</a:t>
            </a:r>
            <a:r>
              <a:rPr lang="fr-FR" dirty="0" smtClean="0"/>
              <a:t>O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0810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545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FAUT-IL UTILISER UN CURARE POUR L’INTUBATION ORO-TRACHEALE ?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6460836"/>
            <a:ext cx="12192000" cy="3971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661" y="1203156"/>
            <a:ext cx="7327731" cy="31953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9161" y="6057565"/>
            <a:ext cx="104628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400" b="0" i="1" dirty="0" err="1" smtClean="0">
                <a:solidFill>
                  <a:srgbClr val="212121"/>
                </a:solidFill>
                <a:effectLst/>
                <a:latin typeface="BlinkMacSystemFont"/>
              </a:rPr>
              <a:t>Dadure</a:t>
            </a:r>
            <a:r>
              <a:rPr lang="fr-FR" sz="1400" b="0" i="1" dirty="0" smtClean="0">
                <a:solidFill>
                  <a:srgbClr val="212121"/>
                </a:solidFill>
                <a:effectLst/>
                <a:latin typeface="BlinkMacSystemFont"/>
              </a:rPr>
              <a:t> C et al. Management of the </a:t>
            </a:r>
            <a:r>
              <a:rPr lang="fr-FR" sz="1400" b="0" i="1" dirty="0" err="1" smtClean="0">
                <a:solidFill>
                  <a:srgbClr val="212121"/>
                </a:solidFill>
                <a:effectLst/>
                <a:latin typeface="BlinkMacSystemFont"/>
              </a:rPr>
              <a:t>child's</a:t>
            </a:r>
            <a:r>
              <a:rPr lang="fr-FR" sz="1400" b="0" i="1" dirty="0" smtClean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FR" sz="1400" b="0" i="1" dirty="0" err="1" smtClean="0">
                <a:solidFill>
                  <a:srgbClr val="212121"/>
                </a:solidFill>
                <a:effectLst/>
                <a:latin typeface="BlinkMacSystemFont"/>
              </a:rPr>
              <a:t>airway</a:t>
            </a:r>
            <a:r>
              <a:rPr lang="fr-FR" sz="1400" b="0" i="1" dirty="0" smtClean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FR" sz="1400" b="0" i="1" dirty="0" err="1" smtClean="0">
                <a:solidFill>
                  <a:srgbClr val="212121"/>
                </a:solidFill>
                <a:effectLst/>
                <a:latin typeface="BlinkMacSystemFont"/>
              </a:rPr>
              <a:t>under</a:t>
            </a:r>
            <a:r>
              <a:rPr lang="fr-FR" sz="1400" b="0" i="1" dirty="0" smtClean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FR" sz="1400" b="0" i="1" dirty="0" err="1" smtClean="0">
                <a:solidFill>
                  <a:srgbClr val="212121"/>
                </a:solidFill>
                <a:effectLst/>
                <a:latin typeface="BlinkMacSystemFont"/>
              </a:rPr>
              <a:t>anaesthesia</a:t>
            </a:r>
            <a:r>
              <a:rPr lang="fr-FR" sz="1400" b="0" i="1" dirty="0" smtClean="0">
                <a:solidFill>
                  <a:srgbClr val="212121"/>
                </a:solidFill>
                <a:effectLst/>
                <a:latin typeface="BlinkMacSystemFont"/>
              </a:rPr>
              <a:t> : The French guidelines. </a:t>
            </a:r>
            <a:r>
              <a:rPr lang="fr-FR" sz="1400" b="0" i="1" dirty="0" err="1" smtClean="0">
                <a:solidFill>
                  <a:srgbClr val="212121"/>
                </a:solidFill>
                <a:effectLst/>
                <a:latin typeface="BlinkMacSystemFont"/>
              </a:rPr>
              <a:t>Anaesth</a:t>
            </a:r>
            <a:r>
              <a:rPr lang="fr-FR" sz="1400" b="0" i="1" dirty="0" smtClean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FR" sz="1400" b="0" i="1" dirty="0" err="1" smtClean="0">
                <a:solidFill>
                  <a:srgbClr val="212121"/>
                </a:solidFill>
                <a:effectLst/>
                <a:latin typeface="BlinkMacSystemFont"/>
              </a:rPr>
              <a:t>Crit</a:t>
            </a:r>
            <a:r>
              <a:rPr lang="fr-FR" sz="1400" b="0" i="1" dirty="0" smtClean="0">
                <a:solidFill>
                  <a:srgbClr val="212121"/>
                </a:solidFill>
                <a:effectLst/>
                <a:latin typeface="BlinkMacSystemFont"/>
              </a:rPr>
              <a:t> Care Pain Med. 2019</a:t>
            </a:r>
            <a:endParaRPr lang="fr-FR" sz="1400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2242686" y="4858689"/>
            <a:ext cx="8274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…mais 92% d’IOT pédiatrique sans curare après induction inhalatoire en France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1874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545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FAUT-IL UTILISER UN CURARE POUR L’INTUBATION ORO-TRACHEALE ?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6460836"/>
            <a:ext cx="12192000" cy="3971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9435966" y="6153059"/>
            <a:ext cx="27560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i="1" dirty="0"/>
              <a:t>Politis </a:t>
            </a:r>
            <a:r>
              <a:rPr lang="fr-FR" sz="1400" i="1" dirty="0" smtClean="0"/>
              <a:t>GD et al. </a:t>
            </a:r>
            <a:r>
              <a:rPr lang="fr-FR" sz="1400" i="1" dirty="0" err="1" smtClean="0"/>
              <a:t>Anesth</a:t>
            </a:r>
            <a:r>
              <a:rPr lang="fr-FR" sz="1400" i="1" dirty="0" smtClean="0"/>
              <a:t> </a:t>
            </a:r>
            <a:r>
              <a:rPr lang="fr-FR" sz="1400" i="1" dirty="0" err="1"/>
              <a:t>Analg</a:t>
            </a:r>
            <a:r>
              <a:rPr lang="fr-FR" sz="1400" i="1" dirty="0"/>
              <a:t>. </a:t>
            </a:r>
            <a:r>
              <a:rPr lang="fr-FR" sz="1400" i="1" dirty="0" smtClean="0"/>
              <a:t>2002</a:t>
            </a:r>
          </a:p>
          <a:p>
            <a:endParaRPr lang="fr-FR" sz="1400" i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359039" y="962295"/>
            <a:ext cx="586850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essai 153 patients 1-8 ans induits par </a:t>
            </a:r>
            <a:r>
              <a:rPr lang="fr-FR" b="1" dirty="0" err="1" smtClean="0"/>
              <a:t>sévoflurane</a:t>
            </a:r>
            <a:r>
              <a:rPr lang="fr-FR" b="1" dirty="0" smtClean="0"/>
              <a:t> 8% + N2O</a:t>
            </a:r>
            <a:endParaRPr lang="fr-FR" b="1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6832" y="2141546"/>
            <a:ext cx="11401425" cy="2571750"/>
          </a:xfrm>
          <a:prstGeom prst="rect">
            <a:avLst/>
          </a:prstGeom>
        </p:spPr>
      </p:pic>
      <p:cxnSp>
        <p:nvCxnSpPr>
          <p:cNvPr id="25" name="Connecteur droit avec flèche 24"/>
          <p:cNvCxnSpPr/>
          <p:nvPr/>
        </p:nvCxnSpPr>
        <p:spPr>
          <a:xfrm>
            <a:off x="652914" y="5380709"/>
            <a:ext cx="3272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1074800" y="5196043"/>
            <a:ext cx="4436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absence d’apnée = FDR majeur d’échec d’IOT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4631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545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FAUT-IL UTILISER UN CURARE POUR L’INTUBATION ORO-TRACHEALE ?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6460836"/>
            <a:ext cx="12192000" cy="3971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9660557" y="6153059"/>
            <a:ext cx="27560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i="1" dirty="0" smtClean="0"/>
              <a:t>Blair JM et al, </a:t>
            </a:r>
            <a:r>
              <a:rPr lang="fr-FR" sz="1400" i="1" dirty="0" err="1" smtClean="0"/>
              <a:t>Anaesthesia</a:t>
            </a:r>
            <a:r>
              <a:rPr lang="fr-FR" sz="1400" i="1" dirty="0" smtClean="0"/>
              <a:t> 2001</a:t>
            </a:r>
            <a:endParaRPr lang="fr-FR" sz="1400" i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359039" y="973684"/>
            <a:ext cx="999774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RCT 120 patients : </a:t>
            </a:r>
            <a:r>
              <a:rPr lang="fr-FR" b="1" dirty="0" err="1" smtClean="0"/>
              <a:t>propofol</a:t>
            </a:r>
            <a:r>
              <a:rPr lang="fr-FR" b="1" dirty="0" smtClean="0"/>
              <a:t> 3 mg/kg + </a:t>
            </a:r>
            <a:r>
              <a:rPr lang="fr-FR" b="1" dirty="0" err="1" smtClean="0"/>
              <a:t>célocurine</a:t>
            </a:r>
            <a:r>
              <a:rPr lang="fr-FR" b="1" dirty="0" smtClean="0"/>
              <a:t> 1 mg/kg </a:t>
            </a:r>
            <a:r>
              <a:rPr lang="fr-FR" dirty="0" smtClean="0"/>
              <a:t>vs. </a:t>
            </a:r>
            <a:r>
              <a:rPr lang="fr-FR" b="1" dirty="0" err="1" smtClean="0"/>
              <a:t>propofol</a:t>
            </a:r>
            <a:r>
              <a:rPr lang="fr-FR" b="1" dirty="0" smtClean="0"/>
              <a:t> 3 mg/kg + </a:t>
            </a:r>
            <a:r>
              <a:rPr lang="fr-FR" b="1" dirty="0" err="1" smtClean="0"/>
              <a:t>alfentanil</a:t>
            </a:r>
            <a:r>
              <a:rPr lang="fr-FR" b="1" dirty="0" smtClean="0"/>
              <a:t> 10 µg/kg </a:t>
            </a:r>
            <a:r>
              <a:rPr lang="fr-FR" dirty="0" smtClean="0"/>
              <a:t>vs. </a:t>
            </a:r>
            <a:r>
              <a:rPr lang="fr-FR" b="1" dirty="0" err="1" smtClean="0"/>
              <a:t>sévolfurane</a:t>
            </a:r>
            <a:r>
              <a:rPr lang="fr-FR" b="1" dirty="0" smtClean="0"/>
              <a:t> 8% / N2O + </a:t>
            </a:r>
            <a:r>
              <a:rPr lang="fr-FR" b="1" dirty="0" err="1" smtClean="0"/>
              <a:t>propofol</a:t>
            </a:r>
            <a:r>
              <a:rPr lang="fr-FR" b="1" dirty="0" smtClean="0"/>
              <a:t> 3 mg/kg</a:t>
            </a:r>
            <a:endParaRPr lang="fr-FR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1117669" y="5783727"/>
            <a:ext cx="290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NS PS vs. SF, S PA vs. PS ou SF</a:t>
            </a:r>
            <a:endParaRPr lang="fr-FR" dirty="0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715174" y="5968393"/>
            <a:ext cx="3272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 descr="Capture d’écra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92" y="1843824"/>
            <a:ext cx="4096206" cy="377462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692995" y="5062888"/>
            <a:ext cx="2664916" cy="1251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droite 19"/>
          <p:cNvSpPr/>
          <p:nvPr/>
        </p:nvSpPr>
        <p:spPr>
          <a:xfrm>
            <a:off x="5383731" y="2602946"/>
            <a:ext cx="712269" cy="1516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6256420" y="2494092"/>
            <a:ext cx="5659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étude « référence » qui validait le principe de </a:t>
            </a:r>
            <a:r>
              <a:rPr lang="fr-FR" dirty="0" err="1" smtClean="0"/>
              <a:t>co</a:t>
            </a:r>
            <a:r>
              <a:rPr lang="fr-FR" dirty="0" smtClean="0"/>
              <a:t>-induction </a:t>
            </a:r>
            <a:r>
              <a:rPr lang="fr-FR" dirty="0" err="1" smtClean="0"/>
              <a:t>sévoflurane</a:t>
            </a:r>
            <a:r>
              <a:rPr lang="fr-FR" dirty="0" smtClean="0"/>
              <a:t> / </a:t>
            </a:r>
            <a:r>
              <a:rPr lang="fr-FR" dirty="0" err="1" smtClean="0"/>
              <a:t>propofol</a:t>
            </a:r>
            <a:r>
              <a:rPr lang="fr-FR" dirty="0" smtClean="0"/>
              <a:t> pour une IOT sans curare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5896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31" y="762224"/>
            <a:ext cx="7029369" cy="53736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545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FAUT-IL UTILISER UN CURARE POUR L’INTUBATION ORO-TRACHEALE ?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6460836"/>
            <a:ext cx="12192000" cy="3971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9355756" y="6153059"/>
            <a:ext cx="30608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i="1" dirty="0" smtClean="0"/>
              <a:t>Jo Y </a:t>
            </a:r>
            <a:r>
              <a:rPr lang="fr-FR" sz="1400" i="1" dirty="0" err="1" smtClean="0"/>
              <a:t>Y</a:t>
            </a:r>
            <a:r>
              <a:rPr lang="fr-FR" sz="1400" i="1" dirty="0" smtClean="0"/>
              <a:t>, Acta </a:t>
            </a:r>
            <a:r>
              <a:rPr lang="fr-FR" sz="1400" i="1" dirty="0" err="1"/>
              <a:t>Anaesthesiol</a:t>
            </a:r>
            <a:r>
              <a:rPr lang="fr-FR" sz="1400" i="1" dirty="0"/>
              <a:t> </a:t>
            </a:r>
            <a:r>
              <a:rPr lang="fr-FR" sz="1400" i="1" dirty="0" err="1"/>
              <a:t>Scand</a:t>
            </a:r>
            <a:r>
              <a:rPr lang="fr-FR" sz="1400" i="1" dirty="0"/>
              <a:t> 2011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72412" y="962295"/>
            <a:ext cx="499260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RCT 73 patients 0,5 – 5 ans : </a:t>
            </a:r>
            <a:r>
              <a:rPr lang="fr-FR" b="1" dirty="0" err="1" smtClean="0"/>
              <a:t>propofol</a:t>
            </a:r>
            <a:r>
              <a:rPr lang="fr-FR" b="1" dirty="0" smtClean="0"/>
              <a:t> 0 à 2 mg/kg </a:t>
            </a:r>
            <a:r>
              <a:rPr lang="fr-FR" dirty="0" smtClean="0"/>
              <a:t>selon 3 groupes de </a:t>
            </a:r>
            <a:r>
              <a:rPr lang="fr-FR" b="1" dirty="0" err="1" smtClean="0"/>
              <a:t>FeSev</a:t>
            </a:r>
            <a:r>
              <a:rPr lang="fr-FR" b="1" dirty="0" smtClean="0"/>
              <a:t> 3%, 3,5% ou 4%</a:t>
            </a:r>
            <a:endParaRPr lang="fr-FR" b="1" dirty="0"/>
          </a:p>
        </p:txBody>
      </p:sp>
      <p:sp>
        <p:nvSpPr>
          <p:cNvPr id="19" name="Rectangle 18"/>
          <p:cNvSpPr/>
          <p:nvPr/>
        </p:nvSpPr>
        <p:spPr>
          <a:xfrm>
            <a:off x="2692995" y="5062888"/>
            <a:ext cx="2664916" cy="1251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droite 19"/>
          <p:cNvSpPr/>
          <p:nvPr/>
        </p:nvSpPr>
        <p:spPr>
          <a:xfrm>
            <a:off x="368968" y="2439316"/>
            <a:ext cx="449179" cy="130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930442" y="2330462"/>
            <a:ext cx="4777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conditions d’intubations jugées excellentes pour des </a:t>
            </a:r>
            <a:r>
              <a:rPr lang="fr-FR" dirty="0" err="1" smtClean="0"/>
              <a:t>FeSev</a:t>
            </a:r>
            <a:r>
              <a:rPr lang="fr-FR" dirty="0" smtClean="0"/>
              <a:t> 3-4% avec </a:t>
            </a:r>
            <a:r>
              <a:rPr lang="fr-FR" dirty="0" err="1" smtClean="0"/>
              <a:t>propofol</a:t>
            </a:r>
            <a:r>
              <a:rPr lang="fr-FR" dirty="0" smtClean="0"/>
              <a:t> 1,5 à 2 mg/kg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6721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545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FAUT-IL UTILISER UN CURARE POUR L’INTUBATION ORO-TRACHEALE ?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6460836"/>
            <a:ext cx="12192000" cy="3971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9362173" y="6153059"/>
            <a:ext cx="27560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i="1" dirty="0" smtClean="0"/>
              <a:t>Morgan JM et al, </a:t>
            </a:r>
            <a:r>
              <a:rPr lang="fr-FR" sz="1400" i="1" dirty="0" err="1" smtClean="0"/>
              <a:t>Anaesthesia</a:t>
            </a:r>
            <a:r>
              <a:rPr lang="fr-FR" sz="1400" i="1" dirty="0" smtClean="0"/>
              <a:t> </a:t>
            </a:r>
            <a:r>
              <a:rPr lang="fr-FR" sz="1400" i="1" dirty="0"/>
              <a:t>2007</a:t>
            </a:r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38" y="1584503"/>
            <a:ext cx="8101925" cy="3688994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359038" y="973684"/>
            <a:ext cx="803245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RCT 60 patients (</a:t>
            </a:r>
            <a:r>
              <a:rPr lang="fr-FR" dirty="0" err="1" smtClean="0"/>
              <a:t>propofol</a:t>
            </a:r>
            <a:r>
              <a:rPr lang="fr-FR" dirty="0" smtClean="0"/>
              <a:t> 4 mg/kg) : </a:t>
            </a:r>
            <a:r>
              <a:rPr lang="fr-FR" b="1" dirty="0" err="1" smtClean="0"/>
              <a:t>célocurine</a:t>
            </a:r>
            <a:r>
              <a:rPr lang="fr-FR" b="1" dirty="0" smtClean="0"/>
              <a:t> 1 mg/kg </a:t>
            </a:r>
            <a:r>
              <a:rPr lang="fr-FR" dirty="0" smtClean="0"/>
              <a:t>vs. </a:t>
            </a:r>
            <a:r>
              <a:rPr lang="fr-FR" b="1" dirty="0" err="1" smtClean="0"/>
              <a:t>rémifentanil</a:t>
            </a:r>
            <a:r>
              <a:rPr lang="fr-FR" b="1" dirty="0" smtClean="0"/>
              <a:t> 1,25 µg/kg</a:t>
            </a:r>
            <a:endParaRPr lang="fr-FR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981777" y="5587672"/>
            <a:ext cx="5620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 sur CJP « excellentes / bonnes conditions d’intubation » </a:t>
            </a:r>
            <a:endParaRPr lang="fr-FR" dirty="0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481263" y="5772338"/>
            <a:ext cx="3272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6237171" y="4360244"/>
            <a:ext cx="442762" cy="2598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502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545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RAPPELS GENERAUX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6460836"/>
            <a:ext cx="12192000" cy="3971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334075" y="2126824"/>
            <a:ext cx="329485" cy="138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919" y="1218393"/>
            <a:ext cx="4581904" cy="46785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622055" y="6153059"/>
            <a:ext cx="27175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Patel </a:t>
            </a:r>
            <a:r>
              <a:rPr lang="en-US" sz="1400" i="1" dirty="0" smtClean="0"/>
              <a:t>R et al. </a:t>
            </a:r>
            <a:r>
              <a:rPr lang="en-US" sz="1400" i="1" dirty="0"/>
              <a:t>Can J </a:t>
            </a:r>
            <a:r>
              <a:rPr lang="en-US" sz="1400" i="1" dirty="0" err="1"/>
              <a:t>Anaesth</a:t>
            </a:r>
            <a:r>
              <a:rPr lang="en-US" sz="1400" i="1" dirty="0"/>
              <a:t> </a:t>
            </a:r>
            <a:r>
              <a:rPr lang="en-US" sz="1400" i="1" dirty="0" smtClean="0"/>
              <a:t>1994</a:t>
            </a:r>
            <a:endParaRPr lang="fr-FR" sz="1400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2458489" y="1143117"/>
            <a:ext cx="149476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RESPIRATOIRE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35972" y="2001048"/>
            <a:ext cx="6146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CRF moins importante que l’adulte = risque de désaturation plus important (importance PréO2 et </a:t>
            </a:r>
            <a:r>
              <a:rPr lang="fr-FR" dirty="0" err="1" smtClean="0"/>
              <a:t>reventilation</a:t>
            </a:r>
            <a:r>
              <a:rPr lang="fr-FR" dirty="0" smtClean="0"/>
              <a:t> rapide) </a:t>
            </a:r>
            <a:endParaRPr lang="fr-FR" dirty="0"/>
          </a:p>
        </p:txBody>
      </p:sp>
      <p:sp>
        <p:nvSpPr>
          <p:cNvPr id="13" name="Flèche droite 12"/>
          <p:cNvSpPr/>
          <p:nvPr/>
        </p:nvSpPr>
        <p:spPr>
          <a:xfrm>
            <a:off x="339110" y="3101251"/>
            <a:ext cx="329485" cy="138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735971" y="2955156"/>
            <a:ext cx="6146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↗ compliance thoracique + ↘ compliance pulmonaire basse = risque d’atélectasies plus important = ↘ CRF (importance PEP)</a:t>
            </a:r>
            <a:endParaRPr lang="fr-FR" dirty="0"/>
          </a:p>
        </p:txBody>
      </p:sp>
      <p:sp>
        <p:nvSpPr>
          <p:cNvPr id="17" name="Flèche droite 16"/>
          <p:cNvSpPr/>
          <p:nvPr/>
        </p:nvSpPr>
        <p:spPr>
          <a:xfrm>
            <a:off x="334075" y="3937354"/>
            <a:ext cx="329485" cy="138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735971" y="3813087"/>
            <a:ext cx="6146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ventilation alvéolaire &gt; 100 </a:t>
            </a:r>
            <a:r>
              <a:rPr lang="fr-FR" dirty="0" err="1" smtClean="0"/>
              <a:t>mL</a:t>
            </a:r>
            <a:r>
              <a:rPr lang="fr-FR" dirty="0" smtClean="0"/>
              <a:t>/kg/min vs. 60 </a:t>
            </a:r>
            <a:r>
              <a:rPr lang="fr-FR" dirty="0" err="1" smtClean="0"/>
              <a:t>mL</a:t>
            </a:r>
            <a:r>
              <a:rPr lang="fr-FR" dirty="0" smtClean="0"/>
              <a:t>/kg/min chez l’adulte (importance de la FR)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470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545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FAUT-IL UTILISER UN CURARE POUR L’INTUBATION ORO-TRACHEALE ?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6460836"/>
            <a:ext cx="12192000" cy="3971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84" y="772835"/>
            <a:ext cx="5953519" cy="55696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643849" y="6069470"/>
            <a:ext cx="3548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dirty="0" smtClean="0"/>
              <a:t>Julien-</a:t>
            </a:r>
            <a:r>
              <a:rPr lang="fr-FR" sz="1400" i="1" dirty="0" err="1" smtClean="0"/>
              <a:t>Marsollier</a:t>
            </a:r>
            <a:r>
              <a:rPr lang="fr-FR" sz="1400" i="1" dirty="0" smtClean="0"/>
              <a:t> et al, </a:t>
            </a:r>
            <a:r>
              <a:rPr lang="fr-FR" sz="1400" i="1" dirty="0" err="1" smtClean="0"/>
              <a:t>Eur</a:t>
            </a:r>
            <a:r>
              <a:rPr lang="fr-FR" sz="1400" i="1" dirty="0" smtClean="0"/>
              <a:t> </a:t>
            </a:r>
            <a:r>
              <a:rPr lang="fr-FR" sz="1400" i="1" dirty="0"/>
              <a:t>J </a:t>
            </a:r>
            <a:r>
              <a:rPr lang="fr-FR" sz="1400" i="1" dirty="0" err="1"/>
              <a:t>Anaesthesiol</a:t>
            </a:r>
            <a:r>
              <a:rPr lang="fr-FR" sz="1400" i="1" dirty="0"/>
              <a:t> 2017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328903" y="1273350"/>
            <a:ext cx="572695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méta-analyse de 7 RCT sur IOT avec curare vs. morphinique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7315200" y="2342358"/>
            <a:ext cx="4239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NS sur CJP « excellentes conditions d’IOT »</a:t>
            </a:r>
            <a:endParaRPr lang="fr-FR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6814686" y="2527024"/>
            <a:ext cx="3272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6814686" y="3256940"/>
            <a:ext cx="3272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7315200" y="3066386"/>
            <a:ext cx="4456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utilisation de </a:t>
            </a:r>
            <a:r>
              <a:rPr lang="fr-FR" dirty="0" err="1" smtClean="0"/>
              <a:t>célocurine</a:t>
            </a:r>
            <a:r>
              <a:rPr lang="fr-FR" dirty="0" smtClean="0"/>
              <a:t> et de </a:t>
            </a:r>
            <a:r>
              <a:rPr lang="fr-FR" dirty="0" err="1" smtClean="0"/>
              <a:t>rocuronium</a:t>
            </a:r>
            <a:r>
              <a:rPr lang="fr-FR" dirty="0" smtClean="0"/>
              <a:t>, différences d’âge (jusqu’à 16 ans)…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1409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545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FAUT-IL UTILISER UN CURARE POUR L’INTUBATION ORO-TRACHEALE ?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6460836"/>
            <a:ext cx="12192000" cy="3971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04" y="1743180"/>
            <a:ext cx="6687189" cy="42280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468369" y="6083166"/>
            <a:ext cx="34294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i="1" dirty="0" err="1"/>
              <a:t>Devys</a:t>
            </a:r>
            <a:r>
              <a:rPr lang="fr-FR" sz="1400" i="1" dirty="0"/>
              <a:t> </a:t>
            </a:r>
            <a:r>
              <a:rPr lang="fr-FR" sz="1400" i="1" dirty="0" smtClean="0"/>
              <a:t>JM et al, </a:t>
            </a:r>
            <a:r>
              <a:rPr lang="fr-FR" sz="1400" i="1" dirty="0"/>
              <a:t>Br J </a:t>
            </a:r>
            <a:r>
              <a:rPr lang="fr-FR" sz="1400" i="1" dirty="0" err="1" smtClean="0"/>
              <a:t>Anaesth</a:t>
            </a:r>
            <a:r>
              <a:rPr lang="fr-FR" sz="1400" i="1" dirty="0" smtClean="0"/>
              <a:t> 2011</a:t>
            </a:r>
            <a:endParaRPr lang="fr-FR" sz="1400" i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339788" y="884273"/>
            <a:ext cx="990149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RCT 75 patients 1 – 24 mois (</a:t>
            </a:r>
            <a:r>
              <a:rPr lang="fr-FR" dirty="0" err="1" smtClean="0"/>
              <a:t>sévoflurane</a:t>
            </a:r>
            <a:r>
              <a:rPr lang="fr-FR" dirty="0" smtClean="0"/>
              <a:t> 8%) : </a:t>
            </a:r>
            <a:r>
              <a:rPr lang="fr-FR" b="1" dirty="0" smtClean="0"/>
              <a:t>placebo</a:t>
            </a:r>
            <a:r>
              <a:rPr lang="fr-FR" dirty="0" smtClean="0"/>
              <a:t> vs. </a:t>
            </a:r>
            <a:r>
              <a:rPr lang="fr-FR" b="1" dirty="0" err="1"/>
              <a:t>a</a:t>
            </a:r>
            <a:r>
              <a:rPr lang="fr-FR" b="1" dirty="0" err="1" smtClean="0"/>
              <a:t>lfentanil</a:t>
            </a:r>
            <a:r>
              <a:rPr lang="fr-FR" b="1" dirty="0" smtClean="0"/>
              <a:t> 20 µg/kg </a:t>
            </a:r>
            <a:r>
              <a:rPr lang="fr-FR" dirty="0" smtClean="0"/>
              <a:t>vs. </a:t>
            </a:r>
            <a:r>
              <a:rPr lang="fr-FR" b="1" dirty="0" err="1" smtClean="0"/>
              <a:t>rocuronium</a:t>
            </a:r>
            <a:r>
              <a:rPr lang="fr-FR" b="1" dirty="0" smtClean="0"/>
              <a:t> 0,3 mg/kg</a:t>
            </a:r>
            <a:endParaRPr lang="fr-FR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7952570" y="2494828"/>
            <a:ext cx="263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 sur CJP conditions d’IOT</a:t>
            </a:r>
            <a:endParaRPr lang="fr-FR" dirty="0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7452056" y="2679494"/>
            <a:ext cx="3272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7452056" y="3409410"/>
            <a:ext cx="3272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7952570" y="3218856"/>
            <a:ext cx="4456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 sur </a:t>
            </a:r>
            <a:r>
              <a:rPr lang="fr-FR" dirty="0" err="1" smtClean="0"/>
              <a:t>safety</a:t>
            </a:r>
            <a:r>
              <a:rPr lang="fr-FR" dirty="0" smtClean="0"/>
              <a:t> évènements respiratoires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334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Capture d’écra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3" y="711183"/>
            <a:ext cx="7165007" cy="56929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545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FAUT-IL UNE VVP POUR TOUS LES ACTES SOUS AG ?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6460836"/>
            <a:ext cx="12192000" cy="3971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8951495" y="6153059"/>
            <a:ext cx="33880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err="1"/>
              <a:t>Svon</a:t>
            </a:r>
            <a:r>
              <a:rPr lang="en-US" sz="1400" i="1" dirty="0"/>
              <a:t> </a:t>
            </a:r>
            <a:r>
              <a:rPr lang="en-US" sz="1400" i="1" dirty="0" err="1" smtClean="0"/>
              <a:t>Ungern</a:t>
            </a:r>
            <a:r>
              <a:rPr lang="en-US" sz="1400" i="1" dirty="0" smtClean="0"/>
              <a:t>-Sternberg et al, Lancet 2010 </a:t>
            </a:r>
            <a:endParaRPr lang="fr-FR" sz="1400" i="1" dirty="0"/>
          </a:p>
        </p:txBody>
      </p:sp>
      <p:sp>
        <p:nvSpPr>
          <p:cNvPr id="7" name="Rectangle 6"/>
          <p:cNvSpPr/>
          <p:nvPr/>
        </p:nvSpPr>
        <p:spPr>
          <a:xfrm>
            <a:off x="275172" y="5091764"/>
            <a:ext cx="7396163" cy="8181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257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545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FAUT-IL UNE VVP POUR TOUS LES ACTES SOUS AG ?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6460836"/>
            <a:ext cx="12192000" cy="3971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8951495" y="6153059"/>
            <a:ext cx="33880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err="1"/>
              <a:t>Svon</a:t>
            </a:r>
            <a:r>
              <a:rPr lang="en-US" sz="1400" i="1" dirty="0"/>
              <a:t> </a:t>
            </a:r>
            <a:r>
              <a:rPr lang="en-US" sz="1400" i="1" dirty="0" err="1" smtClean="0"/>
              <a:t>Ungern</a:t>
            </a:r>
            <a:r>
              <a:rPr lang="en-US" sz="1400" i="1" dirty="0" smtClean="0"/>
              <a:t>-Sternberg et al, Lancet 2010 </a:t>
            </a:r>
            <a:endParaRPr lang="fr-FR" sz="1400" i="1" dirty="0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09" y="706085"/>
            <a:ext cx="7095924" cy="57031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4333" y="5130265"/>
            <a:ext cx="7363326" cy="8638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3275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257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EN CONCLUSION…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6460836"/>
            <a:ext cx="12192000" cy="3971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1387997" y="1525017"/>
            <a:ext cx="329485" cy="138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859330" y="1406200"/>
            <a:ext cx="3079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jeûne liquides clairs : 1 heure ?</a:t>
            </a:r>
            <a:endParaRPr lang="fr-FR" dirty="0"/>
          </a:p>
        </p:txBody>
      </p:sp>
      <p:sp>
        <p:nvSpPr>
          <p:cNvPr id="8" name="Flèche droite 7"/>
          <p:cNvSpPr/>
          <p:nvPr/>
        </p:nvSpPr>
        <p:spPr>
          <a:xfrm>
            <a:off x="1387998" y="2116025"/>
            <a:ext cx="329485" cy="138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844817" y="1982694"/>
            <a:ext cx="7116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pas de prémédication systématique, si besoin préférer alpha-2 agonistes ?</a:t>
            </a:r>
            <a:endParaRPr lang="fr-FR" dirty="0"/>
          </a:p>
        </p:txBody>
      </p:sp>
      <p:sp>
        <p:nvSpPr>
          <p:cNvPr id="10" name="Flèche droite 9"/>
          <p:cNvSpPr/>
          <p:nvPr/>
        </p:nvSpPr>
        <p:spPr>
          <a:xfrm>
            <a:off x="1387998" y="2732180"/>
            <a:ext cx="329485" cy="138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873846" y="2598851"/>
            <a:ext cx="5644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si FDR respiratoire non modifiable : préférer induction IV ?</a:t>
            </a:r>
            <a:endParaRPr lang="fr-FR" dirty="0"/>
          </a:p>
        </p:txBody>
      </p:sp>
      <p:sp>
        <p:nvSpPr>
          <p:cNvPr id="12" name="Flèche droite 11"/>
          <p:cNvSpPr/>
          <p:nvPr/>
        </p:nvSpPr>
        <p:spPr>
          <a:xfrm>
            <a:off x="1373484" y="3263266"/>
            <a:ext cx="329485" cy="138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830304" y="3115422"/>
            <a:ext cx="6574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en chirurgie réglée, préférer la </a:t>
            </a:r>
            <a:r>
              <a:rPr lang="fr-FR" dirty="0" err="1" smtClean="0"/>
              <a:t>co</a:t>
            </a:r>
            <a:r>
              <a:rPr lang="fr-FR" dirty="0" smtClean="0"/>
              <a:t>-induction </a:t>
            </a:r>
            <a:r>
              <a:rPr lang="fr-FR" dirty="0" err="1" smtClean="0"/>
              <a:t>sévolfurane</a:t>
            </a:r>
            <a:r>
              <a:rPr lang="fr-FR" dirty="0" smtClean="0"/>
              <a:t> / </a:t>
            </a:r>
            <a:r>
              <a:rPr lang="fr-FR" dirty="0" err="1" smtClean="0"/>
              <a:t>propofol</a:t>
            </a:r>
            <a:r>
              <a:rPr lang="fr-FR" dirty="0" smtClean="0"/>
              <a:t> ? </a:t>
            </a:r>
            <a:endParaRPr lang="fr-FR" dirty="0"/>
          </a:p>
        </p:txBody>
      </p:sp>
      <p:sp>
        <p:nvSpPr>
          <p:cNvPr id="14" name="Flèche droite 13"/>
          <p:cNvSpPr/>
          <p:nvPr/>
        </p:nvSpPr>
        <p:spPr>
          <a:xfrm>
            <a:off x="1387997" y="3775188"/>
            <a:ext cx="329485" cy="138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844817" y="3641858"/>
            <a:ext cx="10099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</a:t>
            </a:r>
            <a:r>
              <a:rPr lang="fr-FR" sz="1100" dirty="0" smtClean="0"/>
              <a:t>2</a:t>
            </a:r>
            <a:r>
              <a:rPr lang="fr-FR" dirty="0" smtClean="0"/>
              <a:t>O ok pour analgésie procédurale, futile pour induction </a:t>
            </a:r>
            <a:r>
              <a:rPr lang="fr-FR" dirty="0" err="1" smtClean="0"/>
              <a:t>inhalatoire</a:t>
            </a:r>
            <a:r>
              <a:rPr lang="fr-FR" dirty="0" smtClean="0"/>
              <a:t> (incrémentation progressive du Se) ?</a:t>
            </a:r>
            <a:endParaRPr lang="fr-FR" dirty="0"/>
          </a:p>
        </p:txBody>
      </p:sp>
      <p:sp>
        <p:nvSpPr>
          <p:cNvPr id="17" name="Flèche droite 16"/>
          <p:cNvSpPr/>
          <p:nvPr/>
        </p:nvSpPr>
        <p:spPr>
          <a:xfrm>
            <a:off x="1395254" y="4318400"/>
            <a:ext cx="329485" cy="138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1837559" y="4185071"/>
            <a:ext cx="377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RFE curare semblant peu pertinente ? </a:t>
            </a:r>
            <a:endParaRPr lang="fr-FR" dirty="0"/>
          </a:p>
        </p:txBody>
      </p:sp>
      <p:sp>
        <p:nvSpPr>
          <p:cNvPr id="19" name="Flèche droite 18"/>
          <p:cNvSpPr/>
          <p:nvPr/>
        </p:nvSpPr>
        <p:spPr>
          <a:xfrm>
            <a:off x="1387997" y="4790114"/>
            <a:ext cx="329485" cy="138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1859330" y="4656784"/>
            <a:ext cx="2724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VVP pour tout le monde ?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11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545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RAPPELS GENERAUX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6460836"/>
            <a:ext cx="12192000" cy="3971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430328" y="1992466"/>
            <a:ext cx="329485" cy="138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9987815" y="6153059"/>
            <a:ext cx="27175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Fleming S et al. Lancet 2011 </a:t>
            </a:r>
            <a:endParaRPr lang="fr-FR" sz="1400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2458489" y="1143117"/>
            <a:ext cx="199323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HEMODYNAMIQUE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832225" y="1866690"/>
            <a:ext cx="7339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peu d’adaptabilité du VES, débit cardiaque dépendant de la FC ++ (éviter les bradycardies ++, éviter les </a:t>
            </a:r>
            <a:r>
              <a:rPr lang="el-GR" dirty="0" smtClean="0"/>
              <a:t>α</a:t>
            </a:r>
            <a:r>
              <a:rPr lang="fr-FR" dirty="0" smtClean="0"/>
              <a:t>-mimétiques purs, atropine toujours prête)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815" y="2619390"/>
            <a:ext cx="6283252" cy="348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9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545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RAPPELS GENERAUX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6460836"/>
            <a:ext cx="12192000" cy="3971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951495" y="6153059"/>
            <a:ext cx="33880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err="1"/>
              <a:t>Svon</a:t>
            </a:r>
            <a:r>
              <a:rPr lang="en-US" sz="1400" i="1" dirty="0"/>
              <a:t> </a:t>
            </a:r>
            <a:r>
              <a:rPr lang="en-US" sz="1400" i="1" dirty="0" err="1" smtClean="0"/>
              <a:t>Ungern</a:t>
            </a:r>
            <a:r>
              <a:rPr lang="en-US" sz="1400" i="1" dirty="0" smtClean="0"/>
              <a:t>-Sternberg et al, Lancet 2010 </a:t>
            </a:r>
            <a:endParaRPr lang="fr-FR" sz="1400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2458489" y="1143117"/>
            <a:ext cx="92147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AIRWAY</a:t>
            </a:r>
            <a:endParaRPr lang="fr-FR" dirty="0"/>
          </a:p>
        </p:txBody>
      </p:sp>
      <p:sp>
        <p:nvSpPr>
          <p:cNvPr id="13" name="Flèche droite 12"/>
          <p:cNvSpPr/>
          <p:nvPr/>
        </p:nvSpPr>
        <p:spPr>
          <a:xfrm>
            <a:off x="334075" y="2226774"/>
            <a:ext cx="329485" cy="138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Flèche droite 16"/>
          <p:cNvSpPr/>
          <p:nvPr/>
        </p:nvSpPr>
        <p:spPr>
          <a:xfrm>
            <a:off x="334075" y="3119207"/>
            <a:ext cx="329485" cy="138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899" y="962295"/>
            <a:ext cx="6692143" cy="50926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1237" y="2111269"/>
            <a:ext cx="34827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↗ réactivité des voies aériennes = ↗ laryngospasme et </a:t>
            </a:r>
            <a:r>
              <a:rPr lang="fr-FR" dirty="0" err="1" smtClean="0"/>
              <a:t>vasospasme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781237" y="2994735"/>
            <a:ext cx="34827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↗ </a:t>
            </a:r>
            <a:r>
              <a:rPr lang="fr-FR" dirty="0" smtClean="0"/>
              <a:t>réactivité VA en cas d’infection récente, de TVO (importance VPA / BDCA)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235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545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L’INDUCTION EN ANESTHESIE PEDIATRIQUE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6460836"/>
            <a:ext cx="12192000" cy="3971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4140176" y="981776"/>
            <a:ext cx="3911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deux modes d’induction chez l’enfant… 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6096000" y="1867301"/>
            <a:ext cx="0" cy="373460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261937" y="1597793"/>
            <a:ext cx="143449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INHALATOIRE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9130837" y="1597793"/>
            <a:ext cx="37382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IV</a:t>
            </a:r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306405" y="2496123"/>
            <a:ext cx="3272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747562" y="2294383"/>
            <a:ext cx="5592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AH = </a:t>
            </a:r>
            <a:r>
              <a:rPr lang="fr-FR" dirty="0" err="1" smtClean="0"/>
              <a:t>sévoflurane</a:t>
            </a:r>
            <a:r>
              <a:rPr lang="fr-FR" dirty="0" smtClean="0"/>
              <a:t> 6-8% (tolérance HD / respiratoire)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6381551" y="2496123"/>
            <a:ext cx="3272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6822707" y="2294383"/>
            <a:ext cx="4977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propofol</a:t>
            </a:r>
            <a:r>
              <a:rPr lang="fr-FR" dirty="0" smtClean="0"/>
              <a:t> (&gt; 1 mois) jusqu’à 8 mg/kg, kétamine 2-3 mg/kg, </a:t>
            </a:r>
            <a:r>
              <a:rPr lang="fr-FR" dirty="0" err="1" smtClean="0"/>
              <a:t>étomidate</a:t>
            </a:r>
            <a:r>
              <a:rPr lang="fr-FR" dirty="0" smtClean="0"/>
              <a:t> 0,2 – 0,3 mg/kg (&gt; 2 ans) ; </a:t>
            </a:r>
          </a:p>
          <a:p>
            <a:r>
              <a:rPr lang="fr-FR" dirty="0" err="1" smtClean="0"/>
              <a:t>sufentanil</a:t>
            </a:r>
            <a:r>
              <a:rPr lang="fr-FR" dirty="0" smtClean="0"/>
              <a:t> 0,2 µg/kg, </a:t>
            </a:r>
            <a:r>
              <a:rPr lang="fr-FR" dirty="0" err="1" smtClean="0"/>
              <a:t>alfentanil</a:t>
            </a:r>
            <a:r>
              <a:rPr lang="fr-FR" dirty="0" smtClean="0"/>
              <a:t> 10-20 µg/kg, </a:t>
            </a:r>
            <a:r>
              <a:rPr lang="fr-FR" dirty="0" err="1" smtClean="0"/>
              <a:t>rémifentanil</a:t>
            </a:r>
            <a:r>
              <a:rPr lang="fr-FR" dirty="0" smtClean="0"/>
              <a:t> 1-3 µg/kg</a:t>
            </a:r>
            <a:endParaRPr lang="fr-FR" dirty="0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306405" y="3492392"/>
            <a:ext cx="3272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85521" y="5867250"/>
            <a:ext cx="7509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…souvent complétée par hypnotique morphinique IV (</a:t>
            </a:r>
            <a:r>
              <a:rPr lang="fr-FR" dirty="0" err="1" smtClean="0"/>
              <a:t>co</a:t>
            </a:r>
            <a:r>
              <a:rPr lang="fr-FR" dirty="0" smtClean="0"/>
              <a:t>-induction) </a:t>
            </a:r>
            <a:endParaRPr lang="fr-FR" dirty="0"/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6381550" y="3914010"/>
            <a:ext cx="3272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6822707" y="3704637"/>
            <a:ext cx="5592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seule possible pour ISR (</a:t>
            </a:r>
            <a:r>
              <a:rPr lang="fr-FR" dirty="0" err="1" smtClean="0"/>
              <a:t>célocurine</a:t>
            </a:r>
            <a:r>
              <a:rPr lang="fr-FR" dirty="0" smtClean="0"/>
              <a:t> 1-2 mg/kg)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747562" y="3290652"/>
            <a:ext cx="5592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inhibition corticale / sous-corticale (stades de </a:t>
            </a:r>
            <a:r>
              <a:rPr lang="fr-FR" dirty="0" err="1" smtClean="0"/>
              <a:t>Guédel</a:t>
            </a:r>
            <a:r>
              <a:rPr lang="fr-FR" dirty="0" smtClean="0"/>
              <a:t>)</a:t>
            </a:r>
            <a:endParaRPr lang="fr-FR" dirty="0"/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306405" y="4039428"/>
            <a:ext cx="3272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747562" y="3834741"/>
            <a:ext cx="5592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pose VVP sous AG </a:t>
            </a:r>
            <a:endParaRPr lang="fr-FR" dirty="0"/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6387967" y="4461046"/>
            <a:ext cx="3272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6822707" y="4270153"/>
            <a:ext cx="5592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seule possible si CI halogénés (FDR HTM) </a:t>
            </a:r>
            <a:endParaRPr lang="fr-FR" dirty="0"/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306405" y="3014284"/>
            <a:ext cx="3272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747561" y="2840639"/>
            <a:ext cx="5592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+/- VSAI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102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545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L’INDUCTION EN ANESTHESIE PEDIATRIQUE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6460836"/>
            <a:ext cx="12192000" cy="3971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Capture d’écra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469" y="1357162"/>
            <a:ext cx="8920547" cy="479589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6153059"/>
            <a:ext cx="27705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err="1" smtClean="0"/>
              <a:t>Oberer</a:t>
            </a:r>
            <a:r>
              <a:rPr lang="en-US" sz="1400" i="1" dirty="0" smtClean="0"/>
              <a:t> C et al, Anesthesiology 2005</a:t>
            </a:r>
            <a:endParaRPr lang="fr-FR" sz="1400" i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4633040" y="864719"/>
            <a:ext cx="74178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RCT 70 patients 2-6 ans, </a:t>
            </a:r>
            <a:r>
              <a:rPr lang="fr-FR" b="1" dirty="0" err="1" smtClean="0"/>
              <a:t>sévoflurane</a:t>
            </a:r>
            <a:r>
              <a:rPr lang="fr-FR" b="1" dirty="0" smtClean="0"/>
              <a:t> 8% + N2O </a:t>
            </a:r>
            <a:r>
              <a:rPr lang="fr-FR" dirty="0" smtClean="0"/>
              <a:t>vs. </a:t>
            </a:r>
            <a:r>
              <a:rPr lang="fr-FR" b="1" dirty="0" err="1" smtClean="0"/>
              <a:t>propofol</a:t>
            </a:r>
            <a:r>
              <a:rPr lang="fr-FR" b="1" dirty="0" smtClean="0"/>
              <a:t> 3 mg/kg + N2O</a:t>
            </a:r>
            <a:endParaRPr lang="fr-FR" b="1" dirty="0"/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325655" y="1953769"/>
            <a:ext cx="3272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766812" y="1752029"/>
            <a:ext cx="5592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↘ réactivité VAS avec </a:t>
            </a:r>
            <a:r>
              <a:rPr lang="fr-FR" dirty="0" err="1" smtClean="0"/>
              <a:t>propofol</a:t>
            </a:r>
            <a:endParaRPr lang="fr-FR" dirty="0"/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325655" y="2500805"/>
            <a:ext cx="3272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766812" y="2331562"/>
            <a:ext cx="5592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↘ réactivité bronchique avec </a:t>
            </a:r>
            <a:r>
              <a:rPr lang="fr-FR" dirty="0" err="1" smtClean="0"/>
              <a:t>sévoflurane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546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545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L’INDUCTION EN ANESTHESIE PEDIATRIQUE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6460836"/>
            <a:ext cx="12192000" cy="3971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17" y="1212783"/>
            <a:ext cx="7022810" cy="511012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096000" y="6169016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sz="1400" i="1" dirty="0" err="1"/>
              <a:t>Ramgolam</a:t>
            </a:r>
            <a:r>
              <a:rPr lang="fr-FR" sz="1400" i="1" dirty="0"/>
              <a:t> </a:t>
            </a:r>
            <a:r>
              <a:rPr lang="fr-FR" sz="1400" i="1" dirty="0" smtClean="0"/>
              <a:t>A et al, </a:t>
            </a:r>
            <a:r>
              <a:rPr lang="fr-FR" sz="1400" i="1" dirty="0" err="1" smtClean="0"/>
              <a:t>Anesthesiology</a:t>
            </a:r>
            <a:r>
              <a:rPr lang="fr-FR" sz="1400" i="1" dirty="0" smtClean="0"/>
              <a:t> </a:t>
            </a:r>
            <a:r>
              <a:rPr lang="fr-FR" sz="1400" i="1" dirty="0"/>
              <a:t>2018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69048" y="748984"/>
            <a:ext cx="934531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RCT 300 patients 0-8 ans avec </a:t>
            </a:r>
            <a:r>
              <a:rPr lang="fr-FR" dirty="0"/>
              <a:t>≥ </a:t>
            </a:r>
            <a:r>
              <a:rPr lang="fr-FR" dirty="0" smtClean="0"/>
              <a:t>2 FDR respiratoires, </a:t>
            </a:r>
            <a:r>
              <a:rPr lang="fr-FR" b="1" dirty="0" err="1" smtClean="0"/>
              <a:t>sévoflurane</a:t>
            </a:r>
            <a:r>
              <a:rPr lang="fr-FR" b="1" dirty="0" smtClean="0"/>
              <a:t> 8% / N2O </a:t>
            </a:r>
            <a:r>
              <a:rPr lang="fr-FR" dirty="0" smtClean="0"/>
              <a:t>vs. </a:t>
            </a:r>
            <a:r>
              <a:rPr lang="fr-FR" b="1" dirty="0" err="1" smtClean="0"/>
              <a:t>propofol</a:t>
            </a:r>
            <a:r>
              <a:rPr lang="fr-FR" b="1" dirty="0" smtClean="0"/>
              <a:t> 3-5 mg/kg </a:t>
            </a:r>
            <a:endParaRPr lang="fr-FR" b="1" dirty="0"/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7569932" y="4824042"/>
            <a:ext cx="3272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998614" y="4653720"/>
            <a:ext cx="4478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significativement plus de complications respiratoires dans le groupe inhalé</a:t>
            </a:r>
            <a:endParaRPr lang="fr-FR" dirty="0"/>
          </a:p>
        </p:txBody>
      </p:sp>
      <p:pic>
        <p:nvPicPr>
          <p:cNvPr id="15" name="Image 14" descr="Capture d’écra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91" y="1364194"/>
            <a:ext cx="3793746" cy="155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4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545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L’INDUCTION EN ANESTHESIE PEDIATRIQUE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6460836"/>
            <a:ext cx="12192000" cy="3971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6096000" y="601347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i="1" dirty="0"/>
              <a:t>Thomas </a:t>
            </a:r>
            <a:r>
              <a:rPr lang="fr-FR" i="1" dirty="0" smtClean="0"/>
              <a:t>M et al, </a:t>
            </a:r>
            <a:r>
              <a:rPr lang="fr-FR" i="1" dirty="0" err="1" smtClean="0"/>
              <a:t>Paediatr</a:t>
            </a:r>
            <a:r>
              <a:rPr lang="fr-FR" i="1" dirty="0" smtClean="0"/>
              <a:t> </a:t>
            </a:r>
            <a:r>
              <a:rPr lang="fr-FR" i="1" dirty="0" err="1"/>
              <a:t>Anaesth</a:t>
            </a:r>
            <a:r>
              <a:rPr lang="fr-FR" i="1" dirty="0"/>
              <a:t>. </a:t>
            </a:r>
            <a:r>
              <a:rPr lang="fr-FR" i="1" dirty="0" smtClean="0"/>
              <a:t>2018</a:t>
            </a:r>
            <a:endParaRPr lang="fr-FR" i="1" dirty="0"/>
          </a:p>
        </p:txBody>
      </p:sp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903" y="1381166"/>
            <a:ext cx="9624194" cy="197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4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545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FAUT-IL PREMEDIQUER ?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6460836"/>
            <a:ext cx="12192000" cy="3971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346" y="732111"/>
            <a:ext cx="4506130" cy="2825566"/>
          </a:xfrm>
          <a:prstGeom prst="rect">
            <a:avLst/>
          </a:prstGeom>
        </p:spPr>
      </p:pic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346" y="3557677"/>
            <a:ext cx="4892654" cy="2745878"/>
          </a:xfrm>
          <a:prstGeom prst="rect">
            <a:avLst/>
          </a:prstGeom>
        </p:spPr>
      </p:pic>
      <p:sp>
        <p:nvSpPr>
          <p:cNvPr id="6" name="Flèche droite 5"/>
          <p:cNvSpPr/>
          <p:nvPr/>
        </p:nvSpPr>
        <p:spPr>
          <a:xfrm>
            <a:off x="396861" y="1263476"/>
            <a:ext cx="329485" cy="138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865289" y="1146186"/>
            <a:ext cx="5479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association anxiété </a:t>
            </a:r>
            <a:r>
              <a:rPr lang="fr-FR" dirty="0" err="1" smtClean="0"/>
              <a:t>pré-opératoire</a:t>
            </a:r>
            <a:r>
              <a:rPr lang="fr-FR" dirty="0" smtClean="0"/>
              <a:t> / douleur post-opératoire ? (241 patients 5 – 12 ans)</a:t>
            </a:r>
            <a:endParaRPr lang="fr-FR" dirty="0"/>
          </a:p>
        </p:txBody>
      </p:sp>
      <p:sp>
        <p:nvSpPr>
          <p:cNvPr id="8" name="Flèche droite 7"/>
          <p:cNvSpPr/>
          <p:nvPr/>
        </p:nvSpPr>
        <p:spPr>
          <a:xfrm>
            <a:off x="385010" y="3026810"/>
            <a:ext cx="329485" cy="138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849437" y="2909519"/>
            <a:ext cx="5479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peu d’intérêt de la prémédication pour la stabilité hémodynamique à l’induction avec les agents anesthésiques actuels 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0" y="593761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i="1" dirty="0"/>
              <a:t>Rosenbaum </a:t>
            </a:r>
            <a:r>
              <a:rPr lang="en-US" sz="1400" i="1" dirty="0" smtClean="0"/>
              <a:t>A et al, </a:t>
            </a:r>
            <a:r>
              <a:rPr lang="en-US" sz="1400" i="1" dirty="0" err="1" smtClean="0"/>
              <a:t>Paediatr</a:t>
            </a:r>
            <a:r>
              <a:rPr lang="en-US" sz="1400" i="1" dirty="0" smtClean="0"/>
              <a:t> </a:t>
            </a:r>
            <a:r>
              <a:rPr lang="en-US" sz="1400" i="1" dirty="0" err="1"/>
              <a:t>Anaesth</a:t>
            </a:r>
            <a:r>
              <a:rPr lang="en-US" sz="1400" i="1" dirty="0"/>
              <a:t> 2009</a:t>
            </a:r>
            <a:endParaRPr lang="fr-FR" sz="1400" i="1" dirty="0" smtClean="0"/>
          </a:p>
          <a:p>
            <a:r>
              <a:rPr lang="fr-FR" sz="1400" i="1" dirty="0" err="1" smtClean="0"/>
              <a:t>Kain</a:t>
            </a:r>
            <a:r>
              <a:rPr lang="fr-FR" sz="1400" i="1" dirty="0" smtClean="0"/>
              <a:t> ZN et al, </a:t>
            </a:r>
            <a:r>
              <a:rPr lang="fr-FR" sz="1400" i="1" dirty="0" err="1" smtClean="0"/>
              <a:t>Pediatrics</a:t>
            </a:r>
            <a:r>
              <a:rPr lang="fr-FR" sz="1400" i="1" dirty="0" smtClean="0"/>
              <a:t> 2006</a:t>
            </a:r>
            <a:endParaRPr lang="fr-FR" sz="1400" i="1" dirty="0"/>
          </a:p>
        </p:txBody>
      </p:sp>
      <p:sp>
        <p:nvSpPr>
          <p:cNvPr id="11" name="Flèche droite 10"/>
          <p:cNvSpPr/>
          <p:nvPr/>
        </p:nvSpPr>
        <p:spPr>
          <a:xfrm>
            <a:off x="396861" y="4123378"/>
            <a:ext cx="329485" cy="138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849437" y="3992233"/>
            <a:ext cx="5479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probablement pas d’intérêt à une </a:t>
            </a:r>
            <a:r>
              <a:rPr lang="fr-FR" dirty="0" err="1" smtClean="0"/>
              <a:t>anxiolyse</a:t>
            </a:r>
            <a:r>
              <a:rPr lang="fr-FR" dirty="0" smtClean="0"/>
              <a:t> médicamenteuse systématique</a:t>
            </a:r>
            <a:endParaRPr lang="fr-FR" dirty="0"/>
          </a:p>
        </p:txBody>
      </p:sp>
      <p:sp>
        <p:nvSpPr>
          <p:cNvPr id="14" name="Flèche droite 13"/>
          <p:cNvSpPr/>
          <p:nvPr/>
        </p:nvSpPr>
        <p:spPr>
          <a:xfrm>
            <a:off x="385010" y="5170928"/>
            <a:ext cx="329485" cy="138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849437" y="5055424"/>
            <a:ext cx="5479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CI : SAOS</a:t>
            </a:r>
            <a:endParaRPr lang="fr-FR" dirty="0"/>
          </a:p>
        </p:txBody>
      </p:sp>
      <p:sp>
        <p:nvSpPr>
          <p:cNvPr id="17" name="Flèche droite 16"/>
          <p:cNvSpPr/>
          <p:nvPr/>
        </p:nvSpPr>
        <p:spPr>
          <a:xfrm>
            <a:off x="402484" y="2128048"/>
            <a:ext cx="329485" cy="138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870912" y="2010758"/>
            <a:ext cx="5479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rôle controversé des propriétés amnésiantes du </a:t>
            </a:r>
            <a:r>
              <a:rPr lang="fr-FR" dirty="0" err="1" smtClean="0"/>
              <a:t>midazolam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837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4289</TotalTime>
  <Words>1127</Words>
  <Application>Microsoft Office PowerPoint</Application>
  <PresentationFormat>Grand écran</PresentationFormat>
  <Paragraphs>126</Paragraphs>
  <Slides>24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Arial</vt:lpstr>
      <vt:lpstr>BlinkMacSystemFont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CHU-NANTES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 NESTOUR Vincent</dc:creator>
  <cp:lastModifiedBy>COURTIN Nicolas</cp:lastModifiedBy>
  <cp:revision>93</cp:revision>
  <dcterms:created xsi:type="dcterms:W3CDTF">2022-09-14T14:44:55Z</dcterms:created>
  <dcterms:modified xsi:type="dcterms:W3CDTF">2022-10-25T14:49:03Z</dcterms:modified>
</cp:coreProperties>
</file>